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90"/>
  </p:notesMasterIdLst>
  <p:sldIdLst>
    <p:sldId id="256" r:id="rId2"/>
    <p:sldId id="257" r:id="rId3"/>
    <p:sldId id="415" r:id="rId4"/>
    <p:sldId id="258" r:id="rId5"/>
    <p:sldId id="259" r:id="rId6"/>
    <p:sldId id="260" r:id="rId7"/>
    <p:sldId id="422" r:id="rId8"/>
    <p:sldId id="421" r:id="rId9"/>
    <p:sldId id="261" r:id="rId10"/>
    <p:sldId id="262" r:id="rId11"/>
    <p:sldId id="263" r:id="rId12"/>
    <p:sldId id="264" r:id="rId13"/>
    <p:sldId id="269" r:id="rId14"/>
    <p:sldId id="452" r:id="rId15"/>
    <p:sldId id="453" r:id="rId16"/>
    <p:sldId id="454" r:id="rId17"/>
    <p:sldId id="455" r:id="rId18"/>
    <p:sldId id="456" r:id="rId19"/>
    <p:sldId id="457" r:id="rId20"/>
    <p:sldId id="458" r:id="rId21"/>
    <p:sldId id="459" r:id="rId22"/>
    <p:sldId id="426" r:id="rId23"/>
    <p:sldId id="460" r:id="rId24"/>
    <p:sldId id="428" r:id="rId25"/>
    <p:sldId id="461" r:id="rId26"/>
    <p:sldId id="462" r:id="rId27"/>
    <p:sldId id="432" r:id="rId28"/>
    <p:sldId id="436" r:id="rId29"/>
    <p:sldId id="435" r:id="rId30"/>
    <p:sldId id="438" r:id="rId31"/>
    <p:sldId id="437" r:id="rId32"/>
    <p:sldId id="477" r:id="rId33"/>
    <p:sldId id="478" r:id="rId34"/>
    <p:sldId id="439" r:id="rId35"/>
    <p:sldId id="440" r:id="rId36"/>
    <p:sldId id="441" r:id="rId37"/>
    <p:sldId id="442" r:id="rId38"/>
    <p:sldId id="443" r:id="rId39"/>
    <p:sldId id="444" r:id="rId40"/>
    <p:sldId id="445" r:id="rId41"/>
    <p:sldId id="446" r:id="rId42"/>
    <p:sldId id="447" r:id="rId43"/>
    <p:sldId id="449" r:id="rId44"/>
    <p:sldId id="448" r:id="rId45"/>
    <p:sldId id="450" r:id="rId46"/>
    <p:sldId id="451" r:id="rId47"/>
    <p:sldId id="463" r:id="rId48"/>
    <p:sldId id="464" r:id="rId49"/>
    <p:sldId id="465" r:id="rId50"/>
    <p:sldId id="466" r:id="rId51"/>
    <p:sldId id="467" r:id="rId52"/>
    <p:sldId id="468" r:id="rId53"/>
    <p:sldId id="469" r:id="rId54"/>
    <p:sldId id="470" r:id="rId55"/>
    <p:sldId id="471" r:id="rId56"/>
    <p:sldId id="472" r:id="rId57"/>
    <p:sldId id="517" r:id="rId58"/>
    <p:sldId id="473" r:id="rId59"/>
    <p:sldId id="474" r:id="rId60"/>
    <p:sldId id="475" r:id="rId61"/>
    <p:sldId id="476" r:id="rId62"/>
    <p:sldId id="274" r:id="rId63"/>
    <p:sldId id="275" r:id="rId64"/>
    <p:sldId id="353" r:id="rId65"/>
    <p:sldId id="354" r:id="rId66"/>
    <p:sldId id="355" r:id="rId67"/>
    <p:sldId id="356" r:id="rId68"/>
    <p:sldId id="276" r:id="rId69"/>
    <p:sldId id="572" r:id="rId70"/>
    <p:sldId id="571" r:id="rId71"/>
    <p:sldId id="277" r:id="rId72"/>
    <p:sldId id="278" r:id="rId73"/>
    <p:sldId id="279" r:id="rId74"/>
    <p:sldId id="283" r:id="rId75"/>
    <p:sldId id="402" r:id="rId76"/>
    <p:sldId id="1087" r:id="rId77"/>
    <p:sldId id="287" r:id="rId78"/>
    <p:sldId id="1088" r:id="rId79"/>
    <p:sldId id="1089" r:id="rId80"/>
    <p:sldId id="575" r:id="rId81"/>
    <p:sldId id="574" r:id="rId82"/>
    <p:sldId id="1090" r:id="rId83"/>
    <p:sldId id="1091" r:id="rId84"/>
    <p:sldId id="1092" r:id="rId85"/>
    <p:sldId id="416" r:id="rId86"/>
    <p:sldId id="1093" r:id="rId87"/>
    <p:sldId id="1094" r:id="rId88"/>
    <p:sldId id="1095" r:id="rId89"/>
    <p:sldId id="1096" r:id="rId90"/>
    <p:sldId id="1097" r:id="rId91"/>
    <p:sldId id="1098" r:id="rId92"/>
    <p:sldId id="294" r:id="rId93"/>
    <p:sldId id="579" r:id="rId94"/>
    <p:sldId id="578" r:id="rId95"/>
    <p:sldId id="295" r:id="rId96"/>
    <p:sldId id="296" r:id="rId97"/>
    <p:sldId id="297" r:id="rId98"/>
    <p:sldId id="298" r:id="rId99"/>
    <p:sldId id="299" r:id="rId100"/>
    <p:sldId id="300" r:id="rId101"/>
    <p:sldId id="301" r:id="rId102"/>
    <p:sldId id="302" r:id="rId103"/>
    <p:sldId id="303" r:id="rId104"/>
    <p:sldId id="304" r:id="rId105"/>
    <p:sldId id="417" r:id="rId106"/>
    <p:sldId id="306" r:id="rId107"/>
    <p:sldId id="537" r:id="rId108"/>
    <p:sldId id="307" r:id="rId109"/>
    <p:sldId id="308" r:id="rId110"/>
    <p:sldId id="309" r:id="rId111"/>
    <p:sldId id="310" r:id="rId112"/>
    <p:sldId id="418" r:id="rId113"/>
    <p:sldId id="311" r:id="rId114"/>
    <p:sldId id="312" r:id="rId115"/>
    <p:sldId id="419" r:id="rId116"/>
    <p:sldId id="314" r:id="rId117"/>
    <p:sldId id="568" r:id="rId118"/>
    <p:sldId id="569" r:id="rId119"/>
    <p:sldId id="570" r:id="rId120"/>
    <p:sldId id="316" r:id="rId121"/>
    <p:sldId id="317" r:id="rId122"/>
    <p:sldId id="318" r:id="rId123"/>
    <p:sldId id="420" r:id="rId124"/>
    <p:sldId id="319" r:id="rId125"/>
    <p:sldId id="320" r:id="rId126"/>
    <p:sldId id="326" r:id="rId127"/>
    <p:sldId id="538" r:id="rId128"/>
    <p:sldId id="539" r:id="rId129"/>
    <p:sldId id="540" r:id="rId130"/>
    <p:sldId id="545" r:id="rId131"/>
    <p:sldId id="546" r:id="rId132"/>
    <p:sldId id="541" r:id="rId133"/>
    <p:sldId id="548" r:id="rId134"/>
    <p:sldId id="547" r:id="rId135"/>
    <p:sldId id="549" r:id="rId136"/>
    <p:sldId id="1083" r:id="rId137"/>
    <p:sldId id="1084" r:id="rId138"/>
    <p:sldId id="1085" r:id="rId139"/>
    <p:sldId id="329" r:id="rId140"/>
    <p:sldId id="330" r:id="rId141"/>
    <p:sldId id="331" r:id="rId142"/>
    <p:sldId id="332" r:id="rId143"/>
    <p:sldId id="333" r:id="rId144"/>
    <p:sldId id="334" r:id="rId145"/>
    <p:sldId id="335" r:id="rId146"/>
    <p:sldId id="336" r:id="rId147"/>
    <p:sldId id="376" r:id="rId148"/>
    <p:sldId id="377" r:id="rId149"/>
    <p:sldId id="337" r:id="rId150"/>
    <p:sldId id="338" r:id="rId151"/>
    <p:sldId id="339" r:id="rId152"/>
    <p:sldId id="340" r:id="rId153"/>
    <p:sldId id="341" r:id="rId154"/>
    <p:sldId id="342" r:id="rId155"/>
    <p:sldId id="343" r:id="rId156"/>
    <p:sldId id="344" r:id="rId157"/>
    <p:sldId id="345" r:id="rId158"/>
    <p:sldId id="346" r:id="rId159"/>
    <p:sldId id="518" r:id="rId160"/>
    <p:sldId id="561" r:id="rId161"/>
    <p:sldId id="523" r:id="rId162"/>
    <p:sldId id="524" r:id="rId163"/>
    <p:sldId id="525" r:id="rId164"/>
    <p:sldId id="526" r:id="rId165"/>
    <p:sldId id="527" r:id="rId166"/>
    <p:sldId id="528" r:id="rId167"/>
    <p:sldId id="529" r:id="rId168"/>
    <p:sldId id="530" r:id="rId169"/>
    <p:sldId id="531" r:id="rId170"/>
    <p:sldId id="532" r:id="rId171"/>
    <p:sldId id="533" r:id="rId172"/>
    <p:sldId id="534" r:id="rId173"/>
    <p:sldId id="535" r:id="rId174"/>
    <p:sldId id="536" r:id="rId175"/>
    <p:sldId id="387" r:id="rId176"/>
    <p:sldId id="388" r:id="rId177"/>
    <p:sldId id="413" r:id="rId178"/>
    <p:sldId id="389" r:id="rId179"/>
    <p:sldId id="390" r:id="rId180"/>
    <p:sldId id="391" r:id="rId181"/>
    <p:sldId id="414" r:id="rId182"/>
    <p:sldId id="481" r:id="rId183"/>
    <p:sldId id="483" r:id="rId184"/>
    <p:sldId id="482" r:id="rId185"/>
    <p:sldId id="485" r:id="rId186"/>
    <p:sldId id="499" r:id="rId187"/>
    <p:sldId id="500" r:id="rId188"/>
    <p:sldId id="501" r:id="rId189"/>
    <p:sldId id="486" r:id="rId190"/>
    <p:sldId id="487" r:id="rId191"/>
    <p:sldId id="488" r:id="rId192"/>
    <p:sldId id="489" r:id="rId193"/>
    <p:sldId id="565" r:id="rId194"/>
    <p:sldId id="497" r:id="rId195"/>
    <p:sldId id="498" r:id="rId196"/>
    <p:sldId id="490" r:id="rId197"/>
    <p:sldId id="491" r:id="rId198"/>
    <p:sldId id="492" r:id="rId199"/>
    <p:sldId id="493" r:id="rId200"/>
    <p:sldId id="494" r:id="rId201"/>
    <p:sldId id="495" r:id="rId202"/>
    <p:sldId id="496" r:id="rId203"/>
    <p:sldId id="502" r:id="rId204"/>
    <p:sldId id="503" r:id="rId205"/>
    <p:sldId id="504" r:id="rId206"/>
    <p:sldId id="505" r:id="rId207"/>
    <p:sldId id="507" r:id="rId208"/>
    <p:sldId id="564" r:id="rId209"/>
    <p:sldId id="424" r:id="rId210"/>
    <p:sldId id="516" r:id="rId211"/>
    <p:sldId id="508" r:id="rId212"/>
    <p:sldId id="509" r:id="rId213"/>
    <p:sldId id="510" r:id="rId214"/>
    <p:sldId id="511" r:id="rId215"/>
    <p:sldId id="512" r:id="rId216"/>
    <p:sldId id="513" r:id="rId217"/>
    <p:sldId id="514" r:id="rId218"/>
    <p:sldId id="515" r:id="rId219"/>
    <p:sldId id="1086" r:id="rId220"/>
    <p:sldId id="425" r:id="rId221"/>
    <p:sldId id="351" r:id="rId222"/>
    <p:sldId id="352" r:id="rId223"/>
    <p:sldId id="412" r:id="rId224"/>
    <p:sldId id="580" r:id="rId225"/>
    <p:sldId id="582" r:id="rId226"/>
    <p:sldId id="1071" r:id="rId227"/>
    <p:sldId id="1072" r:id="rId228"/>
    <p:sldId id="1074" r:id="rId229"/>
    <p:sldId id="1073" r:id="rId230"/>
    <p:sldId id="1076" r:id="rId231"/>
    <p:sldId id="1075" r:id="rId232"/>
    <p:sldId id="1077" r:id="rId233"/>
    <p:sldId id="583" r:id="rId234"/>
    <p:sldId id="1078" r:id="rId235"/>
    <p:sldId id="1080" r:id="rId236"/>
    <p:sldId id="1079" r:id="rId237"/>
    <p:sldId id="584" r:id="rId238"/>
    <p:sldId id="585" r:id="rId239"/>
    <p:sldId id="586" r:id="rId240"/>
    <p:sldId id="587" r:id="rId241"/>
    <p:sldId id="994" r:id="rId242"/>
    <p:sldId id="993" r:id="rId243"/>
    <p:sldId id="974" r:id="rId244"/>
    <p:sldId id="1081" r:id="rId245"/>
    <p:sldId id="588" r:id="rId246"/>
    <p:sldId id="990" r:id="rId247"/>
    <p:sldId id="992" r:id="rId248"/>
    <p:sldId id="1001" r:id="rId249"/>
    <p:sldId id="1002" r:id="rId250"/>
    <p:sldId id="991" r:id="rId251"/>
    <p:sldId id="996" r:id="rId252"/>
    <p:sldId id="995" r:id="rId253"/>
    <p:sldId id="998" r:id="rId254"/>
    <p:sldId id="989" r:id="rId255"/>
    <p:sldId id="997" r:id="rId256"/>
    <p:sldId id="1000" r:id="rId257"/>
    <p:sldId id="999" r:id="rId258"/>
    <p:sldId id="988" r:id="rId259"/>
    <p:sldId id="1003" r:id="rId260"/>
    <p:sldId id="1004" r:id="rId261"/>
    <p:sldId id="1006" r:id="rId262"/>
    <p:sldId id="1005" r:id="rId263"/>
    <p:sldId id="1008" r:id="rId264"/>
    <p:sldId id="1070" r:id="rId265"/>
    <p:sldId id="1007" r:id="rId266"/>
    <p:sldId id="1010" r:id="rId267"/>
    <p:sldId id="1011" r:id="rId268"/>
    <p:sldId id="1009" r:id="rId269"/>
    <p:sldId id="1013" r:id="rId270"/>
    <p:sldId id="1012" r:id="rId271"/>
    <p:sldId id="1014" r:id="rId272"/>
    <p:sldId id="1016" r:id="rId273"/>
    <p:sldId id="1017" r:id="rId274"/>
    <p:sldId id="1018" r:id="rId275"/>
    <p:sldId id="1015" r:id="rId276"/>
    <p:sldId id="1020" r:id="rId277"/>
    <p:sldId id="923" r:id="rId278"/>
    <p:sldId id="1019" r:id="rId279"/>
    <p:sldId id="1022" r:id="rId280"/>
    <p:sldId id="925" r:id="rId281"/>
    <p:sldId id="1021" r:id="rId282"/>
    <p:sldId id="1025" r:id="rId283"/>
    <p:sldId id="1024" r:id="rId284"/>
    <p:sldId id="1026" r:id="rId285"/>
    <p:sldId id="891" r:id="rId286"/>
    <p:sldId id="1023" r:id="rId287"/>
    <p:sldId id="1027" r:id="rId288"/>
    <p:sldId id="1028" r:id="rId28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A3E7FF"/>
    <a:srgbClr val="6DD9FF"/>
    <a:srgbClr val="99FF99"/>
    <a:srgbClr val="33CC33"/>
    <a:srgbClr val="E4E3AB"/>
    <a:srgbClr val="E6E6E6"/>
    <a:srgbClr val="FFCCFF"/>
    <a:srgbClr val="CCFFCC"/>
    <a:srgbClr val="D5D5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35" autoAdjust="0"/>
    <p:restoredTop sz="76377" autoAdjust="0"/>
  </p:normalViewPr>
  <p:slideViewPr>
    <p:cSldViewPr>
      <p:cViewPr varScale="1">
        <p:scale>
          <a:sx n="113" d="100"/>
          <a:sy n="113" d="100"/>
        </p:scale>
        <p:origin x="1404" y="1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268" Type="http://schemas.openxmlformats.org/officeDocument/2006/relationships/slide" Target="slides/slide267.xml"/><Relationship Id="rId289" Type="http://schemas.openxmlformats.org/officeDocument/2006/relationships/slide" Target="slides/slide288.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79" Type="http://schemas.openxmlformats.org/officeDocument/2006/relationships/slide" Target="slides/slide278.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290" Type="http://schemas.openxmlformats.org/officeDocument/2006/relationships/notesMaster" Target="notesMasters/notesMaster1.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slide" Target="slides/slide279.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291" Type="http://schemas.openxmlformats.org/officeDocument/2006/relationships/presProps" Target="presProps.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34" Type="http://schemas.openxmlformats.org/officeDocument/2006/relationships/slide" Target="slides/slide233.xml"/><Relationship Id="rId239" Type="http://schemas.openxmlformats.org/officeDocument/2006/relationships/slide" Target="slides/slide238.xml"/><Relationship Id="rId2" Type="http://schemas.openxmlformats.org/officeDocument/2006/relationships/slide" Target="slides/slide1.xml"/><Relationship Id="rId29" Type="http://schemas.openxmlformats.org/officeDocument/2006/relationships/slide" Target="slides/slide28.xml"/><Relationship Id="rId250" Type="http://schemas.openxmlformats.org/officeDocument/2006/relationships/slide" Target="slides/slide249.xml"/><Relationship Id="rId255" Type="http://schemas.openxmlformats.org/officeDocument/2006/relationships/slide" Target="slides/slide254.xml"/><Relationship Id="rId271" Type="http://schemas.openxmlformats.org/officeDocument/2006/relationships/slide" Target="slides/slide270.xml"/><Relationship Id="rId276" Type="http://schemas.openxmlformats.org/officeDocument/2006/relationships/slide" Target="slides/slide275.xml"/><Relationship Id="rId292" Type="http://schemas.openxmlformats.org/officeDocument/2006/relationships/viewProps" Target="viewProps.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240" Type="http://schemas.openxmlformats.org/officeDocument/2006/relationships/slide" Target="slides/slide239.xml"/><Relationship Id="rId245" Type="http://schemas.openxmlformats.org/officeDocument/2006/relationships/slide" Target="slides/slide244.xml"/><Relationship Id="rId261" Type="http://schemas.openxmlformats.org/officeDocument/2006/relationships/slide" Target="slides/slide260.xml"/><Relationship Id="rId266" Type="http://schemas.openxmlformats.org/officeDocument/2006/relationships/slide" Target="slides/slide265.xml"/><Relationship Id="rId287" Type="http://schemas.openxmlformats.org/officeDocument/2006/relationships/slide" Target="slides/slide286.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282" Type="http://schemas.openxmlformats.org/officeDocument/2006/relationships/slide" Target="slides/slide28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1" Type="http://schemas.openxmlformats.org/officeDocument/2006/relationships/slide" Target="slides/slide250.xml"/><Relationship Id="rId256" Type="http://schemas.openxmlformats.org/officeDocument/2006/relationships/slide" Target="slides/slide255.xml"/><Relationship Id="rId277" Type="http://schemas.openxmlformats.org/officeDocument/2006/relationships/slide" Target="slides/slide276.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72" Type="http://schemas.openxmlformats.org/officeDocument/2006/relationships/slide" Target="slides/slide271.xml"/><Relationship Id="rId29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262" Type="http://schemas.openxmlformats.org/officeDocument/2006/relationships/slide" Target="slides/slide261.xml"/><Relationship Id="rId283" Type="http://schemas.openxmlformats.org/officeDocument/2006/relationships/slide" Target="slides/slide282.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tableStyles" Target="tableStyles.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68652A73-AD87-405B-B77A-988D091DB617}" type="datetimeFigureOut">
              <a:rPr lang="en-US"/>
              <a:t>7/5/2026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Klicken Sie hier, um die Master-Textformate zu bearbeiten</a:t>
            </a:r>
          </a:p>
          <a:p>
            <a:pPr lvl="1"/>
            <a:r>
              <a:rPr lang="en-US" noProof="0"/>
              <a:t>Zweite Ebene</a:t>
            </a:r>
          </a:p>
          <a:p>
            <a:pPr lvl="2"/>
            <a:r>
              <a:rPr lang="en-US" noProof="0"/>
              <a:t>Dritte Ebene</a:t>
            </a:r>
          </a:p>
          <a:p>
            <a:pPr lvl="3"/>
            <a:r>
              <a:rPr lang="en-US" noProof="0"/>
              <a:t>Vierte Ebene</a:t>
            </a:r>
          </a:p>
          <a:p>
            <a:pPr lvl="4"/>
            <a:r>
              <a:rPr lang="en-US" noProof="0"/>
              <a:t>Fünfte Ebene</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8147C6FF-2ED4-48D0-B920-54DC7982B199}" type="slidenum">
              <a:rPr lang="en-US" altLang="en-US"/>
              <a:t>‹Nr.›</a:t>
            </a:fld>
            <a:endParaRPr lang="en-US" altLang="en-US"/>
          </a:p>
        </p:txBody>
      </p:sp>
    </p:spTree>
    <p:extLst>
      <p:ext uri="{BB962C8B-B14F-4D97-AF65-F5344CB8AC3E}">
        <p14:creationId xmlns:p14="http://schemas.microsoft.com/office/powerpoint/2010/main" val="34444749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67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E4976E7-8795-4FC5-88A1-309065B7423D}" type="slidenum">
              <a:rPr lang="en-US" altLang="en-US" smtClean="0">
                <a:latin typeface="Arial" panose="020B0604020202020204" pitchFamily="34" charset="0"/>
              </a:rPr>
              <a:t>180</a:t>
            </a:fld>
            <a:endParaRPr lang="en-US" altLang="en-US">
              <a:latin typeface="Arial" panose="020B0604020202020204" pitchFamily="34" charset="0"/>
            </a:endParaRPr>
          </a:p>
        </p:txBody>
      </p:sp>
    </p:spTree>
    <p:extLst>
      <p:ext uri="{BB962C8B-B14F-4D97-AF65-F5344CB8AC3E}">
        <p14:creationId xmlns:p14="http://schemas.microsoft.com/office/powerpoint/2010/main" val="713203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189</a:t>
            </a:fld>
            <a:endParaRPr lang="en-US" altLang="en-US">
              <a:latin typeface="Arial" panose="020B0604020202020204" pitchFamily="34" charset="0"/>
            </a:endParaRPr>
          </a:p>
        </p:txBody>
      </p:sp>
    </p:spTree>
    <p:extLst>
      <p:ext uri="{BB962C8B-B14F-4D97-AF65-F5344CB8AC3E}">
        <p14:creationId xmlns:p14="http://schemas.microsoft.com/office/powerpoint/2010/main" val="1976275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190</a:t>
            </a:fld>
            <a:endParaRPr lang="en-US" altLang="en-US">
              <a:latin typeface="Arial" panose="020B0604020202020204" pitchFamily="34" charset="0"/>
            </a:endParaRPr>
          </a:p>
        </p:txBody>
      </p:sp>
    </p:spTree>
    <p:extLst>
      <p:ext uri="{BB962C8B-B14F-4D97-AF65-F5344CB8AC3E}">
        <p14:creationId xmlns:p14="http://schemas.microsoft.com/office/powerpoint/2010/main" val="31061493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191</a:t>
            </a:fld>
            <a:endParaRPr lang="en-US" altLang="en-US">
              <a:latin typeface="Arial" panose="020B0604020202020204" pitchFamily="34" charset="0"/>
            </a:endParaRPr>
          </a:p>
        </p:txBody>
      </p:sp>
    </p:spTree>
    <p:extLst>
      <p:ext uri="{BB962C8B-B14F-4D97-AF65-F5344CB8AC3E}">
        <p14:creationId xmlns:p14="http://schemas.microsoft.com/office/powerpoint/2010/main" val="20936601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192</a:t>
            </a:fld>
            <a:endParaRPr lang="en-US" altLang="en-US">
              <a:latin typeface="Arial" panose="020B0604020202020204" pitchFamily="34" charset="0"/>
            </a:endParaRPr>
          </a:p>
        </p:txBody>
      </p:sp>
    </p:spTree>
    <p:extLst>
      <p:ext uri="{BB962C8B-B14F-4D97-AF65-F5344CB8AC3E}">
        <p14:creationId xmlns:p14="http://schemas.microsoft.com/office/powerpoint/2010/main" val="24568365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193</a:t>
            </a:fld>
            <a:endParaRPr lang="en-US" altLang="en-US">
              <a:latin typeface="Arial" panose="020B0604020202020204" pitchFamily="34" charset="0"/>
            </a:endParaRPr>
          </a:p>
        </p:txBody>
      </p:sp>
    </p:spTree>
    <p:extLst>
      <p:ext uri="{BB962C8B-B14F-4D97-AF65-F5344CB8AC3E}">
        <p14:creationId xmlns:p14="http://schemas.microsoft.com/office/powerpoint/2010/main" val="30281676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194</a:t>
            </a:fld>
            <a:endParaRPr lang="en-US" altLang="en-US">
              <a:latin typeface="Arial" panose="020B0604020202020204" pitchFamily="34" charset="0"/>
            </a:endParaRPr>
          </a:p>
        </p:txBody>
      </p:sp>
    </p:spTree>
    <p:extLst>
      <p:ext uri="{BB962C8B-B14F-4D97-AF65-F5344CB8AC3E}">
        <p14:creationId xmlns:p14="http://schemas.microsoft.com/office/powerpoint/2010/main" val="41766518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195</a:t>
            </a:fld>
            <a:endParaRPr lang="en-US" altLang="en-US">
              <a:latin typeface="Arial" panose="020B0604020202020204" pitchFamily="34" charset="0"/>
            </a:endParaRPr>
          </a:p>
        </p:txBody>
      </p:sp>
    </p:spTree>
    <p:extLst>
      <p:ext uri="{BB962C8B-B14F-4D97-AF65-F5344CB8AC3E}">
        <p14:creationId xmlns:p14="http://schemas.microsoft.com/office/powerpoint/2010/main" val="38463324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196</a:t>
            </a:fld>
            <a:endParaRPr lang="en-US" altLang="en-US">
              <a:latin typeface="Arial" panose="020B0604020202020204" pitchFamily="34" charset="0"/>
            </a:endParaRPr>
          </a:p>
        </p:txBody>
      </p:sp>
    </p:spTree>
    <p:extLst>
      <p:ext uri="{BB962C8B-B14F-4D97-AF65-F5344CB8AC3E}">
        <p14:creationId xmlns:p14="http://schemas.microsoft.com/office/powerpoint/2010/main" val="41625112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197</a:t>
            </a:fld>
            <a:endParaRPr lang="en-US" altLang="en-US">
              <a:latin typeface="Arial" panose="020B0604020202020204" pitchFamily="34" charset="0"/>
            </a:endParaRPr>
          </a:p>
        </p:txBody>
      </p:sp>
    </p:spTree>
    <p:extLst>
      <p:ext uri="{BB962C8B-B14F-4D97-AF65-F5344CB8AC3E}">
        <p14:creationId xmlns:p14="http://schemas.microsoft.com/office/powerpoint/2010/main" val="32574908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198</a:t>
            </a:fld>
            <a:endParaRPr lang="en-US" altLang="en-US">
              <a:latin typeface="Arial" panose="020B0604020202020204" pitchFamily="34" charset="0"/>
            </a:endParaRPr>
          </a:p>
        </p:txBody>
      </p:sp>
    </p:spTree>
    <p:extLst>
      <p:ext uri="{BB962C8B-B14F-4D97-AF65-F5344CB8AC3E}">
        <p14:creationId xmlns:p14="http://schemas.microsoft.com/office/powerpoint/2010/main" val="1397466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67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E4976E7-8795-4FC5-88A1-309065B7423D}" type="slidenum">
              <a:rPr lang="en-US" altLang="en-US" smtClean="0">
                <a:latin typeface="Arial" panose="020B0604020202020204" pitchFamily="34" charset="0"/>
              </a:rPr>
              <a:t>181</a:t>
            </a:fld>
            <a:endParaRPr lang="en-US" altLang="en-US">
              <a:latin typeface="Arial" panose="020B0604020202020204" pitchFamily="34" charset="0"/>
            </a:endParaRPr>
          </a:p>
        </p:txBody>
      </p:sp>
    </p:spTree>
    <p:extLst>
      <p:ext uri="{BB962C8B-B14F-4D97-AF65-F5344CB8AC3E}">
        <p14:creationId xmlns:p14="http://schemas.microsoft.com/office/powerpoint/2010/main" val="39822233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199</a:t>
            </a:fld>
            <a:endParaRPr lang="en-US" altLang="en-US">
              <a:latin typeface="Arial" panose="020B0604020202020204" pitchFamily="34" charset="0"/>
            </a:endParaRPr>
          </a:p>
        </p:txBody>
      </p:sp>
    </p:spTree>
    <p:extLst>
      <p:ext uri="{BB962C8B-B14F-4D97-AF65-F5344CB8AC3E}">
        <p14:creationId xmlns:p14="http://schemas.microsoft.com/office/powerpoint/2010/main" val="31458644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200</a:t>
            </a:fld>
            <a:endParaRPr lang="en-US" altLang="en-US">
              <a:latin typeface="Arial" panose="020B0604020202020204" pitchFamily="34" charset="0"/>
            </a:endParaRPr>
          </a:p>
        </p:txBody>
      </p:sp>
    </p:spTree>
    <p:extLst>
      <p:ext uri="{BB962C8B-B14F-4D97-AF65-F5344CB8AC3E}">
        <p14:creationId xmlns:p14="http://schemas.microsoft.com/office/powerpoint/2010/main" val="7506053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201</a:t>
            </a:fld>
            <a:endParaRPr lang="en-US" altLang="en-US">
              <a:latin typeface="Arial" panose="020B0604020202020204" pitchFamily="34" charset="0"/>
            </a:endParaRPr>
          </a:p>
        </p:txBody>
      </p:sp>
    </p:spTree>
    <p:extLst>
      <p:ext uri="{BB962C8B-B14F-4D97-AF65-F5344CB8AC3E}">
        <p14:creationId xmlns:p14="http://schemas.microsoft.com/office/powerpoint/2010/main" val="34138260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202</a:t>
            </a:fld>
            <a:endParaRPr lang="en-US" altLang="en-US">
              <a:latin typeface="Arial" panose="020B0604020202020204" pitchFamily="34" charset="0"/>
            </a:endParaRPr>
          </a:p>
        </p:txBody>
      </p:sp>
    </p:spTree>
    <p:extLst>
      <p:ext uri="{BB962C8B-B14F-4D97-AF65-F5344CB8AC3E}">
        <p14:creationId xmlns:p14="http://schemas.microsoft.com/office/powerpoint/2010/main" val="24645938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203</a:t>
            </a:fld>
            <a:endParaRPr lang="en-US" altLang="en-US">
              <a:latin typeface="Arial" panose="020B0604020202020204" pitchFamily="34" charset="0"/>
            </a:endParaRPr>
          </a:p>
        </p:txBody>
      </p:sp>
    </p:spTree>
    <p:extLst>
      <p:ext uri="{BB962C8B-B14F-4D97-AF65-F5344CB8AC3E}">
        <p14:creationId xmlns:p14="http://schemas.microsoft.com/office/powerpoint/2010/main" val="14128064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204</a:t>
            </a:fld>
            <a:endParaRPr lang="en-US" altLang="en-US">
              <a:latin typeface="Arial" panose="020B0604020202020204" pitchFamily="34" charset="0"/>
            </a:endParaRPr>
          </a:p>
        </p:txBody>
      </p:sp>
    </p:spTree>
    <p:extLst>
      <p:ext uri="{BB962C8B-B14F-4D97-AF65-F5344CB8AC3E}">
        <p14:creationId xmlns:p14="http://schemas.microsoft.com/office/powerpoint/2010/main" val="19042176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205</a:t>
            </a:fld>
            <a:endParaRPr lang="en-US" altLang="en-US">
              <a:latin typeface="Arial" panose="020B0604020202020204" pitchFamily="34" charset="0"/>
            </a:endParaRPr>
          </a:p>
        </p:txBody>
      </p:sp>
    </p:spTree>
    <p:extLst>
      <p:ext uri="{BB962C8B-B14F-4D97-AF65-F5344CB8AC3E}">
        <p14:creationId xmlns:p14="http://schemas.microsoft.com/office/powerpoint/2010/main" val="17270126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206</a:t>
            </a:fld>
            <a:endParaRPr lang="en-US" altLang="en-US">
              <a:latin typeface="Arial" panose="020B0604020202020204" pitchFamily="34" charset="0"/>
            </a:endParaRPr>
          </a:p>
        </p:txBody>
      </p:sp>
    </p:spTree>
    <p:extLst>
      <p:ext uri="{BB962C8B-B14F-4D97-AF65-F5344CB8AC3E}">
        <p14:creationId xmlns:p14="http://schemas.microsoft.com/office/powerpoint/2010/main" val="29462841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207</a:t>
            </a:fld>
            <a:endParaRPr lang="en-US" altLang="en-US">
              <a:latin typeface="Arial" panose="020B0604020202020204" pitchFamily="34" charset="0"/>
            </a:endParaRPr>
          </a:p>
        </p:txBody>
      </p:sp>
    </p:spTree>
    <p:extLst>
      <p:ext uri="{BB962C8B-B14F-4D97-AF65-F5344CB8AC3E}">
        <p14:creationId xmlns:p14="http://schemas.microsoft.com/office/powerpoint/2010/main" val="31692299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210</a:t>
            </a:fld>
            <a:endParaRPr lang="en-US" altLang="en-US">
              <a:latin typeface="Arial" panose="020B0604020202020204" pitchFamily="34" charset="0"/>
            </a:endParaRPr>
          </a:p>
        </p:txBody>
      </p:sp>
    </p:spTree>
    <p:extLst>
      <p:ext uri="{BB962C8B-B14F-4D97-AF65-F5344CB8AC3E}">
        <p14:creationId xmlns:p14="http://schemas.microsoft.com/office/powerpoint/2010/main" val="1947372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182</a:t>
            </a:fld>
            <a:endParaRPr lang="en-US" altLang="en-US">
              <a:latin typeface="Arial" panose="020B0604020202020204" pitchFamily="34" charset="0"/>
            </a:endParaRPr>
          </a:p>
        </p:txBody>
      </p:sp>
    </p:spTree>
    <p:extLst>
      <p:ext uri="{BB962C8B-B14F-4D97-AF65-F5344CB8AC3E}">
        <p14:creationId xmlns:p14="http://schemas.microsoft.com/office/powerpoint/2010/main" val="40435920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211</a:t>
            </a:fld>
            <a:endParaRPr lang="en-US" altLang="en-US">
              <a:latin typeface="Arial" panose="020B0604020202020204" pitchFamily="34" charset="0"/>
            </a:endParaRPr>
          </a:p>
        </p:txBody>
      </p:sp>
    </p:spTree>
    <p:extLst>
      <p:ext uri="{BB962C8B-B14F-4D97-AF65-F5344CB8AC3E}">
        <p14:creationId xmlns:p14="http://schemas.microsoft.com/office/powerpoint/2010/main" val="30780539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212</a:t>
            </a:fld>
            <a:endParaRPr lang="en-US" altLang="en-US">
              <a:latin typeface="Arial" panose="020B0604020202020204" pitchFamily="34" charset="0"/>
            </a:endParaRPr>
          </a:p>
        </p:txBody>
      </p:sp>
    </p:spTree>
    <p:extLst>
      <p:ext uri="{BB962C8B-B14F-4D97-AF65-F5344CB8AC3E}">
        <p14:creationId xmlns:p14="http://schemas.microsoft.com/office/powerpoint/2010/main" val="34315722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213</a:t>
            </a:fld>
            <a:endParaRPr lang="en-US" altLang="en-US">
              <a:latin typeface="Arial" panose="020B0604020202020204" pitchFamily="34" charset="0"/>
            </a:endParaRPr>
          </a:p>
        </p:txBody>
      </p:sp>
    </p:spTree>
    <p:extLst>
      <p:ext uri="{BB962C8B-B14F-4D97-AF65-F5344CB8AC3E}">
        <p14:creationId xmlns:p14="http://schemas.microsoft.com/office/powerpoint/2010/main" val="34863224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214</a:t>
            </a:fld>
            <a:endParaRPr lang="en-US" altLang="en-US">
              <a:latin typeface="Arial" panose="020B0604020202020204" pitchFamily="34" charset="0"/>
            </a:endParaRPr>
          </a:p>
        </p:txBody>
      </p:sp>
    </p:spTree>
    <p:extLst>
      <p:ext uri="{BB962C8B-B14F-4D97-AF65-F5344CB8AC3E}">
        <p14:creationId xmlns:p14="http://schemas.microsoft.com/office/powerpoint/2010/main" val="10206755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215</a:t>
            </a:fld>
            <a:endParaRPr lang="en-US" altLang="en-US">
              <a:latin typeface="Arial" panose="020B0604020202020204" pitchFamily="34" charset="0"/>
            </a:endParaRPr>
          </a:p>
        </p:txBody>
      </p:sp>
    </p:spTree>
    <p:extLst>
      <p:ext uri="{BB962C8B-B14F-4D97-AF65-F5344CB8AC3E}">
        <p14:creationId xmlns:p14="http://schemas.microsoft.com/office/powerpoint/2010/main" val="16022961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216</a:t>
            </a:fld>
            <a:endParaRPr lang="en-US" altLang="en-US">
              <a:latin typeface="Arial" panose="020B0604020202020204" pitchFamily="34" charset="0"/>
            </a:endParaRPr>
          </a:p>
        </p:txBody>
      </p:sp>
    </p:spTree>
    <p:extLst>
      <p:ext uri="{BB962C8B-B14F-4D97-AF65-F5344CB8AC3E}">
        <p14:creationId xmlns:p14="http://schemas.microsoft.com/office/powerpoint/2010/main" val="32897145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217</a:t>
            </a:fld>
            <a:endParaRPr lang="en-US" altLang="en-US">
              <a:latin typeface="Arial" panose="020B0604020202020204" pitchFamily="34" charset="0"/>
            </a:endParaRPr>
          </a:p>
        </p:txBody>
      </p:sp>
    </p:spTree>
    <p:extLst>
      <p:ext uri="{BB962C8B-B14F-4D97-AF65-F5344CB8AC3E}">
        <p14:creationId xmlns:p14="http://schemas.microsoft.com/office/powerpoint/2010/main" val="5419212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218</a:t>
            </a:fld>
            <a:endParaRPr lang="en-US" altLang="en-US">
              <a:latin typeface="Arial" panose="020B0604020202020204" pitchFamily="34" charset="0"/>
            </a:endParaRPr>
          </a:p>
        </p:txBody>
      </p:sp>
    </p:spTree>
    <p:extLst>
      <p:ext uri="{BB962C8B-B14F-4D97-AF65-F5344CB8AC3E}">
        <p14:creationId xmlns:p14="http://schemas.microsoft.com/office/powerpoint/2010/main" val="20151488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B5097-70EB-87E3-DA7B-FC4307F490CB}"/>
            </a:ext>
          </a:extLst>
        </p:cNvPr>
        <p:cNvGrpSpPr/>
        <p:nvPr/>
      </p:nvGrpSpPr>
      <p:grpSpPr>
        <a:xfrm>
          <a:off x="0" y="0"/>
          <a:ext cx="0" cy="0"/>
          <a:chOff x="0" y="0"/>
          <a:chExt cx="0" cy="0"/>
        </a:xfrm>
      </p:grpSpPr>
      <p:sp>
        <p:nvSpPr>
          <p:cNvPr id="118786" name="Slide Image Placeholder 1">
            <a:extLst>
              <a:ext uri="{FF2B5EF4-FFF2-40B4-BE49-F238E27FC236}">
                <a16:creationId xmlns:a16="http://schemas.microsoft.com/office/drawing/2014/main" id="{E36A91A4-BB1F-5656-6F81-A0A1E10A22C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a:extLst>
              <a:ext uri="{FF2B5EF4-FFF2-40B4-BE49-F238E27FC236}">
                <a16:creationId xmlns:a16="http://schemas.microsoft.com/office/drawing/2014/main" id="{B7FF4A58-B123-EFF7-EC36-B8B5D72DEBE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a:extLst>
              <a:ext uri="{FF2B5EF4-FFF2-40B4-BE49-F238E27FC236}">
                <a16:creationId xmlns:a16="http://schemas.microsoft.com/office/drawing/2014/main" id="{7DD607E0-F694-DB57-CAA9-D9F845A8F5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219</a:t>
            </a:fld>
            <a:endParaRPr lang="en-US" altLang="en-US">
              <a:latin typeface="Arial" panose="020B0604020202020204" pitchFamily="34" charset="0"/>
            </a:endParaRPr>
          </a:p>
        </p:txBody>
      </p:sp>
    </p:spTree>
    <p:extLst>
      <p:ext uri="{BB962C8B-B14F-4D97-AF65-F5344CB8AC3E}">
        <p14:creationId xmlns:p14="http://schemas.microsoft.com/office/powerpoint/2010/main" val="28359140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183</a:t>
            </a:fld>
            <a:endParaRPr lang="en-US" altLang="en-US">
              <a:latin typeface="Arial" panose="020B0604020202020204" pitchFamily="34" charset="0"/>
            </a:endParaRPr>
          </a:p>
        </p:txBody>
      </p:sp>
    </p:spTree>
    <p:extLst>
      <p:ext uri="{BB962C8B-B14F-4D97-AF65-F5344CB8AC3E}">
        <p14:creationId xmlns:p14="http://schemas.microsoft.com/office/powerpoint/2010/main" val="4230771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184</a:t>
            </a:fld>
            <a:endParaRPr lang="en-US" altLang="en-US">
              <a:latin typeface="Arial" panose="020B0604020202020204" pitchFamily="34" charset="0"/>
            </a:endParaRPr>
          </a:p>
        </p:txBody>
      </p:sp>
    </p:spTree>
    <p:extLst>
      <p:ext uri="{BB962C8B-B14F-4D97-AF65-F5344CB8AC3E}">
        <p14:creationId xmlns:p14="http://schemas.microsoft.com/office/powerpoint/2010/main" val="2628228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185</a:t>
            </a:fld>
            <a:endParaRPr lang="en-US" altLang="en-US">
              <a:latin typeface="Arial" panose="020B0604020202020204" pitchFamily="34" charset="0"/>
            </a:endParaRPr>
          </a:p>
        </p:txBody>
      </p:sp>
    </p:spTree>
    <p:extLst>
      <p:ext uri="{BB962C8B-B14F-4D97-AF65-F5344CB8AC3E}">
        <p14:creationId xmlns:p14="http://schemas.microsoft.com/office/powerpoint/2010/main" val="32878670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186</a:t>
            </a:fld>
            <a:endParaRPr lang="en-US" altLang="en-US">
              <a:latin typeface="Arial" panose="020B0604020202020204" pitchFamily="34" charset="0"/>
            </a:endParaRPr>
          </a:p>
        </p:txBody>
      </p:sp>
    </p:spTree>
    <p:extLst>
      <p:ext uri="{BB962C8B-B14F-4D97-AF65-F5344CB8AC3E}">
        <p14:creationId xmlns:p14="http://schemas.microsoft.com/office/powerpoint/2010/main" val="33077856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187</a:t>
            </a:fld>
            <a:endParaRPr lang="en-US" altLang="en-US">
              <a:latin typeface="Arial" panose="020B0604020202020204" pitchFamily="34" charset="0"/>
            </a:endParaRPr>
          </a:p>
        </p:txBody>
      </p:sp>
    </p:spTree>
    <p:extLst>
      <p:ext uri="{BB962C8B-B14F-4D97-AF65-F5344CB8AC3E}">
        <p14:creationId xmlns:p14="http://schemas.microsoft.com/office/powerpoint/2010/main" val="38280603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782825-1821-4452-9097-889DBEFC959D}" type="slidenum">
              <a:rPr lang="en-US" altLang="en-US" smtClean="0">
                <a:latin typeface="Arial" panose="020B0604020202020204" pitchFamily="34" charset="0"/>
              </a:rPr>
              <a:t>188</a:t>
            </a:fld>
            <a:endParaRPr lang="en-US" altLang="en-US">
              <a:latin typeface="Arial" panose="020B0604020202020204" pitchFamily="34" charset="0"/>
            </a:endParaRPr>
          </a:p>
        </p:txBody>
      </p:sp>
    </p:spTree>
    <p:extLst>
      <p:ext uri="{BB962C8B-B14F-4D97-AF65-F5344CB8AC3E}">
        <p14:creationId xmlns:p14="http://schemas.microsoft.com/office/powerpoint/2010/main" val="33195122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 name="Group 8"/>
          <p:cNvGrpSpPr>
            <a:grpSpLocks/>
          </p:cNvGrpSpPr>
          <p:nvPr/>
        </p:nvGrpSpPr>
        <p:grpSpPr bwMode="auto">
          <a:xfrm>
            <a:off x="7493000" y="2992438"/>
            <a:ext cx="1338263" cy="2189162"/>
            <a:chOff x="4704" y="1885"/>
            <a:chExt cx="843" cy="1379"/>
          </a:xfrm>
        </p:grpSpPr>
        <p:sp>
          <p:nvSpPr>
            <p:cNvPr id="6" name="Oval 9"/>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 name="Oval 10"/>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 name="Oval 11"/>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9" name="Oval 12"/>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 name="Oval 13"/>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1" name="Oval 14"/>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2" name="Oval 15"/>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3" name="Oval 16"/>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4" name="Oval 17"/>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5" name="Oval 18"/>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6" name="Oval 19"/>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7" name="Oval 20"/>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8" name="Oval 21"/>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9" name="Oval 22"/>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0" name="Oval 23"/>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1" name="Oval 24"/>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2" name="Oval 25"/>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3" name="Oval 26"/>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4" name="Oval 27"/>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5" name="Oval 28"/>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6" name="Oval 29"/>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7" name="Oval 30"/>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8" name="Oval 31"/>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9" name="Oval 32"/>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0" name="Oval 33"/>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1" name="Oval 34"/>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2" name="Oval 35"/>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3" name="Oval 36"/>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4" name="Oval 37"/>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5" name="Oval 38"/>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6" name="Oval 39"/>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sp>
        <p:nvSpPr>
          <p:cNvPr id="37" name="Line 40"/>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363" name="Rectangle 3"/>
          <p:cNvSpPr>
            <a:spLocks noGrp="1" noChangeArrowheads="1"/>
          </p:cNvSpPr>
          <p:nvPr>
            <p:ph type="ctrTitle"/>
          </p:nvPr>
        </p:nvSpPr>
        <p:spPr>
          <a:xfrm>
            <a:off x="315913" y="466725"/>
            <a:ext cx="6781800" cy="2133600"/>
          </a:xfrm>
        </p:spPr>
        <p:txBody>
          <a:bodyPr/>
          <a:lstStyle>
            <a:lvl1pPr algn="r">
              <a:defRPr sz="4800"/>
            </a:lvl1pPr>
          </a:lstStyle>
          <a:p>
            <a:pPr lvl="0"/>
            <a:r>
              <a:rPr lang="en-US" altLang="en-US" noProof="0"/>
              <a:t>Click to edit Master title style</a:t>
            </a:r>
          </a:p>
        </p:txBody>
      </p:sp>
      <p:sp>
        <p:nvSpPr>
          <p:cNvPr id="15364"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pPr lvl="0"/>
            <a:r>
              <a:rPr lang="en-US" altLang="en-US" noProof="0"/>
              <a:t>Click to edit Master subtitle style</a:t>
            </a:r>
          </a:p>
        </p:txBody>
      </p:sp>
      <p:sp>
        <p:nvSpPr>
          <p:cNvPr id="38" name="Rectangle 5"/>
          <p:cNvSpPr>
            <a:spLocks noGrp="1" noChangeArrowheads="1"/>
          </p:cNvSpPr>
          <p:nvPr>
            <p:ph type="dt" sz="half" idx="10"/>
          </p:nvPr>
        </p:nvSpPr>
        <p:spPr/>
        <p:txBody>
          <a:bodyPr/>
          <a:lstStyle>
            <a:lvl1pPr>
              <a:defRPr/>
            </a:lvl1pPr>
          </a:lstStyle>
          <a:p>
            <a:pPr>
              <a:defRPr/>
            </a:pPr>
            <a:endParaRPr lang="en-US" altLang="en-US"/>
          </a:p>
        </p:txBody>
      </p:sp>
      <p:sp>
        <p:nvSpPr>
          <p:cNvPr id="39" name="Rectangle 6"/>
          <p:cNvSpPr>
            <a:spLocks noGrp="1" noChangeArrowheads="1"/>
          </p:cNvSpPr>
          <p:nvPr>
            <p:ph type="ftr" sz="quarter" idx="11"/>
          </p:nvPr>
        </p:nvSpPr>
        <p:spPr/>
        <p:txBody>
          <a:bodyPr/>
          <a:lstStyle>
            <a:lvl1pPr>
              <a:defRPr/>
            </a:lvl1pPr>
          </a:lstStyle>
          <a:p>
            <a:pPr>
              <a:defRPr/>
            </a:pPr>
            <a:endParaRPr lang="en-US" altLang="en-US"/>
          </a:p>
        </p:txBody>
      </p:sp>
      <p:sp>
        <p:nvSpPr>
          <p:cNvPr id="40" name="Rectangle 7"/>
          <p:cNvSpPr>
            <a:spLocks noGrp="1" noChangeArrowheads="1"/>
          </p:cNvSpPr>
          <p:nvPr>
            <p:ph type="sldNum" sz="quarter" idx="12"/>
          </p:nvPr>
        </p:nvSpPr>
        <p:spPr/>
        <p:txBody>
          <a:bodyPr/>
          <a:lstStyle>
            <a:lvl1pPr>
              <a:defRPr/>
            </a:lvl1pPr>
          </a:lstStyle>
          <a:p>
            <a:pPr>
              <a:defRPr/>
            </a:pPr>
            <a:fld id="{FF004F02-8F5A-4FE7-8818-C41A92A04259}" type="slidenum">
              <a:rPr lang="en-US" altLang="en-US"/>
              <a:pPr>
                <a:defRPr/>
              </a:pPr>
              <a:t>‹Nr.›</a:t>
            </a:fld>
            <a:endParaRPr lang="en-US" altLang="en-US"/>
          </a:p>
        </p:txBody>
      </p:sp>
    </p:spTree>
    <p:extLst>
      <p:ext uri="{BB962C8B-B14F-4D97-AF65-F5344CB8AC3E}">
        <p14:creationId xmlns:p14="http://schemas.microsoft.com/office/powerpoint/2010/main" val="184931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C4B4680A-40D1-486A-B203-5A312E151F54}" type="slidenum">
              <a:rPr lang="en-US" altLang="en-US"/>
              <a:pPr>
                <a:defRPr/>
              </a:pPr>
              <a:t>‹Nr.›</a:t>
            </a:fld>
            <a:endParaRPr lang="en-US" altLang="en-US"/>
          </a:p>
        </p:txBody>
      </p:sp>
    </p:spTree>
    <p:extLst>
      <p:ext uri="{BB962C8B-B14F-4D97-AF65-F5344CB8AC3E}">
        <p14:creationId xmlns:p14="http://schemas.microsoft.com/office/powerpoint/2010/main" val="578475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E70163D1-098F-4D74-A6B1-1ADCE1989CA0}" type="slidenum">
              <a:rPr lang="en-US" altLang="en-US"/>
              <a:pPr>
                <a:defRPr/>
              </a:pPr>
              <a:t>‹Nr.›</a:t>
            </a:fld>
            <a:endParaRPr lang="en-US" altLang="en-US"/>
          </a:p>
        </p:txBody>
      </p:sp>
    </p:spTree>
    <p:extLst>
      <p:ext uri="{BB962C8B-B14F-4D97-AF65-F5344CB8AC3E}">
        <p14:creationId xmlns:p14="http://schemas.microsoft.com/office/powerpoint/2010/main" val="3112615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CEC7EAA0-63E1-4591-B2FA-3AF5449DF5B7}" type="slidenum">
              <a:rPr lang="en-US" altLang="en-US"/>
              <a:pPr>
                <a:defRPr/>
              </a:pPr>
              <a:t>‹Nr.›</a:t>
            </a:fld>
            <a:endParaRPr lang="en-US" altLang="en-US"/>
          </a:p>
        </p:txBody>
      </p:sp>
    </p:spTree>
    <p:extLst>
      <p:ext uri="{BB962C8B-B14F-4D97-AF65-F5344CB8AC3E}">
        <p14:creationId xmlns:p14="http://schemas.microsoft.com/office/powerpoint/2010/main" val="3533610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27914298-2060-4DC0-AC72-1422B37AFFC9}" type="slidenum">
              <a:rPr lang="en-US" altLang="en-US"/>
              <a:pPr>
                <a:defRPr/>
              </a:pPr>
              <a:t>‹Nr.›</a:t>
            </a:fld>
            <a:endParaRPr lang="en-US" altLang="en-US"/>
          </a:p>
        </p:txBody>
      </p:sp>
    </p:spTree>
    <p:extLst>
      <p:ext uri="{BB962C8B-B14F-4D97-AF65-F5344CB8AC3E}">
        <p14:creationId xmlns:p14="http://schemas.microsoft.com/office/powerpoint/2010/main" val="943705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9FA38AC6-DD28-4707-BC78-51F28B0B403F}" type="slidenum">
              <a:rPr lang="en-US" altLang="en-US"/>
              <a:pPr>
                <a:defRPr/>
              </a:pPr>
              <a:t>‹Nr.›</a:t>
            </a:fld>
            <a:endParaRPr lang="en-US" altLang="en-US"/>
          </a:p>
        </p:txBody>
      </p:sp>
    </p:spTree>
    <p:extLst>
      <p:ext uri="{BB962C8B-B14F-4D97-AF65-F5344CB8AC3E}">
        <p14:creationId xmlns:p14="http://schemas.microsoft.com/office/powerpoint/2010/main" val="2673183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7"/>
          <p:cNvSpPr>
            <a:spLocks noGrp="1" noChangeArrowheads="1"/>
          </p:cNvSpPr>
          <p:nvPr>
            <p:ph type="sldNum" sz="quarter" idx="12"/>
          </p:nvPr>
        </p:nvSpPr>
        <p:spPr>
          <a:ln/>
        </p:spPr>
        <p:txBody>
          <a:bodyPr/>
          <a:lstStyle>
            <a:lvl1pPr>
              <a:defRPr/>
            </a:lvl1pPr>
          </a:lstStyle>
          <a:p>
            <a:pPr>
              <a:defRPr/>
            </a:pPr>
            <a:fld id="{87E13FA4-8BB8-43A6-BA6C-0A3E84502C56}" type="slidenum">
              <a:rPr lang="en-US" altLang="en-US"/>
              <a:pPr>
                <a:defRPr/>
              </a:pPr>
              <a:t>‹Nr.›</a:t>
            </a:fld>
            <a:endParaRPr lang="en-US" altLang="en-US"/>
          </a:p>
        </p:txBody>
      </p:sp>
    </p:spTree>
    <p:extLst>
      <p:ext uri="{BB962C8B-B14F-4D97-AF65-F5344CB8AC3E}">
        <p14:creationId xmlns:p14="http://schemas.microsoft.com/office/powerpoint/2010/main" val="587837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7"/>
          <p:cNvSpPr>
            <a:spLocks noGrp="1" noChangeArrowheads="1"/>
          </p:cNvSpPr>
          <p:nvPr>
            <p:ph type="sldNum" sz="quarter" idx="12"/>
          </p:nvPr>
        </p:nvSpPr>
        <p:spPr>
          <a:ln/>
        </p:spPr>
        <p:txBody>
          <a:bodyPr/>
          <a:lstStyle>
            <a:lvl1pPr>
              <a:defRPr/>
            </a:lvl1pPr>
          </a:lstStyle>
          <a:p>
            <a:pPr>
              <a:defRPr/>
            </a:pPr>
            <a:fld id="{96B4BF6C-E927-452C-B2E2-40F8A1689B9A}" type="slidenum">
              <a:rPr lang="en-US" altLang="en-US"/>
              <a:pPr>
                <a:defRPr/>
              </a:pPr>
              <a:t>‹Nr.›</a:t>
            </a:fld>
            <a:endParaRPr lang="en-US" altLang="en-US"/>
          </a:p>
        </p:txBody>
      </p:sp>
    </p:spTree>
    <p:extLst>
      <p:ext uri="{BB962C8B-B14F-4D97-AF65-F5344CB8AC3E}">
        <p14:creationId xmlns:p14="http://schemas.microsoft.com/office/powerpoint/2010/main" val="4005514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7"/>
          <p:cNvSpPr>
            <a:spLocks noGrp="1" noChangeArrowheads="1"/>
          </p:cNvSpPr>
          <p:nvPr>
            <p:ph type="sldNum" sz="quarter" idx="12"/>
          </p:nvPr>
        </p:nvSpPr>
        <p:spPr>
          <a:ln/>
        </p:spPr>
        <p:txBody>
          <a:bodyPr/>
          <a:lstStyle>
            <a:lvl1pPr>
              <a:defRPr/>
            </a:lvl1pPr>
          </a:lstStyle>
          <a:p>
            <a:pPr>
              <a:defRPr/>
            </a:pPr>
            <a:fld id="{A1AA5ED7-CB67-4FBB-82A9-749A9AC1541D}" type="slidenum">
              <a:rPr lang="en-US" altLang="en-US"/>
              <a:pPr>
                <a:defRPr/>
              </a:pPr>
              <a:t>‹Nr.›</a:t>
            </a:fld>
            <a:endParaRPr lang="en-US" altLang="en-US"/>
          </a:p>
        </p:txBody>
      </p:sp>
    </p:spTree>
    <p:extLst>
      <p:ext uri="{BB962C8B-B14F-4D97-AF65-F5344CB8AC3E}">
        <p14:creationId xmlns:p14="http://schemas.microsoft.com/office/powerpoint/2010/main" val="205953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14DA7029-C721-471D-9363-58A4DFFE0474}" type="slidenum">
              <a:rPr lang="en-US" altLang="en-US"/>
              <a:pPr>
                <a:defRPr/>
              </a:pPr>
              <a:t>‹Nr.›</a:t>
            </a:fld>
            <a:endParaRPr lang="en-US" altLang="en-US"/>
          </a:p>
        </p:txBody>
      </p:sp>
    </p:spTree>
    <p:extLst>
      <p:ext uri="{BB962C8B-B14F-4D97-AF65-F5344CB8AC3E}">
        <p14:creationId xmlns:p14="http://schemas.microsoft.com/office/powerpoint/2010/main" val="566771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B3A51095-B4A4-4551-93F5-645E69BADE5F}" type="slidenum">
              <a:rPr lang="en-US" altLang="en-US"/>
              <a:pPr>
                <a:defRPr/>
              </a:pPr>
              <a:t>‹Nr.›</a:t>
            </a:fld>
            <a:endParaRPr lang="en-US" altLang="en-US"/>
          </a:p>
        </p:txBody>
      </p:sp>
    </p:spTree>
    <p:extLst>
      <p:ext uri="{BB962C8B-B14F-4D97-AF65-F5344CB8AC3E}">
        <p14:creationId xmlns:p14="http://schemas.microsoft.com/office/powerpoint/2010/main" val="3412178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Klicken Sie hier, um die Master-Titelformatvorlage zu bearbeiten</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Klicken Sie hier, um die Master-Textformate zu bearbeiten</a:t>
            </a:r>
          </a:p>
          <a:p>
            <a:pPr lvl="1"/>
            <a:r>
              <a:rPr lang="en-US" altLang="en-US"/>
              <a:t>Zweite Ebene</a:t>
            </a:r>
          </a:p>
          <a:p>
            <a:pPr lvl="2"/>
            <a:r>
              <a:rPr lang="en-US" altLang="en-US"/>
              <a:t>Dritte Ebene</a:t>
            </a:r>
          </a:p>
          <a:p>
            <a:pPr lvl="3"/>
            <a:r>
              <a:rPr lang="en-US" altLang="en-US"/>
              <a:t>Vierte Ebene</a:t>
            </a:r>
          </a:p>
          <a:p>
            <a:pPr lvl="4"/>
            <a:r>
              <a:rPr lang="en-US" altLang="en-US"/>
              <a:t>Fünfte Ebene</a:t>
            </a:r>
          </a:p>
        </p:txBody>
      </p:sp>
      <p:sp>
        <p:nvSpPr>
          <p:cNvPr id="14341"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defRPr>
            </a:lvl1pPr>
          </a:lstStyle>
          <a:p>
            <a:pPr>
              <a:defRPr/>
            </a:pPr>
            <a:endParaRPr lang="en-US" altLang="en-US"/>
          </a:p>
        </p:txBody>
      </p:sp>
      <p:sp>
        <p:nvSpPr>
          <p:cNvPr id="14342"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defRPr>
            </a:lvl1pPr>
          </a:lstStyle>
          <a:p>
            <a:pPr>
              <a:defRPr/>
            </a:pPr>
            <a:endParaRPr lang="en-US" altLang="en-US"/>
          </a:p>
        </p:txBody>
      </p:sp>
      <p:sp>
        <p:nvSpPr>
          <p:cNvPr id="14343" name="Rectangle 7"/>
          <p:cNvSpPr>
            <a:spLocks noGrp="1" noChangeArrowheads="1"/>
          </p:cNvSpPr>
          <p:nvPr>
            <p:ph type="sldNum" sz="quarter" idx="4"/>
          </p:nvPr>
        </p:nvSpPr>
        <p:spPr bwMode="auto">
          <a:xfrm>
            <a:off x="7010400" y="635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pPr>
              <a:defRPr/>
            </a:pPr>
            <a:fld id="{E8082F66-89B5-4C16-81A3-3B1A78FF94BB}" type="slidenum">
              <a:rPr lang="en-US" altLang="en-US"/>
              <a:t>‹Nr.›</a:t>
            </a:fld>
            <a:endParaRPr lang="en-US" altLang="en-US"/>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34" name="Oval 10"/>
            <p:cNvSpPr>
              <a:spLocks noChangeArrowheads="1"/>
            </p:cNvSpPr>
            <p:nvPr/>
          </p:nvSpPr>
          <p:spPr bwMode="auto">
            <a:xfrm>
              <a:off x="5248"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35" name="Oval 11"/>
            <p:cNvSpPr>
              <a:spLocks noChangeArrowheads="1"/>
            </p:cNvSpPr>
            <p:nvPr/>
          </p:nvSpPr>
          <p:spPr bwMode="auto">
            <a:xfrm>
              <a:off x="5360" y="960"/>
              <a:ext cx="76"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36" name="Oval 12"/>
            <p:cNvSpPr>
              <a:spLocks noChangeArrowheads="1"/>
            </p:cNvSpPr>
            <p:nvPr/>
          </p:nvSpPr>
          <p:spPr bwMode="auto">
            <a:xfrm>
              <a:off x="5136" y="1072"/>
              <a:ext cx="80" cy="7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37" name="Oval 13"/>
            <p:cNvSpPr>
              <a:spLocks noChangeArrowheads="1"/>
            </p:cNvSpPr>
            <p:nvPr/>
          </p:nvSpPr>
          <p:spPr bwMode="auto">
            <a:xfrm>
              <a:off x="5248" y="1072"/>
              <a:ext cx="79" cy="7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38" name="Oval 14"/>
            <p:cNvSpPr>
              <a:spLocks noChangeArrowheads="1"/>
            </p:cNvSpPr>
            <p:nvPr/>
          </p:nvSpPr>
          <p:spPr bwMode="auto">
            <a:xfrm>
              <a:off x="5360" y="1072"/>
              <a:ext cx="76" cy="7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39" name="Oval 15"/>
            <p:cNvSpPr>
              <a:spLocks noChangeArrowheads="1"/>
            </p:cNvSpPr>
            <p:nvPr/>
          </p:nvSpPr>
          <p:spPr bwMode="auto">
            <a:xfrm>
              <a:off x="5472" y="1072"/>
              <a:ext cx="73" cy="7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0" name="Oval 16"/>
            <p:cNvSpPr>
              <a:spLocks noChangeArrowheads="1"/>
            </p:cNvSpPr>
            <p:nvPr/>
          </p:nvSpPr>
          <p:spPr bwMode="auto">
            <a:xfrm>
              <a:off x="5136" y="1184"/>
              <a:ext cx="80" cy="73"/>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1" name="Oval 17"/>
            <p:cNvSpPr>
              <a:spLocks noChangeArrowheads="1"/>
            </p:cNvSpPr>
            <p:nvPr/>
          </p:nvSpPr>
          <p:spPr bwMode="auto">
            <a:xfrm>
              <a:off x="5248" y="1184"/>
              <a:ext cx="79" cy="73"/>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2" name="Oval 18"/>
            <p:cNvSpPr>
              <a:spLocks noChangeArrowheads="1"/>
            </p:cNvSpPr>
            <p:nvPr/>
          </p:nvSpPr>
          <p:spPr bwMode="auto">
            <a:xfrm>
              <a:off x="5360" y="1184"/>
              <a:ext cx="76" cy="73"/>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3" name="Oval 19"/>
            <p:cNvSpPr>
              <a:spLocks noChangeArrowheads="1"/>
            </p:cNvSpPr>
            <p:nvPr/>
          </p:nvSpPr>
          <p:spPr bwMode="auto">
            <a:xfrm>
              <a:off x="5472" y="1184"/>
              <a:ext cx="73" cy="73"/>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4" name="Oval 20"/>
            <p:cNvSpPr>
              <a:spLocks noChangeArrowheads="1"/>
            </p:cNvSpPr>
            <p:nvPr/>
          </p:nvSpPr>
          <p:spPr bwMode="auto">
            <a:xfrm>
              <a:off x="5584" y="1184"/>
              <a:ext cx="80" cy="73"/>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6" name="Oval 22"/>
            <p:cNvSpPr>
              <a:spLocks noChangeArrowheads="1"/>
            </p:cNvSpPr>
            <p:nvPr/>
          </p:nvSpPr>
          <p:spPr bwMode="auto">
            <a:xfrm>
              <a:off x="5248"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7" name="Oval 23"/>
            <p:cNvSpPr>
              <a:spLocks noChangeArrowheads="1"/>
            </p:cNvSpPr>
            <p:nvPr/>
          </p:nvSpPr>
          <p:spPr bwMode="auto">
            <a:xfrm>
              <a:off x="5360" y="1296"/>
              <a:ext cx="76"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8" name="Oval 24"/>
            <p:cNvSpPr>
              <a:spLocks noChangeArrowheads="1"/>
            </p:cNvSpPr>
            <p:nvPr/>
          </p:nvSpPr>
          <p:spPr bwMode="auto">
            <a:xfrm>
              <a:off x="5472" y="1296"/>
              <a:ext cx="73"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0" name="Oval 26"/>
            <p:cNvSpPr>
              <a:spLocks noChangeArrowheads="1"/>
            </p:cNvSpPr>
            <p:nvPr/>
          </p:nvSpPr>
          <p:spPr bwMode="auto">
            <a:xfrm>
              <a:off x="5248" y="1408"/>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1" name="Oval 27"/>
            <p:cNvSpPr>
              <a:spLocks noChangeArrowheads="1"/>
            </p:cNvSpPr>
            <p:nvPr/>
          </p:nvSpPr>
          <p:spPr bwMode="auto">
            <a:xfrm>
              <a:off x="5360" y="1408"/>
              <a:ext cx="76"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2" name="Oval 28"/>
            <p:cNvSpPr>
              <a:spLocks noChangeArrowheads="1"/>
            </p:cNvSpPr>
            <p:nvPr/>
          </p:nvSpPr>
          <p:spPr bwMode="auto">
            <a:xfrm>
              <a:off x="5472" y="1408"/>
              <a:ext cx="73"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4" name="Oval 30"/>
            <p:cNvSpPr>
              <a:spLocks noChangeArrowheads="1"/>
            </p:cNvSpPr>
            <p:nvPr/>
          </p:nvSpPr>
          <p:spPr bwMode="auto">
            <a:xfrm>
              <a:off x="5136" y="1520"/>
              <a:ext cx="80"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5" name="Oval 31"/>
            <p:cNvSpPr>
              <a:spLocks noChangeArrowheads="1"/>
            </p:cNvSpPr>
            <p:nvPr/>
          </p:nvSpPr>
          <p:spPr bwMode="auto">
            <a:xfrm>
              <a:off x="5248"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6" name="Oval 32"/>
            <p:cNvSpPr>
              <a:spLocks noChangeArrowheads="1"/>
            </p:cNvSpPr>
            <p:nvPr/>
          </p:nvSpPr>
          <p:spPr bwMode="auto">
            <a:xfrm>
              <a:off x="5360" y="1520"/>
              <a:ext cx="76"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7" name="Oval 33"/>
            <p:cNvSpPr>
              <a:spLocks noChangeArrowheads="1"/>
            </p:cNvSpPr>
            <p:nvPr/>
          </p:nvSpPr>
          <p:spPr bwMode="auto">
            <a:xfrm>
              <a:off x="5472" y="1520"/>
              <a:ext cx="73"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8" name="Oval 34"/>
            <p:cNvSpPr>
              <a:spLocks noChangeArrowheads="1"/>
            </p:cNvSpPr>
            <p:nvPr/>
          </p:nvSpPr>
          <p:spPr bwMode="auto">
            <a:xfrm>
              <a:off x="5136" y="1632"/>
              <a:ext cx="80" cy="75"/>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9" name="Oval 35"/>
            <p:cNvSpPr>
              <a:spLocks noChangeArrowheads="1"/>
            </p:cNvSpPr>
            <p:nvPr/>
          </p:nvSpPr>
          <p:spPr bwMode="auto">
            <a:xfrm>
              <a:off x="5248" y="1632"/>
              <a:ext cx="79" cy="75"/>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60" name="Oval 36"/>
            <p:cNvSpPr>
              <a:spLocks noChangeArrowheads="1"/>
            </p:cNvSpPr>
            <p:nvPr/>
          </p:nvSpPr>
          <p:spPr bwMode="auto">
            <a:xfrm>
              <a:off x="5360" y="1632"/>
              <a:ext cx="76" cy="75"/>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61" name="Oval 37"/>
            <p:cNvSpPr>
              <a:spLocks noChangeArrowheads="1"/>
            </p:cNvSpPr>
            <p:nvPr/>
          </p:nvSpPr>
          <p:spPr bwMode="auto">
            <a:xfrm>
              <a:off x="5472" y="1632"/>
              <a:ext cx="73" cy="75"/>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62" name="Oval 38"/>
            <p:cNvSpPr>
              <a:spLocks noChangeArrowheads="1"/>
            </p:cNvSpPr>
            <p:nvPr/>
          </p:nvSpPr>
          <p:spPr bwMode="auto">
            <a:xfrm>
              <a:off x="5248"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63" name="Oval 39"/>
            <p:cNvSpPr>
              <a:spLocks noChangeArrowheads="1"/>
            </p:cNvSpPr>
            <p:nvPr/>
          </p:nvSpPr>
          <p:spPr bwMode="auto">
            <a:xfrm>
              <a:off x="5472" y="1744"/>
              <a:ext cx="73"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spTree>
  </p:cSld>
  <p:clrMap bg1="lt1" tx1="dk1" bg2="lt2" tx2="dk2" accent1="accent1" accent2="accent2" accent3="accent3" accent4="accent4" accent5="accent5" accent6="accent6" hlink="hlink" folHlink="folHlink"/>
  <p:sldLayoutIdLst>
    <p:sldLayoutId id="2147483816"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hdr="0" ft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0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png"/></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4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4099" name="Rectangle 3"/>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t>Autoimmun-PUK ist in der Regel </a:t>
            </a:r>
            <a:r>
              <a:rPr lang="en-US" altLang="en-US" sz="1200" dirty="0">
                <a:solidFill>
                  <a:srgbClr val="0000FF"/>
                </a:solidFill>
              </a:rPr>
              <a:t>einseitig </a:t>
            </a:r>
            <a:r>
              <a:rPr lang="en-US" altLang="en-US" sz="1200" dirty="0"/>
              <a:t>und </a:t>
            </a:r>
            <a:r>
              <a:rPr lang="en-US" altLang="en-US" sz="1200" dirty="0">
                <a:solidFill>
                  <a:srgbClr val="0000FF"/>
                </a:solidFill>
              </a:rPr>
              <a:t>sektoral</a:t>
            </a:r>
            <a:r>
              <a:rPr lang="en-US" altLang="en-US" sz="1200" dirty="0"/>
              <a:t>.                         </a:t>
            </a:r>
          </a:p>
        </p:txBody>
      </p:sp>
      <p:sp>
        <p:nvSpPr>
          <p:cNvPr id="4100" name="Text Box 4"/>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a:solidFill>
                  <a:srgbClr val="0000FF"/>
                </a:solidFill>
              </a:rPr>
              <a:t>In Bezug auf PUK</a:t>
            </a:r>
          </a:p>
        </p:txBody>
      </p:sp>
      <p:sp>
        <p:nvSpPr>
          <p:cNvPr id="4101" name="Rectangle 5"/>
          <p:cNvSpPr>
            <a:spLocks noChangeArrowheads="1"/>
          </p:cNvSpPr>
          <p:nvPr/>
        </p:nvSpPr>
        <p:spPr bwMode="auto">
          <a:xfrm>
            <a:off x="2895600" y="1676400"/>
            <a:ext cx="563755" cy="304800"/>
          </a:xfrm>
          <a:prstGeom prst="rect">
            <a:avLst/>
          </a:prstGeom>
          <a:solidFill>
            <a:srgbClr val="FF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a:t>Lateralität</a:t>
            </a:r>
          </a:p>
        </p:txBody>
      </p:sp>
      <p:sp>
        <p:nvSpPr>
          <p:cNvPr id="4102" name="Rectangle 6"/>
          <p:cNvSpPr>
            <a:spLocks noChangeArrowheads="1"/>
          </p:cNvSpPr>
          <p:nvPr/>
        </p:nvSpPr>
        <p:spPr bwMode="auto">
          <a:xfrm>
            <a:off x="3810000" y="1676400"/>
            <a:ext cx="1219200" cy="304800"/>
          </a:xfrm>
          <a:prstGeom prst="rect">
            <a:avLst/>
          </a:prstGeom>
          <a:solidFill>
            <a:srgbClr val="FF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r>
              <a:rPr lang="en-US" altLang="en-US" sz="1200"/>
              <a:t>umfassend</a:t>
            </a:r>
          </a:p>
          <a:p>
            <a:pPr algn="ctr" eaLnBrk="1" hangingPunct="1">
              <a:lnSpc>
                <a:spcPct val="80000"/>
              </a:lnSpc>
              <a:spcBef>
                <a:spcPct val="0"/>
              </a:spcBef>
              <a:buClrTx/>
              <a:buSzTx/>
              <a:buFontTx/>
              <a:buNone/>
            </a:pPr>
            <a:r>
              <a:rPr lang="en-US" altLang="en-US" sz="1200"/>
              <a:t>Ausmaß</a:t>
            </a:r>
          </a:p>
        </p:txBody>
      </p:sp>
      <p:sp>
        <p:nvSpPr>
          <p:cNvPr id="4103"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DCAA1AB7-3C1C-4FB3-8147-B4997F7AB9B2}" type="slidenum">
              <a:rPr lang="en-US" altLang="en-US" sz="1000" smtClean="0"/>
              <a:t>1</a:t>
            </a:fld>
            <a:endParaRPr lang="en-US" altLang="en-US" sz="10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10244"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10245"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F</a:t>
            </a:r>
          </a:p>
        </p:txBody>
      </p:sp>
      <p:sp>
        <p:nvSpPr>
          <p:cNvPr id="10246"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1024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01E1A2C-202B-4D57-9FC9-0B81907D9D3E}" type="slidenum">
              <a:rPr lang="en-US" altLang="en-US" sz="1000" smtClean="0"/>
              <a:t>10</a:t>
            </a:fld>
            <a:endParaRPr lang="en-US" altLang="en-US" sz="1000"/>
          </a:p>
        </p:txBody>
      </p:sp>
      <p:sp>
        <p:nvSpPr>
          <p:cNvPr id="10249" name="TextBox 1"/>
          <p:cNvSpPr txBox="1">
            <a:spLocks noChangeArrowheads="1"/>
          </p:cNvSpPr>
          <p:nvPr/>
        </p:nvSpPr>
        <p:spPr bwMode="auto">
          <a:xfrm>
            <a:off x="228600" y="2895600"/>
            <a:ext cx="8683596" cy="1077218"/>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Mit welchen Bindegewebserkrankungen (CTDs) und/oder </a:t>
            </a:r>
            <a:r>
              <a:rPr lang="en-US" altLang="en-US" sz="1200" i="1" dirty="0" err="1">
                <a:solidFill>
                  <a:srgbClr val="0000FF"/>
                </a:solidFill>
              </a:rPr>
              <a:t>Vaskulitiden </a:t>
            </a:r>
            <a:r>
              <a:rPr lang="en-US" altLang="en-US" sz="1200" i="1" dirty="0">
                <a:solidFill>
                  <a:srgbClr val="0000FF"/>
                </a:solidFill>
              </a:rPr>
              <a:t>wurde PUK in Verbindung gebracht?</a:t>
            </a:r>
          </a:p>
          <a:p>
            <a:pPr eaLnBrk="1" hangingPunct="1">
              <a:spcBef>
                <a:spcPct val="0"/>
              </a:spcBef>
              <a:buClrTx/>
              <a:buSzTx/>
              <a:buFontTx/>
              <a:buNone/>
            </a:pPr>
            <a:r>
              <a:rPr lang="en-US" altLang="en-US" sz="1200" dirty="0">
                <a:solidFill>
                  <a:srgbClr val="0000FF"/>
                </a:solidFill>
              </a:rPr>
              <a:t>So gut wie mit allen</a:t>
            </a:r>
          </a:p>
          <a:p>
            <a:pPr eaLnBrk="1" hangingPunct="1">
              <a:spcBef>
                <a:spcPct val="0"/>
              </a:spcBef>
              <a:buClrTx/>
              <a:buSzTx/>
              <a:buFontTx/>
              <a:buNone/>
            </a:pPr>
            <a:endParaRPr lang="en-US" altLang="en-US" sz="1600" dirty="0">
              <a:solidFill>
                <a:srgbClr val="0000FF"/>
              </a:solidFill>
            </a:endParaRPr>
          </a:p>
          <a:p>
            <a:pPr eaLnBrk="1" hangingPunct="1">
              <a:spcBef>
                <a:spcPct val="0"/>
              </a:spcBef>
              <a:buClrTx/>
              <a:buSzTx/>
              <a:buFontTx/>
              <a:buNone/>
            </a:pPr>
            <a:r>
              <a:rPr lang="en-US" altLang="en-US" sz="1200" i="1" dirty="0">
                <a:solidFill>
                  <a:srgbClr val="0000FF"/>
                </a:solidFill>
              </a:rPr>
              <a:t>Welche drei Erkrankungen treten am ehesten mit PUK auf?</a:t>
            </a:r>
            <a:endParaRPr lang="en-US" altLang="en-US" sz="1600" dirty="0">
              <a:solidFill>
                <a:srgbClr val="FFFF00"/>
              </a:solidFill>
            </a:endParaRPr>
          </a:p>
        </p:txBody>
      </p:sp>
      <p:sp>
        <p:nvSpPr>
          <p:cNvPr id="2" name="Text Box 4">
            <a:extLst>
              <a:ext uri="{FF2B5EF4-FFF2-40B4-BE49-F238E27FC236}">
                <a16:creationId xmlns:a16="http://schemas.microsoft.com/office/drawing/2014/main" id="{E669F8C1-1418-456F-B789-B63EF037BB35}"/>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3" name="TextBox 2">
            <a:extLst>
              <a:ext uri="{FF2B5EF4-FFF2-40B4-BE49-F238E27FC236}">
                <a16:creationId xmlns:a16="http://schemas.microsoft.com/office/drawing/2014/main" id="{A3A60094-AE60-4947-BAEE-FB599AB7448D}"/>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wird PUK in Verbindung gebracht?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8"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A</a:t>
            </a:r>
          </a:p>
        </p:txBody>
      </p:sp>
      <p:sp>
        <p:nvSpPr>
          <p:cNvPr id="53259" name="Rectangle 12"/>
          <p:cNvSpPr>
            <a:spLocks noGrp="1" noChangeArrowheads="1"/>
          </p:cNvSpPr>
          <p:nvPr>
            <p:ph type="body" idx="1"/>
          </p:nvPr>
        </p:nvSpPr>
        <p:spPr>
          <a:xfrm>
            <a:off x="304799" y="1533525"/>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systemischen Erkrankung an </a:t>
            </a:r>
          </a:p>
          <a:p>
            <a:pPr eaLnBrk="1" hangingPunct="1"/>
            <a:r>
              <a:rPr lang="en-US" altLang="en-US" sz="1200" dirty="0">
                <a:solidFill>
                  <a:schemeClr val="bg1">
                    <a:lumMod val="75000"/>
                  </a:schemeClr>
                </a:solidFill>
              </a:rPr>
              <a:t>Das Behandlungsziel besteht darin, das Abschmelzen des K durch drei Maßnahmen zu stoppen:</a:t>
            </a:r>
          </a:p>
          <a:p>
            <a:pPr lvl="1" eaLnBrk="1" hangingPunct="1">
              <a:buFont typeface="Wingdings" panose="05000000000000000000" pitchFamily="2" charset="2"/>
              <a:buNone/>
            </a:pPr>
            <a:r>
              <a:rPr lang="en-US" altLang="en-US" sz="1200" dirty="0">
                <a:solidFill>
                  <a:schemeClr val="bg1">
                    <a:lumMod val="75000"/>
                  </a:schemeClr>
                </a:solidFill>
              </a:rPr>
              <a:t>1) Verbesserung der Benetzung</a:t>
            </a:r>
          </a:p>
          <a:p>
            <a:pPr lvl="1" eaLnBrk="1" hangingPunct="1">
              <a:buNone/>
            </a:pPr>
            <a:r>
              <a:rPr lang="en-US" altLang="en-US" sz="1200" dirty="0">
                <a:solidFill>
                  <a:schemeClr val="bg1">
                    <a:lumMod val="75000"/>
                  </a:schemeClr>
                </a:solidFill>
              </a:rPr>
              <a:t>2) Förderung der Reepithelisierung </a:t>
            </a:r>
            <a:r>
              <a:rPr lang="en-US" altLang="en-US" sz="1200" dirty="0" err="1">
                <a:solidFill>
                  <a:schemeClr val="bg1">
                    <a:lumMod val="75000"/>
                  </a:schemeClr>
                </a:solidFill>
              </a:rPr>
              <a:t>durch</a:t>
            </a:r>
            <a:r>
              <a:rPr lang="en-US" altLang="en-US" sz="1200" dirty="0">
                <a:solidFill>
                  <a:schemeClr val="bg1">
                    <a:lumMod val="75000"/>
                  </a:schemeClr>
                </a:solidFill>
              </a:rPr>
              <a:t> </a:t>
            </a:r>
            <a:r>
              <a:rPr lang="en-US" altLang="en-US" sz="1200" dirty="0" err="1">
                <a:solidFill>
                  <a:schemeClr val="bg1">
                    <a:lumMod val="75000"/>
                  </a:schemeClr>
                </a:solidFill>
              </a:rPr>
              <a:t>Befeuchtung</a:t>
            </a:r>
            <a:r>
              <a:rPr lang="en-US" altLang="en-US" sz="1200" dirty="0">
                <a:solidFill>
                  <a:schemeClr val="bg1">
                    <a:lumMod val="75000"/>
                  </a:schemeClr>
                </a:solidFill>
              </a:rPr>
              <a:t>, BCL, Patching, Kleber</a:t>
            </a:r>
          </a:p>
          <a:p>
            <a:pPr lvl="2" eaLnBrk="1" hangingPunct="1"/>
            <a:r>
              <a:rPr lang="en-US" altLang="en-US" sz="1200" dirty="0">
                <a:solidFill>
                  <a:schemeClr val="bg1">
                    <a:lumMod val="75000"/>
                  </a:schemeClr>
                </a:solidFill>
              </a:rPr>
              <a:t>Sie sollten auch in Erwägung ziehen, topische Steroide abzusetzen, da diese die Reepithelisierung verzögern können. Als allgemeine Regel gilt: Wenn die Hornhaut deutlich verdünnt ist, vermeiden Sie topische Steroide.</a:t>
            </a:r>
          </a:p>
          <a:p>
            <a:pPr lvl="1" eaLnBrk="1" hangingPunct="1">
              <a:buFont typeface="Wingdings" panose="05000000000000000000" pitchFamily="2" charset="2"/>
              <a:buNone/>
            </a:pPr>
            <a:r>
              <a:rPr lang="en-US" altLang="en-US" sz="1200" dirty="0">
                <a:solidFill>
                  <a:schemeClr val="bg1">
                    <a:lumMod val="75000"/>
                  </a:schemeClr>
                </a:solidFill>
              </a:rPr>
              <a:t>3) Unterdrückung der systemischen Entzündung </a:t>
            </a:r>
          </a:p>
          <a:p>
            <a:pPr lvl="1" eaLnBrk="1" hangingPunct="1">
              <a:buFont typeface="Wingdings" panose="05000000000000000000" pitchFamily="2" charset="2"/>
              <a:buNone/>
            </a:pPr>
            <a:r>
              <a:rPr lang="en-US" altLang="en-US" sz="1200" b="1" dirty="0">
                <a:solidFill>
                  <a:srgbClr val="0000FF"/>
                </a:solidFill>
                <a:latin typeface="Segoe Script" panose="020B0504020000000003" pitchFamily="34" charset="0"/>
              </a:rPr>
              <a:t>4) </a:t>
            </a:r>
            <a:r>
              <a:rPr lang="en-US" altLang="en-US" sz="1200" b="1" dirty="0" err="1">
                <a:solidFill>
                  <a:srgbClr val="0000FF"/>
                </a:solidFill>
                <a:latin typeface="Segoe Script" panose="020B0504020000000003" pitchFamily="34" charset="0"/>
              </a:rPr>
              <a:t>Conj</a:t>
            </a:r>
            <a:r>
              <a:rPr lang="en-US" altLang="en-US" sz="1200" b="1" dirty="0">
                <a:solidFill>
                  <a:srgbClr val="0000FF"/>
                </a:solidFill>
                <a:latin typeface="Segoe Script" panose="020B0504020000000003" pitchFamily="34" charset="0"/>
              </a:rPr>
              <a:t>-Flap über dem peripheren Defekt? </a:t>
            </a:r>
            <a:r>
              <a:rPr lang="en-US" altLang="en-US" sz="1200" b="1" dirty="0">
                <a:latin typeface="Segoe Script" panose="020B0504020000000003" pitchFamily="34" charset="0"/>
              </a:rPr>
              <a:t>JA!</a:t>
            </a:r>
          </a:p>
          <a:p>
            <a:pPr eaLnBrk="1" hangingPunct="1"/>
            <a:endParaRPr lang="en-US" altLang="en-US" sz="2400" dirty="0">
              <a:solidFill>
                <a:srgbClr val="B2B2B2"/>
              </a:solidFill>
            </a:endParaRPr>
          </a:p>
        </p:txBody>
      </p:sp>
      <p:sp>
        <p:nvSpPr>
          <p:cNvPr id="5326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1BC2ED0-D6FB-42EE-AAA8-4F66CF194761}" type="slidenum">
              <a:rPr lang="en-US" altLang="en-US" sz="1000" smtClean="0"/>
              <a:t>100</a:t>
            </a:fld>
            <a:endParaRPr lang="en-US" altLang="en-US" sz="1000"/>
          </a:p>
        </p:txBody>
      </p:sp>
      <p:sp>
        <p:nvSpPr>
          <p:cNvPr id="53263" name="TextBox 1"/>
          <p:cNvSpPr txBox="1">
            <a:spLocks noChangeArrowheads="1"/>
          </p:cNvSpPr>
          <p:nvPr/>
        </p:nvSpPr>
        <p:spPr bwMode="auto">
          <a:xfrm>
            <a:off x="582613" y="3971925"/>
            <a:ext cx="8131175" cy="523875"/>
          </a:xfrm>
          <a:prstGeom prst="rect">
            <a:avLst/>
          </a:prstGeom>
          <a:solidFill>
            <a:schemeClr val="accent5"/>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t>In welchem klinischen Szenario könnte ein Konjunktival-Lappen über einem PUK-Defekt eine geeignete Behandlungsmaßnahme sein?</a:t>
            </a:r>
          </a:p>
          <a:p>
            <a:pPr eaLnBrk="1" hangingPunct="1">
              <a:spcBef>
                <a:spcPct val="0"/>
              </a:spcBef>
              <a:buClrTx/>
              <a:buSzTx/>
              <a:buFontTx/>
              <a:buNone/>
            </a:pPr>
            <a:r>
              <a:rPr lang="en-US" altLang="en-US" sz="1200" dirty="0"/>
              <a:t>Bei </a:t>
            </a:r>
            <a:r>
              <a:rPr lang="en-US" altLang="en-US" sz="1200" b="1" dirty="0"/>
              <a:t>infektiösem </a:t>
            </a:r>
            <a:r>
              <a:rPr lang="en-US" altLang="en-US" sz="1200" dirty="0"/>
              <a:t>PUK, insbesondere wenn es sich um </a:t>
            </a:r>
            <a:r>
              <a:rPr lang="en-US" altLang="en-US" sz="1200" b="1" dirty="0"/>
              <a:t>einen Pilz</a:t>
            </a:r>
            <a:r>
              <a:rPr lang="en-US" altLang="en-US" sz="1200" dirty="0"/>
              <a:t> handelt</a:t>
            </a:r>
          </a:p>
        </p:txBody>
      </p:sp>
      <p:sp>
        <p:nvSpPr>
          <p:cNvPr id="2" name="Text Box 14">
            <a:extLst>
              <a:ext uri="{FF2B5EF4-FFF2-40B4-BE49-F238E27FC236}">
                <a16:creationId xmlns:a16="http://schemas.microsoft.com/office/drawing/2014/main" id="{7D05C8DE-BD64-4C8B-82CF-5997B825C628}"/>
              </a:ext>
            </a:extLst>
          </p:cNvPr>
          <p:cNvSpPr txBox="1">
            <a:spLocks noChangeArrowheads="1"/>
          </p:cNvSpPr>
          <p:nvPr/>
        </p:nvSpPr>
        <p:spPr bwMode="auto">
          <a:xfrm>
            <a:off x="914400" y="5287963"/>
            <a:ext cx="7359650" cy="738664"/>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Wie sieht es mit der Verwendung eines Bindehautlappens zur Abdeckung des peripheren Defekts aus?</a:t>
            </a:r>
          </a:p>
          <a:p>
            <a:pPr eaLnBrk="1" hangingPunct="1">
              <a:spcBef>
                <a:spcPct val="0"/>
              </a:spcBef>
              <a:buClrTx/>
              <a:buSzTx/>
              <a:buFontTx/>
              <a:buNone/>
            </a:pPr>
            <a:r>
              <a:rPr lang="en-US" altLang="en-US" sz="1200" dirty="0">
                <a:solidFill>
                  <a:schemeClr val="bg1">
                    <a:lumMod val="75000"/>
                  </a:schemeClr>
                </a:solidFill>
              </a:rPr>
              <a:t>Konjunktivallappen sind bei autoimmuner PUK kontraindiziert, da sie die Gefäßstruktur </a:t>
            </a:r>
            <a:r>
              <a:rPr lang="en-US" altLang="en-US" sz="1200" dirty="0" err="1">
                <a:solidFill>
                  <a:schemeClr val="bg1">
                    <a:lumMod val="75000"/>
                  </a:schemeClr>
                </a:solidFill>
              </a:rPr>
              <a:t>der Bindehaut </a:t>
            </a:r>
            <a:r>
              <a:rPr lang="en-US" altLang="en-US" sz="1200" dirty="0">
                <a:solidFill>
                  <a:schemeClr val="bg1">
                    <a:lumMod val="75000"/>
                  </a:schemeClr>
                </a:solidFill>
              </a:rPr>
              <a:t>(und damit all jene schädlichen, blutgebundenen Entzündungsmediatoren) noch näher an die Schmelze bringen</a:t>
            </a:r>
          </a:p>
        </p:txBody>
      </p:sp>
      <p:sp>
        <p:nvSpPr>
          <p:cNvPr id="3" name="Text Box 4">
            <a:extLst>
              <a:ext uri="{FF2B5EF4-FFF2-40B4-BE49-F238E27FC236}">
                <a16:creationId xmlns:a16="http://schemas.microsoft.com/office/drawing/2014/main" id="{D86989E3-8919-4234-AFE6-01D2E8A67F95}"/>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82"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F</a:t>
            </a:r>
          </a:p>
        </p:txBody>
      </p:sp>
      <p:sp>
        <p:nvSpPr>
          <p:cNvPr id="54283" name="Rectangle 12"/>
          <p:cNvSpPr>
            <a:spLocks noGrp="1" noChangeArrowheads="1"/>
          </p:cNvSpPr>
          <p:nvPr>
            <p:ph type="body" idx="1"/>
          </p:nvPr>
        </p:nvSpPr>
        <p:spPr>
          <a:xfrm>
            <a:off x="327025" y="1858962"/>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systemischen Erkrankung an </a:t>
            </a:r>
          </a:p>
          <a:p>
            <a:pPr eaLnBrk="1" hangingPunct="1"/>
            <a:r>
              <a:rPr lang="en-US" altLang="en-US" sz="1200" dirty="0">
                <a:solidFill>
                  <a:schemeClr val="bg1">
                    <a:lumMod val="75000"/>
                  </a:schemeClr>
                </a:solidFill>
              </a:rPr>
              <a:t>Das Behandlungsziel besteht darin, das Abschmelzen des K durch drei Maßnahmen zu stoppen:</a:t>
            </a:r>
          </a:p>
          <a:p>
            <a:pPr lvl="1" eaLnBrk="1" hangingPunct="1">
              <a:buFont typeface="Wingdings" panose="05000000000000000000" pitchFamily="2" charset="2"/>
              <a:buNone/>
            </a:pPr>
            <a:r>
              <a:rPr lang="en-US" altLang="en-US" sz="1200" dirty="0">
                <a:solidFill>
                  <a:schemeClr val="bg1">
                    <a:lumMod val="75000"/>
                  </a:schemeClr>
                </a:solidFill>
              </a:rPr>
              <a:t>1) Verbesserung der Benetzung</a:t>
            </a:r>
          </a:p>
          <a:p>
            <a:pPr lvl="1" eaLnBrk="1" hangingPunct="1">
              <a:buNone/>
            </a:pPr>
            <a:r>
              <a:rPr lang="en-US" altLang="en-US" sz="1200" dirty="0">
                <a:solidFill>
                  <a:schemeClr val="bg1">
                    <a:lumMod val="75000"/>
                  </a:schemeClr>
                </a:solidFill>
              </a:rPr>
              <a:t>2) Förderung der Reepithelisierung </a:t>
            </a:r>
            <a:r>
              <a:rPr lang="en-US" altLang="en-US" sz="1200" dirty="0" err="1">
                <a:solidFill>
                  <a:schemeClr val="bg1">
                    <a:lumMod val="75000"/>
                  </a:schemeClr>
                </a:solidFill>
              </a:rPr>
              <a:t>durch</a:t>
            </a:r>
            <a:r>
              <a:rPr lang="en-US" altLang="en-US" sz="1200" dirty="0">
                <a:solidFill>
                  <a:schemeClr val="bg1">
                    <a:lumMod val="75000"/>
                  </a:schemeClr>
                </a:solidFill>
              </a:rPr>
              <a:t> </a:t>
            </a:r>
            <a:r>
              <a:rPr lang="en-US" altLang="en-US" sz="1200" dirty="0" err="1">
                <a:solidFill>
                  <a:schemeClr val="bg1">
                    <a:lumMod val="75000"/>
                  </a:schemeClr>
                </a:solidFill>
              </a:rPr>
              <a:t>Befeuchtung</a:t>
            </a:r>
            <a:r>
              <a:rPr lang="en-US" altLang="en-US" sz="1200" dirty="0">
                <a:solidFill>
                  <a:schemeClr val="bg1">
                    <a:lumMod val="75000"/>
                  </a:schemeClr>
                </a:solidFill>
              </a:rPr>
              <a:t>, BCL, Patching, Kleber</a:t>
            </a:r>
          </a:p>
          <a:p>
            <a:pPr lvl="2" eaLnBrk="1" hangingPunct="1"/>
            <a:r>
              <a:rPr lang="en-US" altLang="en-US" sz="1200" dirty="0">
                <a:solidFill>
                  <a:schemeClr val="bg1">
                    <a:lumMod val="75000"/>
                  </a:schemeClr>
                </a:solidFill>
              </a:rPr>
              <a:t>Sie sollten auch in Erwägung ziehen, topische Steroide abzusetzen, da diese die Reepithelisierung verzögern können. Als allgemeine Regel gilt: Wenn die Hornhaut deutlich verdünnt ist, vermeiden Sie topische Steroide.</a:t>
            </a:r>
          </a:p>
          <a:p>
            <a:pPr lvl="1" eaLnBrk="1" hangingPunct="1">
              <a:buFont typeface="Wingdings" panose="05000000000000000000" pitchFamily="2" charset="2"/>
              <a:buNone/>
            </a:pPr>
            <a:r>
              <a:rPr lang="en-US" altLang="en-US" sz="1200" dirty="0">
                <a:solidFill>
                  <a:schemeClr val="bg1">
                    <a:lumMod val="75000"/>
                  </a:schemeClr>
                </a:solidFill>
              </a:rPr>
              <a:t>3) Unterdrückung der systemischen Entzündung </a:t>
            </a:r>
          </a:p>
          <a:p>
            <a:pPr lvl="1" eaLnBrk="1" hangingPunct="1">
              <a:buFont typeface="Wingdings" panose="05000000000000000000" pitchFamily="2" charset="2"/>
              <a:buNone/>
            </a:pPr>
            <a:r>
              <a:rPr lang="en-US" altLang="en-US" sz="1200" b="1" dirty="0" err="1">
                <a:solidFill>
                  <a:srgbClr val="0000FF"/>
                </a:solidFill>
                <a:latin typeface="Segoe Script" panose="020B0504020000000003" pitchFamily="34" charset="0"/>
              </a:rPr>
              <a:t>4</a:t>
            </a:r>
            <a:r>
              <a:rPr lang="en-US" altLang="en-US" sz="1200" b="1" dirty="0">
                <a:solidFill>
                  <a:srgbClr val="0000FF"/>
                </a:solidFill>
                <a:latin typeface="Segoe Script" panose="020B0504020000000003" pitchFamily="34" charset="0"/>
              </a:rPr>
              <a:t>) Konjunktivalchirurgie:  </a:t>
            </a:r>
          </a:p>
          <a:p>
            <a:pPr eaLnBrk="1" hangingPunct="1"/>
            <a:endParaRPr lang="en-US" altLang="en-US" sz="2400" dirty="0">
              <a:solidFill>
                <a:srgbClr val="B2B2B2"/>
              </a:solidFill>
            </a:endParaRPr>
          </a:p>
        </p:txBody>
      </p:sp>
      <p:sp>
        <p:nvSpPr>
          <p:cNvPr id="5428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4628438E-983C-47D9-BAB4-08CCAA6D2B3B}" type="slidenum">
              <a:rPr lang="en-US" altLang="en-US" sz="1000" smtClean="0"/>
              <a:t>101</a:t>
            </a:fld>
            <a:endParaRPr lang="en-US" altLang="en-US" sz="1000"/>
          </a:p>
        </p:txBody>
      </p:sp>
      <p:sp>
        <p:nvSpPr>
          <p:cNvPr id="2" name="Text Box 14">
            <a:extLst>
              <a:ext uri="{FF2B5EF4-FFF2-40B4-BE49-F238E27FC236}">
                <a16:creationId xmlns:a16="http://schemas.microsoft.com/office/drawing/2014/main" id="{9EAD4FA0-061D-4279-B5B0-E6603787A410}"/>
              </a:ext>
            </a:extLst>
          </p:cNvPr>
          <p:cNvSpPr txBox="1">
            <a:spLocks noChangeArrowheads="1"/>
          </p:cNvSpPr>
          <p:nvPr/>
        </p:nvSpPr>
        <p:spPr bwMode="auto">
          <a:xfrm>
            <a:off x="914400" y="5287963"/>
            <a:ext cx="7359650" cy="1169551"/>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t>Wie wäre es mit der Verwendung eines Bindehautlappens zur Abdeckung des peripheren Defekts?</a:t>
            </a:r>
          </a:p>
          <a:p>
            <a:pPr eaLnBrk="1" hangingPunct="1">
              <a:spcBef>
                <a:spcPct val="0"/>
              </a:spcBef>
              <a:buClrTx/>
              <a:buSzTx/>
              <a:buFontTx/>
              <a:buNone/>
            </a:pPr>
            <a:r>
              <a:rPr lang="en-US" altLang="en-US" sz="1200" dirty="0"/>
              <a:t>Konjunktivallappen sind bei autoimmuner PUK kontraindiziert, da sie das Gefäßsystem </a:t>
            </a:r>
            <a:r>
              <a:rPr lang="en-US" altLang="en-US" sz="1200" dirty="0" err="1"/>
              <a:t>der Bindehaut </a:t>
            </a:r>
            <a:r>
              <a:rPr lang="en-US" altLang="en-US" sz="1200" dirty="0"/>
              <a:t>(und damit all jene schädlichen, über das Blut übertragenen Entzündungsmediatoren) noch näher an die Läsion bringen</a:t>
            </a:r>
          </a:p>
          <a:p>
            <a:pPr eaLnBrk="1" hangingPunct="1">
              <a:spcBef>
                <a:spcPct val="0"/>
              </a:spcBef>
              <a:buClrTx/>
              <a:buSzTx/>
              <a:buFontTx/>
              <a:buNone/>
            </a:pPr>
            <a:endParaRPr lang="en-US" altLang="en-US" sz="1400" dirty="0"/>
          </a:p>
          <a:p>
            <a:pPr eaLnBrk="1" hangingPunct="1">
              <a:spcBef>
                <a:spcPct val="0"/>
              </a:spcBef>
              <a:buClrTx/>
              <a:buSzTx/>
              <a:buFontTx/>
              <a:buNone/>
            </a:pPr>
            <a:r>
              <a:rPr lang="en-US" altLang="en-US" sz="1200" i="1" dirty="0"/>
              <a:t>Welche Bindehautoperationen </a:t>
            </a:r>
            <a:r>
              <a:rPr lang="en-US" altLang="en-US" sz="1200" b="1" dirty="0"/>
              <a:t>sind </a:t>
            </a:r>
            <a:r>
              <a:rPr lang="en-US" altLang="en-US" sz="1200" i="1" dirty="0"/>
              <a:t>bei autoimmuner PUK sehr hilfreich?</a:t>
            </a:r>
            <a:endParaRPr lang="en-US" altLang="en-US" sz="1400" dirty="0"/>
          </a:p>
        </p:txBody>
      </p:sp>
      <p:sp>
        <p:nvSpPr>
          <p:cNvPr id="3" name="Text Box 4">
            <a:extLst>
              <a:ext uri="{FF2B5EF4-FFF2-40B4-BE49-F238E27FC236}">
                <a16:creationId xmlns:a16="http://schemas.microsoft.com/office/drawing/2014/main" id="{4FE142A6-3C7F-4E36-858A-1C7E31B39EC6}"/>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6"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A</a:t>
            </a:r>
          </a:p>
        </p:txBody>
      </p:sp>
      <p:sp>
        <p:nvSpPr>
          <p:cNvPr id="55307" name="Rectangle 12"/>
          <p:cNvSpPr>
            <a:spLocks noGrp="1" noChangeArrowheads="1"/>
          </p:cNvSpPr>
          <p:nvPr>
            <p:ph type="body" idx="1"/>
          </p:nvPr>
        </p:nvSpPr>
        <p:spPr>
          <a:xfrm>
            <a:off x="152400" y="1858962"/>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systemischen Erkrankung an </a:t>
            </a:r>
          </a:p>
          <a:p>
            <a:pPr eaLnBrk="1" hangingPunct="1"/>
            <a:r>
              <a:rPr lang="en-US" altLang="en-US" sz="1200" dirty="0">
                <a:solidFill>
                  <a:schemeClr val="bg1">
                    <a:lumMod val="75000"/>
                  </a:schemeClr>
                </a:solidFill>
              </a:rPr>
              <a:t>Das Behandlungsziel besteht darin, das Abschmelzen des K durch drei Maßnahmen zu stoppen:</a:t>
            </a:r>
          </a:p>
          <a:p>
            <a:pPr lvl="1" eaLnBrk="1" hangingPunct="1">
              <a:buFont typeface="Wingdings" panose="05000000000000000000" pitchFamily="2" charset="2"/>
              <a:buNone/>
            </a:pPr>
            <a:r>
              <a:rPr lang="en-US" altLang="en-US" sz="1200" dirty="0">
                <a:solidFill>
                  <a:schemeClr val="bg1">
                    <a:lumMod val="75000"/>
                  </a:schemeClr>
                </a:solidFill>
              </a:rPr>
              <a:t>1) Verbesserung der Benetzung</a:t>
            </a:r>
          </a:p>
          <a:p>
            <a:pPr lvl="1" eaLnBrk="1" hangingPunct="1">
              <a:buNone/>
            </a:pPr>
            <a:r>
              <a:rPr lang="en-US" altLang="en-US" sz="1200" dirty="0">
                <a:solidFill>
                  <a:schemeClr val="bg1">
                    <a:lumMod val="75000"/>
                  </a:schemeClr>
                </a:solidFill>
              </a:rPr>
              <a:t>2) Förderung der Reepithelisierung </a:t>
            </a:r>
            <a:r>
              <a:rPr lang="en-US" altLang="en-US" sz="1200" dirty="0" err="1">
                <a:solidFill>
                  <a:schemeClr val="bg1">
                    <a:lumMod val="75000"/>
                  </a:schemeClr>
                </a:solidFill>
              </a:rPr>
              <a:t>durch</a:t>
            </a:r>
            <a:r>
              <a:rPr lang="en-US" altLang="en-US" sz="1200" dirty="0">
                <a:solidFill>
                  <a:schemeClr val="bg1">
                    <a:lumMod val="75000"/>
                  </a:schemeClr>
                </a:solidFill>
              </a:rPr>
              <a:t> </a:t>
            </a:r>
            <a:r>
              <a:rPr lang="en-US" altLang="en-US" sz="1200" dirty="0" err="1">
                <a:solidFill>
                  <a:schemeClr val="bg1">
                    <a:lumMod val="75000"/>
                  </a:schemeClr>
                </a:solidFill>
              </a:rPr>
              <a:t>Befeuchtung</a:t>
            </a:r>
            <a:r>
              <a:rPr lang="en-US" altLang="en-US" sz="1200" dirty="0">
                <a:solidFill>
                  <a:schemeClr val="bg1">
                    <a:lumMod val="75000"/>
                  </a:schemeClr>
                </a:solidFill>
              </a:rPr>
              <a:t>, BCL, Patching, Kleber</a:t>
            </a:r>
          </a:p>
          <a:p>
            <a:pPr lvl="2" eaLnBrk="1" hangingPunct="1"/>
            <a:r>
              <a:rPr lang="en-US" altLang="en-US" sz="1200" dirty="0">
                <a:solidFill>
                  <a:schemeClr val="bg1">
                    <a:lumMod val="75000"/>
                  </a:schemeClr>
                </a:solidFill>
              </a:rPr>
              <a:t>Sie sollten auch in Erwägung ziehen, topische Steroide abzusetzen, da diese die Reepithelisierung verzögern können. Als allgemeine Regel gilt: Wenn die Hornhaut deutlich verdünnt ist, vermeiden Sie topische Steroide.</a:t>
            </a:r>
          </a:p>
          <a:p>
            <a:pPr lvl="1" eaLnBrk="1" hangingPunct="1">
              <a:buFont typeface="Wingdings" panose="05000000000000000000" pitchFamily="2" charset="2"/>
              <a:buNone/>
            </a:pPr>
            <a:r>
              <a:rPr lang="en-US" altLang="en-US" sz="1200" dirty="0">
                <a:solidFill>
                  <a:schemeClr val="bg1">
                    <a:lumMod val="75000"/>
                  </a:schemeClr>
                </a:solidFill>
              </a:rPr>
              <a:t>3) Unterdrückung der systemischen Entzündung </a:t>
            </a:r>
          </a:p>
          <a:p>
            <a:pPr lvl="1" eaLnBrk="1" hangingPunct="1">
              <a:buFont typeface="Wingdings" panose="05000000000000000000" pitchFamily="2" charset="2"/>
              <a:buNone/>
            </a:pPr>
            <a:r>
              <a:rPr lang="en-US" altLang="en-US" sz="1200" b="1" dirty="0">
                <a:solidFill>
                  <a:srgbClr val="0000FF"/>
                </a:solidFill>
                <a:latin typeface="Segoe Script" panose="020B0504020000000003" pitchFamily="34" charset="0"/>
              </a:rPr>
              <a:t>4) Konjunktivaloperation: sektorale Konjunktivalresektion </a:t>
            </a:r>
          </a:p>
          <a:p>
            <a:pPr eaLnBrk="1" hangingPunct="1"/>
            <a:endParaRPr lang="en-US" altLang="en-US" sz="2400" dirty="0">
              <a:solidFill>
                <a:srgbClr val="B2B2B2"/>
              </a:solidFill>
            </a:endParaRPr>
          </a:p>
        </p:txBody>
      </p:sp>
      <p:sp>
        <p:nvSpPr>
          <p:cNvPr id="55308" name="Text Box 14"/>
          <p:cNvSpPr txBox="1">
            <a:spLocks noChangeArrowheads="1"/>
          </p:cNvSpPr>
          <p:nvPr/>
        </p:nvSpPr>
        <p:spPr bwMode="auto">
          <a:xfrm>
            <a:off x="914400" y="5287963"/>
            <a:ext cx="7359650" cy="1384995"/>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t>Wie wäre es mit der Verwendung eines Bindehautlappens zur Abdeckung des peripheren Defekts?</a:t>
            </a:r>
          </a:p>
          <a:p>
            <a:pPr eaLnBrk="1" hangingPunct="1">
              <a:spcBef>
                <a:spcPct val="0"/>
              </a:spcBef>
              <a:buClrTx/>
              <a:buSzTx/>
              <a:buFontTx/>
              <a:buNone/>
            </a:pPr>
            <a:r>
              <a:rPr lang="en-US" altLang="en-US" sz="1200" dirty="0"/>
              <a:t>Konjunktivallappen sind bei autoimmuner PUK kontraindiziert, da sie die Gefäßstruktur </a:t>
            </a:r>
            <a:r>
              <a:rPr lang="en-US" altLang="en-US" sz="1200" dirty="0" err="1"/>
              <a:t>der Bindehaut </a:t>
            </a:r>
            <a:r>
              <a:rPr lang="en-US" altLang="en-US" sz="1200" dirty="0"/>
              <a:t>(und damit all jene schädlichen, über das Blut übertragenen Entzündungsmediatoren) noch näher an die Läsion bringen</a:t>
            </a:r>
          </a:p>
          <a:p>
            <a:pPr eaLnBrk="1" hangingPunct="1">
              <a:spcBef>
                <a:spcPct val="0"/>
              </a:spcBef>
              <a:buClrTx/>
              <a:buSzTx/>
              <a:buFontTx/>
              <a:buNone/>
            </a:pPr>
            <a:endParaRPr lang="en-US" altLang="en-US" sz="1400" dirty="0"/>
          </a:p>
          <a:p>
            <a:pPr eaLnBrk="1" hangingPunct="1">
              <a:spcBef>
                <a:spcPct val="0"/>
              </a:spcBef>
              <a:buClrTx/>
              <a:buSzTx/>
              <a:buFontTx/>
              <a:buNone/>
            </a:pPr>
            <a:r>
              <a:rPr lang="en-US" altLang="en-US" sz="1200" i="1" dirty="0"/>
              <a:t>Welche Bindehautoperation </a:t>
            </a:r>
            <a:r>
              <a:rPr lang="en-US" altLang="en-US" sz="1200" b="1" dirty="0"/>
              <a:t>ist </a:t>
            </a:r>
            <a:r>
              <a:rPr lang="en-US" altLang="en-US" sz="1200" i="1" dirty="0"/>
              <a:t>bei autoimmuner PUK sehr hilfreich?</a:t>
            </a:r>
          </a:p>
          <a:p>
            <a:pPr eaLnBrk="1" hangingPunct="1">
              <a:spcBef>
                <a:spcPct val="0"/>
              </a:spcBef>
              <a:buClrTx/>
              <a:buSzTx/>
              <a:buFontTx/>
              <a:buNone/>
            </a:pPr>
            <a:r>
              <a:rPr lang="en-US" altLang="en-US" sz="1200" dirty="0"/>
              <a:t>Eine sektorale Bindehautresektion (</a:t>
            </a:r>
            <a:r>
              <a:rPr lang="en-US" altLang="en-US" sz="1200" dirty="0" err="1"/>
              <a:t>d. h</a:t>
            </a:r>
            <a:r>
              <a:rPr lang="en-US" altLang="en-US" sz="1200" dirty="0"/>
              <a:t>. das Wegschneiden der </a:t>
            </a:r>
            <a:r>
              <a:rPr lang="en-US" altLang="en-US" sz="1200" dirty="0" err="1"/>
              <a:t>Bindehaut </a:t>
            </a:r>
            <a:r>
              <a:rPr lang="en-US" altLang="en-US" sz="1200" dirty="0"/>
              <a:t>aus dem PUK-Bereich) kann sehr wirksam sein </a:t>
            </a:r>
          </a:p>
        </p:txBody>
      </p:sp>
      <p:sp>
        <p:nvSpPr>
          <p:cNvPr id="55310"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E6A138F6-0FD9-471C-9FBF-94131E570C1B}" type="slidenum">
              <a:rPr lang="en-US" altLang="en-US" sz="1000" smtClean="0"/>
              <a:t>102</a:t>
            </a:fld>
            <a:endParaRPr lang="en-US" altLang="en-US" sz="1000"/>
          </a:p>
        </p:txBody>
      </p:sp>
      <p:sp>
        <p:nvSpPr>
          <p:cNvPr id="2" name="Text Box 4">
            <a:extLst>
              <a:ext uri="{FF2B5EF4-FFF2-40B4-BE49-F238E27FC236}">
                <a16:creationId xmlns:a16="http://schemas.microsoft.com/office/drawing/2014/main" id="{1967341F-4F8D-4B2B-AC94-FEF159EE551D}"/>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F</a:t>
            </a:r>
          </a:p>
        </p:txBody>
      </p:sp>
      <p:sp>
        <p:nvSpPr>
          <p:cNvPr id="56323"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83D244D-2C74-4ACC-A62E-D8AE7088EF00}" type="slidenum">
              <a:rPr lang="en-US" altLang="en-US" sz="1000" smtClean="0"/>
              <a:t>103</a:t>
            </a:fld>
            <a:endParaRPr lang="en-US" altLang="en-US" sz="1000"/>
          </a:p>
        </p:txBody>
      </p:sp>
      <p:sp>
        <p:nvSpPr>
          <p:cNvPr id="56324" name="Content Placeholder 1"/>
          <p:cNvSpPr>
            <a:spLocks noGrp="1"/>
          </p:cNvSpPr>
          <p:nvPr>
            <p:ph idx="1"/>
          </p:nvPr>
        </p:nvSpPr>
        <p:spPr>
          <a:xfrm>
            <a:off x="457200" y="1379538"/>
            <a:ext cx="8229600" cy="4411662"/>
          </a:xfrm>
        </p:spPr>
        <p:txBody>
          <a:bodyPr wrap="square" lIns="25400" tIns="12700" rIns="25400" bIns="12700"/>
          <a:lstStyle/>
          <a:p>
            <a:r>
              <a:rPr lang="en-US" altLang="en-US" sz="1200"/>
              <a:t>Sattelnasen-Deformität (2):</a:t>
            </a:r>
          </a:p>
        </p:txBody>
      </p:sp>
      <p:sp>
        <p:nvSpPr>
          <p:cNvPr id="56325" name="Text Box 4"/>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der folgenden Ursachen für PUK damit in Zusammenhang stehen (bei einigen gibt es mehr als eine Antwort)</a:t>
            </a:r>
          </a:p>
          <a:p>
            <a:pPr eaLnBrk="1" hangingPunct="1">
              <a:spcBef>
                <a:spcPct val="0"/>
              </a:spcBef>
              <a:buClrTx/>
              <a:buSzTx/>
              <a:buFontTx/>
              <a:buNone/>
            </a:pPr>
            <a:r>
              <a:rPr lang="en-US" altLang="en-US" sz="1200" b="1" dirty="0">
                <a:solidFill>
                  <a:srgbClr val="0000FF"/>
                </a:solidFill>
              </a:rPr>
              <a:t>Polyarteritis nodosa (PAN)        Rezidivierende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A</a:t>
            </a:r>
          </a:p>
        </p:txBody>
      </p:sp>
      <p:sp>
        <p:nvSpPr>
          <p:cNvPr id="57347"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9C24E9-9AAB-43B6-BE6A-35503A91FD47}" type="slidenum">
              <a:rPr lang="en-US" altLang="en-US" sz="1000" smtClean="0"/>
              <a:t>104</a:t>
            </a:fld>
            <a:endParaRPr lang="en-US" altLang="en-US" sz="1000"/>
          </a:p>
        </p:txBody>
      </p:sp>
      <p:sp>
        <p:nvSpPr>
          <p:cNvPr id="57348"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t>Sattelnasendeformität (2): </a:t>
            </a:r>
            <a:r>
              <a:rPr lang="en-US" altLang="en-US" sz="1200" dirty="0">
                <a:solidFill>
                  <a:srgbClr val="0000FF"/>
                </a:solidFill>
              </a:rPr>
              <a:t>RP; </a:t>
            </a:r>
            <a:r>
              <a:rPr lang="en-US" altLang="en-US" sz="1200" dirty="0" err="1">
                <a:solidFill>
                  <a:srgbClr val="0000FF"/>
                </a:solidFill>
              </a:rPr>
              <a:t>GwP</a:t>
            </a:r>
            <a:endParaRPr lang="en-US" altLang="en-US" sz="2000" dirty="0">
              <a:solidFill>
                <a:srgbClr val="0000FF"/>
              </a:solidFill>
            </a:endParaRPr>
          </a:p>
          <a:p>
            <a:endParaRPr lang="en-US" altLang="en-US" sz="2000" dirty="0"/>
          </a:p>
        </p:txBody>
      </p:sp>
      <p:sp>
        <p:nvSpPr>
          <p:cNvPr id="2" name="Text Box 4">
            <a:extLst>
              <a:ext uri="{FF2B5EF4-FFF2-40B4-BE49-F238E27FC236}">
                <a16:creationId xmlns:a16="http://schemas.microsoft.com/office/drawing/2014/main" id="{2D46EEEC-E286-4D70-9D26-2829012A4565}"/>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der folgenden Ursachen für PUK damit in Zusammenhang stehen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3B8635-DB17-4AFC-B601-C15A6142FC7B}"/>
              </a:ext>
            </a:extLst>
          </p:cNvPr>
          <p:cNvSpPr>
            <a:spLocks noGrp="1"/>
          </p:cNvSpPr>
          <p:nvPr>
            <p:ph type="sldNum" sz="quarter" idx="12"/>
          </p:nvPr>
        </p:nvSpPr>
        <p:spPr/>
        <p:txBody>
          <a:bodyPr wrap="square" lIns="25400" tIns="12700" rIns="25400" bIns="12700"/>
          <a:lstStyle/>
          <a:p>
            <a:pPr>
              <a:defRPr/>
            </a:pPr>
            <a:fld id="{CEC7EAA0-63E1-4591-B2FA-3AF5449DF5B7}" type="slidenum">
              <a:rPr lang="en-US" altLang="en-US" smtClean="0"/>
              <a:t>105</a:t>
            </a:fld>
            <a:endParaRPr lang="en-US" altLang="en-US"/>
          </a:p>
        </p:txBody>
      </p:sp>
      <p:sp>
        <p:nvSpPr>
          <p:cNvPr id="8" name="TextBox 7">
            <a:extLst>
              <a:ext uri="{FF2B5EF4-FFF2-40B4-BE49-F238E27FC236}">
                <a16:creationId xmlns:a16="http://schemas.microsoft.com/office/drawing/2014/main" id="{5CFD3978-18E5-42FE-B9D0-4DB72D3A1DEE}"/>
              </a:ext>
            </a:extLst>
          </p:cNvPr>
          <p:cNvSpPr txBox="1"/>
          <p:nvPr/>
        </p:nvSpPr>
        <p:spPr>
          <a:xfrm>
            <a:off x="3325510" y="6031468"/>
            <a:ext cx="2492991" cy="369332"/>
          </a:xfrm>
          <a:prstGeom prst="rect">
            <a:avLst/>
          </a:prstGeom>
          <a:noFill/>
        </p:spPr>
        <p:txBody>
          <a:bodyPr wrap="square" lIns="25400" tIns="12700" rIns="25400" bIns="12700" rtlCol="0">
            <a:spAutoFit/>
          </a:bodyPr>
          <a:lstStyle/>
          <a:p>
            <a:pPr algn="ctr"/>
            <a:r>
              <a:rPr lang="en-US" sz="1200" dirty="0"/>
              <a:t>Sattelnasendeformität</a:t>
            </a:r>
          </a:p>
        </p:txBody>
      </p:sp>
      <p:pic>
        <p:nvPicPr>
          <p:cNvPr id="12" name="Picture 11">
            <a:extLst>
              <a:ext uri="{FF2B5EF4-FFF2-40B4-BE49-F238E27FC236}">
                <a16:creationId xmlns:a16="http://schemas.microsoft.com/office/drawing/2014/main" id="{07716955-1A95-4583-9ED3-E64310E970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7087" y="1143000"/>
            <a:ext cx="2409825" cy="4572000"/>
          </a:xfrm>
          <a:prstGeom prst="rect">
            <a:avLst/>
          </a:prstGeom>
        </p:spPr>
      </p:pic>
      <p:sp>
        <p:nvSpPr>
          <p:cNvPr id="2" name="Text Box 4">
            <a:extLst>
              <a:ext uri="{FF2B5EF4-FFF2-40B4-BE49-F238E27FC236}">
                <a16:creationId xmlns:a16="http://schemas.microsoft.com/office/drawing/2014/main" id="{7DAFAC90-AA95-499B-A556-85E7D229950E}"/>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extLst>
      <p:ext uri="{BB962C8B-B14F-4D97-AF65-F5344CB8AC3E}">
        <p14:creationId xmlns:p14="http://schemas.microsoft.com/office/powerpoint/2010/main" val="56767715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5939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7800909A-69E6-44F7-9E04-79A1C8396317}" type="slidenum">
              <a:rPr lang="en-US" altLang="en-US" sz="1000" smtClean="0"/>
              <a:t>106</a:t>
            </a:fld>
            <a:endParaRPr lang="en-US" altLang="en-US" sz="1000"/>
          </a:p>
        </p:txBody>
      </p:sp>
      <p:sp>
        <p:nvSpPr>
          <p:cNvPr id="59396" name="Content Placeholder 1"/>
          <p:cNvSpPr>
            <a:spLocks noGrp="1"/>
          </p:cNvSpPr>
          <p:nvPr>
            <p:ph idx="1"/>
          </p:nvPr>
        </p:nvSpPr>
        <p:spPr>
          <a:xfrm>
            <a:off x="457200" y="1379538"/>
            <a:ext cx="8229600" cy="4411662"/>
          </a:xfrm>
        </p:spPr>
        <p:txBody>
          <a:bodyPr wrap="square" lIns="25400" tIns="12700" rIns="25400" bIns="12700"/>
          <a:lstStyle/>
          <a:p>
            <a:r>
              <a:rPr lang="en-US" altLang="en-US" sz="1200" b="1" dirty="0"/>
              <a:t>Sattelnasendeformität </a:t>
            </a:r>
            <a:r>
              <a:rPr lang="en-US" altLang="en-US" sz="1200" dirty="0">
                <a:solidFill>
                  <a:schemeClr val="bg1">
                    <a:lumMod val="75000"/>
                  </a:schemeClr>
                </a:solidFill>
              </a:rPr>
              <a:t>(2): RP; </a:t>
            </a:r>
            <a:r>
              <a:rPr lang="en-US" altLang="en-US" sz="1200" dirty="0" err="1">
                <a:solidFill>
                  <a:schemeClr val="bg1">
                    <a:lumMod val="75000"/>
                  </a:schemeClr>
                </a:solidFill>
              </a:rPr>
              <a:t>GwP</a:t>
            </a:r>
            <a:endParaRPr lang="en-US" altLang="en-US" sz="2000" dirty="0">
              <a:solidFill>
                <a:schemeClr val="bg1">
                  <a:lumMod val="75000"/>
                </a:schemeClr>
              </a:solidFill>
            </a:endParaRPr>
          </a:p>
          <a:p>
            <a:endParaRPr lang="en-US" altLang="en-US" sz="2000" dirty="0"/>
          </a:p>
        </p:txBody>
      </p:sp>
      <p:sp>
        <p:nvSpPr>
          <p:cNvPr id="59398" name="TextBox 1"/>
          <p:cNvSpPr txBox="1">
            <a:spLocks noChangeArrowheads="1"/>
          </p:cNvSpPr>
          <p:nvPr/>
        </p:nvSpPr>
        <p:spPr bwMode="auto">
          <a:xfrm>
            <a:off x="762000" y="2057400"/>
            <a:ext cx="5410200" cy="523220"/>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Wenn ein </a:t>
            </a:r>
            <a:r>
              <a:rPr lang="en-US" altLang="en-US" sz="1200" i="1" dirty="0" err="1">
                <a:solidFill>
                  <a:srgbClr val="0000FF"/>
                </a:solidFill>
              </a:rPr>
              <a:t>Patient </a:t>
            </a:r>
            <a:r>
              <a:rPr lang="en-US" altLang="en-US" sz="1200" i="1" dirty="0">
                <a:solidFill>
                  <a:srgbClr val="0000FF"/>
                </a:solidFill>
              </a:rPr>
              <a:t>mit einer Sattelnase an einer interstitiellen Keratitis statt an einer PUK leidet, welche Diagnose sollten Sie in Betracht ziehen? </a:t>
            </a:r>
          </a:p>
        </p:txBody>
      </p:sp>
      <p:sp>
        <p:nvSpPr>
          <p:cNvPr id="2" name="Text Box 4">
            <a:extLst>
              <a:ext uri="{FF2B5EF4-FFF2-40B4-BE49-F238E27FC236}">
                <a16:creationId xmlns:a16="http://schemas.microsoft.com/office/drawing/2014/main" id="{ED62B8E5-0C79-45D1-8591-E4BAE145A10D}"/>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der folgenden Ursachen für PUK damit in Zusammenhang stehen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5939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7800909A-69E6-44F7-9E04-79A1C8396317}" type="slidenum">
              <a:rPr lang="en-US" altLang="en-US" sz="1000" smtClean="0"/>
              <a:t>107</a:t>
            </a:fld>
            <a:endParaRPr lang="en-US" altLang="en-US" sz="1000"/>
          </a:p>
        </p:txBody>
      </p:sp>
      <p:sp>
        <p:nvSpPr>
          <p:cNvPr id="59396" name="Content Placeholder 1"/>
          <p:cNvSpPr>
            <a:spLocks noGrp="1"/>
          </p:cNvSpPr>
          <p:nvPr>
            <p:ph idx="1"/>
          </p:nvPr>
        </p:nvSpPr>
        <p:spPr>
          <a:xfrm>
            <a:off x="457200" y="1379538"/>
            <a:ext cx="8229600" cy="4411662"/>
          </a:xfrm>
        </p:spPr>
        <p:txBody>
          <a:bodyPr wrap="square" lIns="25400" tIns="12700" rIns="25400" bIns="12700"/>
          <a:lstStyle/>
          <a:p>
            <a:r>
              <a:rPr lang="en-US" altLang="en-US" sz="1200" b="1" dirty="0"/>
              <a:t>Sattelnasendeformität </a:t>
            </a:r>
            <a:r>
              <a:rPr lang="en-US" altLang="en-US" sz="1200" dirty="0">
                <a:solidFill>
                  <a:schemeClr val="bg1">
                    <a:lumMod val="75000"/>
                  </a:schemeClr>
                </a:solidFill>
              </a:rPr>
              <a:t>(2): RP; </a:t>
            </a:r>
            <a:r>
              <a:rPr lang="en-US" altLang="en-US" sz="1200" dirty="0" err="1">
                <a:solidFill>
                  <a:schemeClr val="bg1">
                    <a:lumMod val="75000"/>
                  </a:schemeClr>
                </a:solidFill>
              </a:rPr>
              <a:t>GwP</a:t>
            </a:r>
            <a:endParaRPr lang="en-US" altLang="en-US" sz="2000" dirty="0">
              <a:solidFill>
                <a:schemeClr val="bg1">
                  <a:lumMod val="75000"/>
                </a:schemeClr>
              </a:solidFill>
            </a:endParaRPr>
          </a:p>
          <a:p>
            <a:endParaRPr lang="en-US" altLang="en-US" sz="2000" dirty="0"/>
          </a:p>
        </p:txBody>
      </p:sp>
      <p:sp>
        <p:nvSpPr>
          <p:cNvPr id="59398" name="TextBox 1"/>
          <p:cNvSpPr txBox="1">
            <a:spLocks noChangeArrowheads="1"/>
          </p:cNvSpPr>
          <p:nvPr/>
        </p:nvSpPr>
        <p:spPr bwMode="auto">
          <a:xfrm>
            <a:off x="762000" y="2057400"/>
            <a:ext cx="5410200" cy="738188"/>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Wenn ein </a:t>
            </a:r>
            <a:r>
              <a:rPr lang="en-US" altLang="en-US" sz="1200" i="1" dirty="0" err="1">
                <a:solidFill>
                  <a:srgbClr val="0000FF"/>
                </a:solidFill>
              </a:rPr>
              <a:t>Patient </a:t>
            </a:r>
            <a:r>
              <a:rPr lang="en-US" altLang="en-US" sz="1200" i="1" dirty="0">
                <a:solidFill>
                  <a:srgbClr val="0000FF"/>
                </a:solidFill>
              </a:rPr>
              <a:t>mit einer Sattelnase an einer interstitiellen Keratitis statt an einer PUK leidet, welche Diagnose sollten Sie in Betracht ziehen? </a:t>
            </a:r>
          </a:p>
          <a:p>
            <a:pPr eaLnBrk="1" hangingPunct="1">
              <a:spcBef>
                <a:spcPct val="0"/>
              </a:spcBef>
              <a:buClrTx/>
              <a:buSzTx/>
              <a:buFontTx/>
              <a:buNone/>
            </a:pPr>
            <a:r>
              <a:rPr lang="en-US" altLang="en-US" sz="1200" b="1" dirty="0">
                <a:solidFill>
                  <a:srgbClr val="0000FF"/>
                </a:solidFill>
              </a:rPr>
              <a:t>Angeborene Syphilis</a:t>
            </a:r>
          </a:p>
        </p:txBody>
      </p:sp>
      <p:sp>
        <p:nvSpPr>
          <p:cNvPr id="2" name="Text Box 4">
            <a:extLst>
              <a:ext uri="{FF2B5EF4-FFF2-40B4-BE49-F238E27FC236}">
                <a16:creationId xmlns:a16="http://schemas.microsoft.com/office/drawing/2014/main" id="{ED62B8E5-0C79-45D1-8591-E4BAE145A10D}"/>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der folgenden Ursachen für PUK damit in Zusammenhang stehen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Tree>
    <p:extLst>
      <p:ext uri="{BB962C8B-B14F-4D97-AF65-F5344CB8AC3E}">
        <p14:creationId xmlns:p14="http://schemas.microsoft.com/office/powerpoint/2010/main" val="111031511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F</a:t>
            </a:r>
          </a:p>
        </p:txBody>
      </p:sp>
      <p:sp>
        <p:nvSpPr>
          <p:cNvPr id="60419"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36E4EA08-21AF-4E04-8119-CBA1B51881EF}" type="slidenum">
              <a:rPr lang="en-US" altLang="en-US" sz="1000" smtClean="0"/>
              <a:t>108</a:t>
            </a:fld>
            <a:endParaRPr lang="en-US" altLang="en-US" sz="1000"/>
          </a:p>
        </p:txBody>
      </p:sp>
      <p:sp>
        <p:nvSpPr>
          <p:cNvPr id="60420"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t>Sattelnasendeformität (2): </a:t>
            </a:r>
            <a:r>
              <a:rPr lang="en-US" altLang="en-US" sz="1200" dirty="0">
                <a:solidFill>
                  <a:srgbClr val="0000FF"/>
                </a:solidFill>
              </a:rPr>
              <a:t>RP; </a:t>
            </a:r>
            <a:r>
              <a:rPr lang="en-US" altLang="en-US" sz="1200" dirty="0" err="1">
                <a:solidFill>
                  <a:srgbClr val="0000FF"/>
                </a:solidFill>
              </a:rPr>
              <a:t>GwP</a:t>
            </a:r>
            <a:endParaRPr lang="en-US" altLang="en-US" sz="2000" dirty="0">
              <a:solidFill>
                <a:srgbClr val="0000FF"/>
              </a:solidFill>
            </a:endParaRPr>
          </a:p>
          <a:p>
            <a:r>
              <a:rPr lang="en-US" altLang="en-US" sz="1200" dirty="0"/>
              <a:t>Asthma und Eosinophilie:</a:t>
            </a:r>
          </a:p>
        </p:txBody>
      </p:sp>
      <p:sp>
        <p:nvSpPr>
          <p:cNvPr id="2" name="Text Box 4">
            <a:extLst>
              <a:ext uri="{FF2B5EF4-FFF2-40B4-BE49-F238E27FC236}">
                <a16:creationId xmlns:a16="http://schemas.microsoft.com/office/drawing/2014/main" id="{098148F3-78FC-44D5-900C-95D01FA71A8C}"/>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der folgenden Ursachen für PUK damit in Zusammenhang stehen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A</a:t>
            </a:r>
          </a:p>
        </p:txBody>
      </p:sp>
      <p:sp>
        <p:nvSpPr>
          <p:cNvPr id="61443"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0BDE8156-6781-4580-8B44-06BAC9737478}" type="slidenum">
              <a:rPr lang="en-US" altLang="en-US" sz="1000" smtClean="0"/>
              <a:t>109</a:t>
            </a:fld>
            <a:endParaRPr lang="en-US" altLang="en-US" sz="1000"/>
          </a:p>
        </p:txBody>
      </p:sp>
      <p:sp>
        <p:nvSpPr>
          <p:cNvPr id="61444"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t>Sattelnasendeformität (2): </a:t>
            </a:r>
            <a:r>
              <a:rPr lang="en-US" altLang="en-US" sz="1200" dirty="0">
                <a:solidFill>
                  <a:srgbClr val="0000FF"/>
                </a:solidFill>
              </a:rPr>
              <a:t>RP; </a:t>
            </a:r>
            <a:r>
              <a:rPr lang="en-US" altLang="en-US" sz="1200" dirty="0" err="1">
                <a:solidFill>
                  <a:srgbClr val="0000FF"/>
                </a:solidFill>
              </a:rPr>
              <a:t>GwP</a:t>
            </a:r>
            <a:endParaRPr lang="en-US" altLang="en-US" sz="2000" dirty="0">
              <a:solidFill>
                <a:srgbClr val="0000FF"/>
              </a:solidFill>
            </a:endParaRPr>
          </a:p>
          <a:p>
            <a:r>
              <a:rPr lang="en-US" altLang="en-US" sz="1200" dirty="0"/>
              <a:t>Asthma und Eosinophilie: </a:t>
            </a:r>
            <a:r>
              <a:rPr lang="en-US" altLang="en-US" sz="1200" dirty="0">
                <a:solidFill>
                  <a:srgbClr val="0000FF"/>
                </a:solidFill>
              </a:rPr>
              <a:t>CS</a:t>
            </a:r>
          </a:p>
          <a:p>
            <a:endParaRPr lang="en-US" altLang="en-US" sz="2000" dirty="0"/>
          </a:p>
          <a:p>
            <a:endParaRPr lang="en-US" altLang="en-US" sz="2000" dirty="0"/>
          </a:p>
        </p:txBody>
      </p:sp>
      <p:sp>
        <p:nvSpPr>
          <p:cNvPr id="2" name="Text Box 4">
            <a:extLst>
              <a:ext uri="{FF2B5EF4-FFF2-40B4-BE49-F238E27FC236}">
                <a16:creationId xmlns:a16="http://schemas.microsoft.com/office/drawing/2014/main" id="{350948B4-32CF-49FC-8385-BC05727C94A1}"/>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in Zusammenhang stehen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1126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1126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A</a:t>
            </a:r>
          </a:p>
        </p:txBody>
      </p:sp>
      <p:sp>
        <p:nvSpPr>
          <p:cNvPr id="1127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1127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71F298C-05C3-441C-9236-28877EFC7DAF}" type="slidenum">
              <a:rPr lang="en-US" altLang="en-US" sz="1000" smtClean="0"/>
              <a:t>11</a:t>
            </a:fld>
            <a:endParaRPr lang="en-US" altLang="en-US" sz="1000"/>
          </a:p>
        </p:txBody>
      </p:sp>
      <p:sp>
        <p:nvSpPr>
          <p:cNvPr id="11273" name="TextBox 1"/>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Mit welchen Bindegewebserkrankungen (CTDs) und/oder </a:t>
            </a:r>
            <a:r>
              <a:rPr lang="en-US" altLang="en-US" sz="1200" i="1" dirty="0" err="1">
                <a:solidFill>
                  <a:srgbClr val="0000FF"/>
                </a:solidFill>
              </a:rPr>
              <a:t>Vaskulitiden </a:t>
            </a:r>
            <a:r>
              <a:rPr lang="en-US" altLang="en-US" sz="1200" i="1" dirty="0">
                <a:solidFill>
                  <a:srgbClr val="0000FF"/>
                </a:solidFill>
              </a:rPr>
              <a:t>wurde PUK in Verbindung gebracht?</a:t>
            </a:r>
          </a:p>
          <a:p>
            <a:pPr eaLnBrk="1" hangingPunct="1">
              <a:spcBef>
                <a:spcPct val="0"/>
              </a:spcBef>
              <a:buClrTx/>
              <a:buSzTx/>
              <a:buFontTx/>
              <a:buNone/>
            </a:pPr>
            <a:r>
              <a:rPr lang="en-US" altLang="en-US" sz="1200" dirty="0">
                <a:solidFill>
                  <a:srgbClr val="0000FF"/>
                </a:solidFill>
              </a:rPr>
              <a:t>So gut wie mit allen</a:t>
            </a:r>
          </a:p>
          <a:p>
            <a:pPr eaLnBrk="1" hangingPunct="1">
              <a:spcBef>
                <a:spcPct val="0"/>
              </a:spcBef>
              <a:buClrTx/>
              <a:buSzTx/>
              <a:buFontTx/>
              <a:buNone/>
            </a:pPr>
            <a:endParaRPr lang="en-US" altLang="en-US" sz="1600" dirty="0">
              <a:solidFill>
                <a:srgbClr val="0000FF"/>
              </a:solidFill>
            </a:endParaRPr>
          </a:p>
          <a:p>
            <a:pPr eaLnBrk="1" hangingPunct="1">
              <a:spcBef>
                <a:spcPct val="0"/>
              </a:spcBef>
              <a:buClrTx/>
              <a:buSzTx/>
              <a:buFontTx/>
              <a:buNone/>
            </a:pPr>
            <a:r>
              <a:rPr lang="en-US" altLang="en-US" sz="1200" i="1" dirty="0">
                <a:solidFill>
                  <a:srgbClr val="0000FF"/>
                </a:solidFill>
              </a:rPr>
              <a:t>Welche drei Erkrankungen treten am ehesten mit PUK auf?</a:t>
            </a:r>
          </a:p>
          <a:p>
            <a:pPr eaLnBrk="1" hangingPunct="1">
              <a:spcBef>
                <a:spcPct val="0"/>
              </a:spcBef>
              <a:buClrTx/>
              <a:buSzTx/>
              <a:buFontTx/>
              <a:buNone/>
            </a:pPr>
            <a:r>
              <a:rPr lang="en-US" altLang="en-US" sz="1200" dirty="0">
                <a:solidFill>
                  <a:srgbClr val="0000FF"/>
                </a:solidFill>
              </a:rPr>
              <a:t>Rheumatoide Arthritis, Wegener-Granulomatose und Polyarteritis nodosa</a:t>
            </a:r>
            <a:endParaRPr lang="en-US" altLang="en-US" sz="1600" dirty="0">
              <a:solidFill>
                <a:srgbClr val="FFFF00"/>
              </a:solidFill>
            </a:endParaRPr>
          </a:p>
        </p:txBody>
      </p:sp>
      <p:sp>
        <p:nvSpPr>
          <p:cNvPr id="2" name="Text Box 4">
            <a:extLst>
              <a:ext uri="{FF2B5EF4-FFF2-40B4-BE49-F238E27FC236}">
                <a16:creationId xmlns:a16="http://schemas.microsoft.com/office/drawing/2014/main" id="{250CAB6B-52FF-4C9B-8E91-0F318E8D855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3" name="TextBox 2">
            <a:extLst>
              <a:ext uri="{FF2B5EF4-FFF2-40B4-BE49-F238E27FC236}">
                <a16:creationId xmlns:a16="http://schemas.microsoft.com/office/drawing/2014/main" id="{20D4A05C-49E1-409E-AD16-9449E3E8835E}"/>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wird PUK in Verbindung gebracht?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F</a:t>
            </a:r>
          </a:p>
        </p:txBody>
      </p:sp>
      <p:sp>
        <p:nvSpPr>
          <p:cNvPr id="62467"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4ACE5D0-F454-4C1C-984E-5A2710293291}" type="slidenum">
              <a:rPr lang="en-US" altLang="en-US" sz="1000" smtClean="0"/>
              <a:t>110</a:t>
            </a:fld>
            <a:endParaRPr lang="en-US" altLang="en-US" sz="1000"/>
          </a:p>
        </p:txBody>
      </p:sp>
      <p:sp>
        <p:nvSpPr>
          <p:cNvPr id="62468"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t>Sattelnasendeformität (2): </a:t>
            </a:r>
            <a:r>
              <a:rPr lang="en-US" altLang="en-US" sz="1200" dirty="0">
                <a:solidFill>
                  <a:srgbClr val="0000FF"/>
                </a:solidFill>
              </a:rPr>
              <a:t>RP; </a:t>
            </a:r>
            <a:r>
              <a:rPr lang="en-US" altLang="en-US" sz="1200" dirty="0" err="1">
                <a:solidFill>
                  <a:srgbClr val="0000FF"/>
                </a:solidFill>
              </a:rPr>
              <a:t>GwP</a:t>
            </a:r>
            <a:endParaRPr lang="en-US" altLang="en-US" sz="2000" dirty="0">
              <a:solidFill>
                <a:srgbClr val="0000FF"/>
              </a:solidFill>
            </a:endParaRPr>
          </a:p>
          <a:p>
            <a:r>
              <a:rPr lang="en-US" altLang="en-US" sz="1200" dirty="0"/>
              <a:t>Asthma und Eosinophilie: </a:t>
            </a:r>
            <a:r>
              <a:rPr lang="en-US" altLang="en-US" sz="1200" dirty="0">
                <a:solidFill>
                  <a:srgbClr val="0000FF"/>
                </a:solidFill>
              </a:rPr>
              <a:t>CS</a:t>
            </a:r>
          </a:p>
          <a:p>
            <a:r>
              <a:rPr lang="en-US" altLang="en-US" sz="1200" dirty="0"/>
              <a:t>Deformierte Ohrmuscheln:</a:t>
            </a:r>
          </a:p>
        </p:txBody>
      </p:sp>
      <p:sp>
        <p:nvSpPr>
          <p:cNvPr id="2" name="Text Box 4">
            <a:extLst>
              <a:ext uri="{FF2B5EF4-FFF2-40B4-BE49-F238E27FC236}">
                <a16:creationId xmlns:a16="http://schemas.microsoft.com/office/drawing/2014/main" id="{D4E3FE4C-F905-40D8-A221-618E466AA6A6}"/>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in Zusammenhang stehen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A</a:t>
            </a:r>
          </a:p>
        </p:txBody>
      </p:sp>
      <p:sp>
        <p:nvSpPr>
          <p:cNvPr id="63491"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28197EE-0959-48D9-88DE-C82F9B41034C}" type="slidenum">
              <a:rPr lang="en-US" altLang="en-US" sz="1000" smtClean="0"/>
              <a:t>111</a:t>
            </a:fld>
            <a:endParaRPr lang="en-US" altLang="en-US" sz="1000"/>
          </a:p>
        </p:txBody>
      </p:sp>
      <p:sp>
        <p:nvSpPr>
          <p:cNvPr id="63492"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t>Sattelnasendeformität (2): </a:t>
            </a:r>
            <a:r>
              <a:rPr lang="en-US" altLang="en-US" sz="1200" dirty="0">
                <a:solidFill>
                  <a:srgbClr val="0000FF"/>
                </a:solidFill>
              </a:rPr>
              <a:t>RP; </a:t>
            </a:r>
            <a:r>
              <a:rPr lang="en-US" altLang="en-US" sz="1200" dirty="0" err="1">
                <a:solidFill>
                  <a:srgbClr val="0000FF"/>
                </a:solidFill>
              </a:rPr>
              <a:t>GwP</a:t>
            </a:r>
            <a:endParaRPr lang="en-US" altLang="en-US" sz="2000" dirty="0">
              <a:solidFill>
                <a:srgbClr val="0000FF"/>
              </a:solidFill>
            </a:endParaRPr>
          </a:p>
          <a:p>
            <a:r>
              <a:rPr lang="en-US" altLang="en-US" sz="1200" dirty="0"/>
              <a:t>Asthma und Eosinophilie: </a:t>
            </a:r>
            <a:r>
              <a:rPr lang="en-US" altLang="en-US" sz="1200" dirty="0">
                <a:solidFill>
                  <a:srgbClr val="0000FF"/>
                </a:solidFill>
              </a:rPr>
              <a:t>CS</a:t>
            </a:r>
          </a:p>
          <a:p>
            <a:r>
              <a:rPr lang="en-US" altLang="en-US" sz="1200" dirty="0"/>
              <a:t>Deformierte Ohrmuscheln: </a:t>
            </a:r>
            <a:r>
              <a:rPr lang="en-US" altLang="en-US" sz="1200" dirty="0">
                <a:solidFill>
                  <a:srgbClr val="0000FF"/>
                </a:solidFill>
              </a:rPr>
              <a:t>RP</a:t>
            </a:r>
          </a:p>
          <a:p>
            <a:endParaRPr lang="en-US" altLang="en-US" sz="2000" dirty="0"/>
          </a:p>
        </p:txBody>
      </p:sp>
      <p:sp>
        <p:nvSpPr>
          <p:cNvPr id="2" name="Text Box 4">
            <a:extLst>
              <a:ext uri="{FF2B5EF4-FFF2-40B4-BE49-F238E27FC236}">
                <a16:creationId xmlns:a16="http://schemas.microsoft.com/office/drawing/2014/main" id="{A16065D2-50A6-4AE1-AA35-5D03B66BA11B}"/>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in Zusammenhang stehen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3B8635-DB17-4AFC-B601-C15A6142FC7B}"/>
              </a:ext>
            </a:extLst>
          </p:cNvPr>
          <p:cNvSpPr>
            <a:spLocks noGrp="1"/>
          </p:cNvSpPr>
          <p:nvPr>
            <p:ph type="sldNum" sz="quarter" idx="12"/>
          </p:nvPr>
        </p:nvSpPr>
        <p:spPr/>
        <p:txBody>
          <a:bodyPr wrap="square" lIns="25400" tIns="12700" rIns="25400" bIns="12700"/>
          <a:lstStyle/>
          <a:p>
            <a:pPr>
              <a:defRPr/>
            </a:pPr>
            <a:fld id="{CEC7EAA0-63E1-4591-B2FA-3AF5449DF5B7}" type="slidenum">
              <a:rPr lang="en-US" altLang="en-US" smtClean="0"/>
              <a:t>112</a:t>
            </a:fld>
            <a:endParaRPr lang="en-US" altLang="en-US"/>
          </a:p>
        </p:txBody>
      </p:sp>
      <p:sp>
        <p:nvSpPr>
          <p:cNvPr id="8" name="TextBox 7">
            <a:extLst>
              <a:ext uri="{FF2B5EF4-FFF2-40B4-BE49-F238E27FC236}">
                <a16:creationId xmlns:a16="http://schemas.microsoft.com/office/drawing/2014/main" id="{5CFD3978-18E5-42FE-B9D0-4DB72D3A1DEE}"/>
              </a:ext>
            </a:extLst>
          </p:cNvPr>
          <p:cNvSpPr txBox="1"/>
          <p:nvPr/>
        </p:nvSpPr>
        <p:spPr>
          <a:xfrm>
            <a:off x="3261396" y="6031468"/>
            <a:ext cx="2621230" cy="369332"/>
          </a:xfrm>
          <a:prstGeom prst="rect">
            <a:avLst/>
          </a:prstGeom>
          <a:noFill/>
        </p:spPr>
        <p:txBody>
          <a:bodyPr wrap="square" lIns="25400" tIns="12700" rIns="25400" bIns="12700" rtlCol="0">
            <a:spAutoFit/>
          </a:bodyPr>
          <a:lstStyle/>
          <a:p>
            <a:pPr algn="ctr"/>
            <a:r>
              <a:rPr lang="en-US" sz="1200" dirty="0"/>
              <a:t>Gehörschäden bei RP</a:t>
            </a:r>
          </a:p>
        </p:txBody>
      </p:sp>
      <p:pic>
        <p:nvPicPr>
          <p:cNvPr id="10" name="Picture 9">
            <a:extLst>
              <a:ext uri="{FF2B5EF4-FFF2-40B4-BE49-F238E27FC236}">
                <a16:creationId xmlns:a16="http://schemas.microsoft.com/office/drawing/2014/main" id="{13951550-8D2A-4369-8678-8EDB05C3A6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4400" y="1424593"/>
            <a:ext cx="3361636" cy="4055307"/>
          </a:xfrm>
          <a:prstGeom prst="rect">
            <a:avLst/>
          </a:prstGeom>
        </p:spPr>
      </p:pic>
      <p:pic>
        <p:nvPicPr>
          <p:cNvPr id="3" name="Picture 2">
            <a:extLst>
              <a:ext uri="{FF2B5EF4-FFF2-40B4-BE49-F238E27FC236}">
                <a16:creationId xmlns:a16="http://schemas.microsoft.com/office/drawing/2014/main" id="{B2AB500C-D703-460F-8968-5002A435F0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1439474"/>
            <a:ext cx="2652340" cy="4015495"/>
          </a:xfrm>
          <a:prstGeom prst="rect">
            <a:avLst/>
          </a:prstGeom>
        </p:spPr>
      </p:pic>
      <p:sp>
        <p:nvSpPr>
          <p:cNvPr id="2" name="Text Box 4">
            <a:extLst>
              <a:ext uri="{FF2B5EF4-FFF2-40B4-BE49-F238E27FC236}">
                <a16:creationId xmlns:a16="http://schemas.microsoft.com/office/drawing/2014/main" id="{D3EE16CF-C953-4831-8DB6-9A4FC0C04DE1}"/>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extLst>
      <p:ext uri="{BB962C8B-B14F-4D97-AF65-F5344CB8AC3E}">
        <p14:creationId xmlns:p14="http://schemas.microsoft.com/office/powerpoint/2010/main" val="284773865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Q</a:t>
            </a:r>
          </a:p>
        </p:txBody>
      </p:sp>
      <p:sp>
        <p:nvSpPr>
          <p:cNvPr id="6451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086609F4-CC14-4D4B-BAA3-EC8CA8D674A3}" type="slidenum">
              <a:rPr lang="en-US" altLang="en-US" sz="1000" smtClean="0"/>
              <a:t>113</a:t>
            </a:fld>
            <a:endParaRPr lang="en-US" altLang="en-US" sz="1000"/>
          </a:p>
        </p:txBody>
      </p:sp>
      <p:sp>
        <p:nvSpPr>
          <p:cNvPr id="64516"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t>Sattelnasendeformität (2): </a:t>
            </a:r>
            <a:r>
              <a:rPr lang="en-US" altLang="en-US" sz="1200" dirty="0">
                <a:solidFill>
                  <a:srgbClr val="0000FF"/>
                </a:solidFill>
              </a:rPr>
              <a:t>RP; </a:t>
            </a:r>
            <a:r>
              <a:rPr lang="en-US" altLang="en-US" sz="1200" dirty="0" err="1">
                <a:solidFill>
                  <a:srgbClr val="0000FF"/>
                </a:solidFill>
              </a:rPr>
              <a:t>GwP</a:t>
            </a:r>
            <a:endParaRPr lang="en-US" altLang="en-US" sz="2000" dirty="0">
              <a:solidFill>
                <a:srgbClr val="0000FF"/>
              </a:solidFill>
            </a:endParaRPr>
          </a:p>
          <a:p>
            <a:r>
              <a:rPr lang="en-US" altLang="en-US" sz="1200" dirty="0"/>
              <a:t>Asthma und Eosinophilie: </a:t>
            </a:r>
            <a:r>
              <a:rPr lang="en-US" altLang="en-US" sz="1200" dirty="0">
                <a:solidFill>
                  <a:srgbClr val="0000FF"/>
                </a:solidFill>
              </a:rPr>
              <a:t>CS</a:t>
            </a:r>
          </a:p>
          <a:p>
            <a:r>
              <a:rPr lang="en-US" altLang="en-US" sz="1200" dirty="0"/>
              <a:t>Deformierte Ohrmuscheln: </a:t>
            </a:r>
            <a:r>
              <a:rPr lang="en-US" altLang="en-US" sz="1200" dirty="0">
                <a:solidFill>
                  <a:srgbClr val="0000FF"/>
                </a:solidFill>
              </a:rPr>
              <a:t>RP</a:t>
            </a:r>
          </a:p>
          <a:p>
            <a:r>
              <a:rPr lang="en-US" altLang="en-US" sz="1200" dirty="0"/>
              <a:t>Das Geschwür hat einen überhängenden Rand (2):</a:t>
            </a:r>
          </a:p>
        </p:txBody>
      </p:sp>
      <p:sp>
        <p:nvSpPr>
          <p:cNvPr id="2" name="Text Box 4">
            <a:extLst>
              <a:ext uri="{FF2B5EF4-FFF2-40B4-BE49-F238E27FC236}">
                <a16:creationId xmlns:a16="http://schemas.microsoft.com/office/drawing/2014/main" id="{9F1D3FEA-6198-4A88-A8BE-5FBFA9A8CB5B}"/>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der folgenden Ursachen für PUK damit in Zusammenhang stehen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A</a:t>
            </a:r>
          </a:p>
        </p:txBody>
      </p:sp>
      <p:sp>
        <p:nvSpPr>
          <p:cNvPr id="65539"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4451479E-B5CA-4D7A-8C4D-C297CB87A21E}" type="slidenum">
              <a:rPr lang="en-US" altLang="en-US" sz="1000" smtClean="0"/>
              <a:t>114</a:t>
            </a:fld>
            <a:endParaRPr lang="en-US" altLang="en-US" sz="1000"/>
          </a:p>
        </p:txBody>
      </p:sp>
      <p:sp>
        <p:nvSpPr>
          <p:cNvPr id="65540"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t>Sattelnasendeformität (2): </a:t>
            </a:r>
            <a:r>
              <a:rPr lang="en-US" altLang="en-US" sz="1200" dirty="0">
                <a:solidFill>
                  <a:srgbClr val="0000FF"/>
                </a:solidFill>
              </a:rPr>
              <a:t>RP; </a:t>
            </a:r>
            <a:r>
              <a:rPr lang="en-US" altLang="en-US" sz="1200" dirty="0" err="1">
                <a:solidFill>
                  <a:srgbClr val="0000FF"/>
                </a:solidFill>
              </a:rPr>
              <a:t>GwP</a:t>
            </a:r>
            <a:endParaRPr lang="en-US" altLang="en-US" sz="2000" dirty="0">
              <a:solidFill>
                <a:srgbClr val="0000FF"/>
              </a:solidFill>
            </a:endParaRPr>
          </a:p>
          <a:p>
            <a:r>
              <a:rPr lang="en-US" altLang="en-US" sz="1200" dirty="0"/>
              <a:t>Asthma und Eosinophilie: </a:t>
            </a:r>
            <a:r>
              <a:rPr lang="en-US" altLang="en-US" sz="1200" dirty="0">
                <a:solidFill>
                  <a:srgbClr val="0000FF"/>
                </a:solidFill>
              </a:rPr>
              <a:t>CS</a:t>
            </a:r>
          </a:p>
          <a:p>
            <a:r>
              <a:rPr lang="en-US" altLang="en-US" sz="1200" dirty="0"/>
              <a:t>Deformierte Ohrmuscheln: </a:t>
            </a:r>
            <a:r>
              <a:rPr lang="en-US" altLang="en-US" sz="1200" dirty="0">
                <a:solidFill>
                  <a:srgbClr val="0000FF"/>
                </a:solidFill>
              </a:rPr>
              <a:t>RP</a:t>
            </a:r>
          </a:p>
          <a:p>
            <a:r>
              <a:rPr lang="en-US" altLang="en-US" sz="1200" dirty="0"/>
              <a:t>Das Geschwür hat einen überhängenden Rand (2): </a:t>
            </a:r>
            <a:r>
              <a:rPr lang="en-US" altLang="en-US" sz="1200" dirty="0">
                <a:solidFill>
                  <a:srgbClr val="0000FF"/>
                </a:solidFill>
              </a:rPr>
              <a:t>MU; PAN</a:t>
            </a:r>
          </a:p>
          <a:p>
            <a:endParaRPr lang="en-US" altLang="en-US" sz="2000" dirty="0"/>
          </a:p>
          <a:p>
            <a:endParaRPr lang="en-US" altLang="en-US" sz="2000" dirty="0"/>
          </a:p>
        </p:txBody>
      </p:sp>
      <p:sp>
        <p:nvSpPr>
          <p:cNvPr id="2" name="Text Box 4">
            <a:extLst>
              <a:ext uri="{FF2B5EF4-FFF2-40B4-BE49-F238E27FC236}">
                <a16:creationId xmlns:a16="http://schemas.microsoft.com/office/drawing/2014/main" id="{AE45B5C3-93E7-4AC6-AEEA-60FE875DE8A4}"/>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der folgenden Ursachen für PUK damit in Zusammenhang stehen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3B8635-DB17-4AFC-B601-C15A6142FC7B}"/>
              </a:ext>
            </a:extLst>
          </p:cNvPr>
          <p:cNvSpPr>
            <a:spLocks noGrp="1"/>
          </p:cNvSpPr>
          <p:nvPr>
            <p:ph type="sldNum" sz="quarter" idx="12"/>
          </p:nvPr>
        </p:nvSpPr>
        <p:spPr/>
        <p:txBody>
          <a:bodyPr wrap="square" lIns="25400" tIns="12700" rIns="25400" bIns="12700"/>
          <a:lstStyle/>
          <a:p>
            <a:pPr>
              <a:defRPr/>
            </a:pPr>
            <a:fld id="{CEC7EAA0-63E1-4591-B2FA-3AF5449DF5B7}" type="slidenum">
              <a:rPr lang="en-US" altLang="en-US" smtClean="0"/>
              <a:t>115</a:t>
            </a:fld>
            <a:endParaRPr lang="en-US" altLang="en-US"/>
          </a:p>
        </p:txBody>
      </p:sp>
      <p:sp>
        <p:nvSpPr>
          <p:cNvPr id="8" name="TextBox 7">
            <a:extLst>
              <a:ext uri="{FF2B5EF4-FFF2-40B4-BE49-F238E27FC236}">
                <a16:creationId xmlns:a16="http://schemas.microsoft.com/office/drawing/2014/main" id="{5CFD3978-18E5-42FE-B9D0-4DB72D3A1DEE}"/>
              </a:ext>
            </a:extLst>
          </p:cNvPr>
          <p:cNvSpPr txBox="1"/>
          <p:nvPr/>
        </p:nvSpPr>
        <p:spPr>
          <a:xfrm>
            <a:off x="2243945" y="6031468"/>
            <a:ext cx="4656147" cy="369332"/>
          </a:xfrm>
          <a:prstGeom prst="rect">
            <a:avLst/>
          </a:prstGeom>
          <a:noFill/>
        </p:spPr>
        <p:txBody>
          <a:bodyPr wrap="square" lIns="25400" tIns="12700" rIns="25400" bIns="12700" rtlCol="0">
            <a:spAutoFit/>
          </a:bodyPr>
          <a:lstStyle/>
          <a:p>
            <a:pPr algn="ctr"/>
            <a:r>
              <a:rPr lang="en-US" sz="1200" dirty="0" err="1"/>
              <a:t>Mooren</a:t>
            </a:r>
            <a:r>
              <a:rPr lang="en-US" sz="1200" dirty="0"/>
              <a:t>-Ulkus: Beachten Sie den überhängenden Rand</a:t>
            </a:r>
          </a:p>
        </p:txBody>
      </p:sp>
      <p:pic>
        <p:nvPicPr>
          <p:cNvPr id="6" name="Picture 5">
            <a:extLst>
              <a:ext uri="{FF2B5EF4-FFF2-40B4-BE49-F238E27FC236}">
                <a16:creationId xmlns:a16="http://schemas.microsoft.com/office/drawing/2014/main" id="{4DFF0B5F-DDE5-4480-BF40-A305AF0B78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0243" y="1503587"/>
            <a:ext cx="5262563" cy="3850826"/>
          </a:xfrm>
          <a:prstGeom prst="rect">
            <a:avLst/>
          </a:prstGeom>
        </p:spPr>
      </p:pic>
      <p:sp>
        <p:nvSpPr>
          <p:cNvPr id="2" name="Text Box 4">
            <a:extLst>
              <a:ext uri="{FF2B5EF4-FFF2-40B4-BE49-F238E27FC236}">
                <a16:creationId xmlns:a16="http://schemas.microsoft.com/office/drawing/2014/main" id="{7B1B7EEA-7276-4E37-9038-59D8297D0F9D}"/>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extLst>
      <p:ext uri="{BB962C8B-B14F-4D97-AF65-F5344CB8AC3E}">
        <p14:creationId xmlns:p14="http://schemas.microsoft.com/office/powerpoint/2010/main" val="57101063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Q</a:t>
            </a:r>
          </a:p>
        </p:txBody>
      </p:sp>
      <p:sp>
        <p:nvSpPr>
          <p:cNvPr id="67587"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F7BE7689-9C7F-4EF1-9DED-6E14F43028A3}" type="slidenum">
              <a:rPr lang="en-US" altLang="en-US" sz="1000" smtClean="0"/>
              <a:t>116</a:t>
            </a:fld>
            <a:endParaRPr lang="en-US" altLang="en-US" sz="1000"/>
          </a:p>
        </p:txBody>
      </p:sp>
      <p:sp>
        <p:nvSpPr>
          <p:cNvPr id="67588"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hat einen überhängenden Rand (2): </a:t>
            </a:r>
            <a:r>
              <a:rPr lang="en-US" altLang="en-US" sz="1200" dirty="0">
                <a:solidFill>
                  <a:srgbClr val="0000FF"/>
                </a:solidFill>
              </a:rPr>
              <a:t>MU; PAN</a:t>
            </a:r>
          </a:p>
          <a:p>
            <a:endParaRPr lang="en-US" altLang="en-US" sz="2000" dirty="0"/>
          </a:p>
          <a:p>
            <a:endParaRPr lang="en-US" altLang="en-US" sz="2000" dirty="0"/>
          </a:p>
        </p:txBody>
      </p:sp>
      <p:sp>
        <p:nvSpPr>
          <p:cNvPr id="2" name="Text Box 4">
            <a:extLst>
              <a:ext uri="{FF2B5EF4-FFF2-40B4-BE49-F238E27FC236}">
                <a16:creationId xmlns:a16="http://schemas.microsoft.com/office/drawing/2014/main" id="{F6F1574B-BE9A-46B6-AF74-52FC4B3B15B4}"/>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der folgenden Ursachen für PUK damit in Zusammenhang stehen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4" name="TextBox 3">
            <a:extLst>
              <a:ext uri="{FF2B5EF4-FFF2-40B4-BE49-F238E27FC236}">
                <a16:creationId xmlns:a16="http://schemas.microsoft.com/office/drawing/2014/main" id="{C07A478A-877C-4F7B-5468-FA43FAF7C614}"/>
              </a:ext>
            </a:extLst>
          </p:cNvPr>
          <p:cNvSpPr txBox="1"/>
          <p:nvPr/>
        </p:nvSpPr>
        <p:spPr>
          <a:xfrm>
            <a:off x="685800" y="3276600"/>
            <a:ext cx="7696200" cy="1169988"/>
          </a:xfrm>
          <a:prstGeom prst="rect">
            <a:avLst/>
          </a:prstGeom>
          <a:noFill/>
        </p:spPr>
        <p:txBody>
          <a:bodyPr wrap="square" lIns="25400" tIns="12700" rIns="25400" bIns="12700">
            <a:spAutoFit/>
          </a:bodyPr>
          <a:lstStyle/>
          <a:p>
            <a:pPr eaLnBrk="1" hangingPunct="1">
              <a:defRPr/>
            </a:pPr>
            <a:r>
              <a:rPr lang="en-US" sz="1200" i="1" dirty="0">
                <a:solidFill>
                  <a:srgbClr val="0000FF"/>
                </a:solidFill>
                <a:latin typeface="Arial" charset="0"/>
              </a:rPr>
              <a:t>Wie lautet die klassische Beschreibung des Verlaufsmusters von PUK sowohl bei </a:t>
            </a:r>
            <a:r>
              <a:rPr lang="en-US" sz="1200" i="1" dirty="0" err="1">
                <a:solidFill>
                  <a:srgbClr val="0000FF"/>
                </a:solidFill>
                <a:latin typeface="Arial" charset="0"/>
              </a:rPr>
              <a:t>Mooren-Ulkus </a:t>
            </a:r>
            <a:r>
              <a:rPr lang="en-US" sz="1200" i="1" dirty="0">
                <a:solidFill>
                  <a:srgbClr val="0000FF"/>
                </a:solidFill>
                <a:latin typeface="Arial" charset="0"/>
              </a:rPr>
              <a:t>als auch bei PAN?</a:t>
            </a:r>
          </a:p>
          <a:p>
            <a:pPr eaLnBrk="1" hangingPunct="1">
              <a:defRPr/>
            </a:pPr>
            <a:r>
              <a:rPr lang="en-US" sz="1200" dirty="0">
                <a:solidFill>
                  <a:srgbClr val="0000FF"/>
                </a:solidFill>
                <a:latin typeface="Arial" charset="0"/>
              </a:rPr>
              <a:t>Beginnt…</a:t>
            </a:r>
          </a:p>
          <a:p>
            <a:pPr eaLnBrk="1" hangingPunct="1">
              <a:defRPr/>
            </a:pPr>
            <a:r>
              <a:rPr lang="en-US" sz="1200" dirty="0">
                <a:solidFill>
                  <a:schemeClr val="bg1">
                    <a:lumMod val="75000"/>
                  </a:schemeClr>
                </a:solidFill>
                <a:latin typeface="Arial" charset="0"/>
              </a:rPr>
              <a:t>Dann breitet sich aus… </a:t>
            </a:r>
          </a:p>
          <a:p>
            <a:pPr eaLnBrk="1" hangingPunct="1">
              <a:defRPr/>
            </a:pPr>
            <a:r>
              <a:rPr lang="en-US" sz="1200" dirty="0">
                <a:solidFill>
                  <a:schemeClr val="bg1">
                    <a:lumMod val="75000"/>
                  </a:schemeClr>
                </a:solidFill>
                <a:latin typeface="Arial" charset="0"/>
              </a:rPr>
              <a:t>Und schließlich schreitet es fort…</a:t>
            </a:r>
            <a:endParaRPr lang="en-US" sz="1400" b="1" dirty="0">
              <a:solidFill>
                <a:schemeClr val="bg1">
                  <a:lumMod val="75000"/>
                </a:schemeClr>
              </a:solidFill>
              <a:latin typeface="Arial" charset="0"/>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A/Q</a:t>
            </a:r>
          </a:p>
        </p:txBody>
      </p:sp>
      <p:sp>
        <p:nvSpPr>
          <p:cNvPr id="67587"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F7BE7689-9C7F-4EF1-9DED-6E14F43028A3}" type="slidenum">
              <a:rPr lang="en-US" altLang="en-US" sz="1000" smtClean="0"/>
              <a:t>117</a:t>
            </a:fld>
            <a:endParaRPr lang="en-US" altLang="en-US" sz="1000"/>
          </a:p>
        </p:txBody>
      </p:sp>
      <p:sp>
        <p:nvSpPr>
          <p:cNvPr id="67588"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a:t>
            </a:r>
            <a:r>
              <a:rPr lang="en-US" altLang="en-US" sz="1200" dirty="0">
                <a:solidFill>
                  <a:srgbClr val="0000FF"/>
                </a:solidFill>
              </a:rPr>
              <a:t>MU; PAN</a:t>
            </a:r>
          </a:p>
          <a:p>
            <a:endParaRPr lang="en-US" altLang="en-US" sz="2000" dirty="0"/>
          </a:p>
          <a:p>
            <a:endParaRPr lang="en-US" altLang="en-US" sz="2000" dirty="0"/>
          </a:p>
        </p:txBody>
      </p:sp>
      <p:sp>
        <p:nvSpPr>
          <p:cNvPr id="6" name="TextBox 5"/>
          <p:cNvSpPr txBox="1"/>
          <p:nvPr/>
        </p:nvSpPr>
        <p:spPr>
          <a:xfrm>
            <a:off x="685800" y="3276600"/>
            <a:ext cx="7696200" cy="1169988"/>
          </a:xfrm>
          <a:prstGeom prst="rect">
            <a:avLst/>
          </a:prstGeom>
          <a:noFill/>
        </p:spPr>
        <p:txBody>
          <a:bodyPr wrap="square" lIns="25400" tIns="12700" rIns="25400" bIns="12700">
            <a:spAutoFit/>
          </a:bodyPr>
          <a:lstStyle/>
          <a:p>
            <a:pPr eaLnBrk="1" hangingPunct="1">
              <a:defRPr/>
            </a:pPr>
            <a:r>
              <a:rPr lang="en-US" sz="1200" i="1" dirty="0">
                <a:solidFill>
                  <a:srgbClr val="0000FF"/>
                </a:solidFill>
                <a:latin typeface="Arial" charset="0"/>
              </a:rPr>
              <a:t>Wie lautet die klassische Beschreibung des Verlaufsmusters von PUK sowohl bei </a:t>
            </a:r>
            <a:r>
              <a:rPr lang="en-US" sz="1200" i="1" dirty="0" err="1">
                <a:solidFill>
                  <a:srgbClr val="0000FF"/>
                </a:solidFill>
                <a:latin typeface="Arial" charset="0"/>
              </a:rPr>
              <a:t>Mooren </a:t>
            </a:r>
            <a:r>
              <a:rPr lang="en-US" sz="1200" i="1" dirty="0">
                <a:solidFill>
                  <a:srgbClr val="0000FF"/>
                </a:solidFill>
                <a:latin typeface="Arial" charset="0"/>
              </a:rPr>
              <a:t>als auch bei PAN?</a:t>
            </a:r>
          </a:p>
          <a:p>
            <a:pPr eaLnBrk="1" hangingPunct="1">
              <a:defRPr/>
            </a:pPr>
            <a:r>
              <a:rPr lang="en-US" sz="1200" b="1" dirty="0">
                <a:solidFill>
                  <a:srgbClr val="0000FF"/>
                </a:solidFill>
                <a:latin typeface="Arial" charset="0"/>
              </a:rPr>
              <a:t>Beginnt…sektoriell</a:t>
            </a:r>
            <a:endParaRPr lang="en-US" sz="1400" dirty="0">
              <a:solidFill>
                <a:srgbClr val="0000FF"/>
              </a:solidFill>
              <a:latin typeface="Arial" charset="0"/>
            </a:endParaRPr>
          </a:p>
          <a:p>
            <a:pPr eaLnBrk="1" hangingPunct="1">
              <a:defRPr/>
            </a:pPr>
            <a:r>
              <a:rPr lang="en-US" sz="1200" dirty="0">
                <a:solidFill>
                  <a:srgbClr val="0000FF"/>
                </a:solidFill>
                <a:latin typeface="Arial" charset="0"/>
              </a:rPr>
              <a:t>Dann breitet es sich aus… </a:t>
            </a:r>
          </a:p>
          <a:p>
            <a:pPr eaLnBrk="1" hangingPunct="1">
              <a:defRPr/>
            </a:pPr>
            <a:r>
              <a:rPr lang="en-US" sz="1200" dirty="0">
                <a:solidFill>
                  <a:schemeClr val="bg1">
                    <a:lumMod val="75000"/>
                  </a:schemeClr>
                </a:solidFill>
                <a:latin typeface="Arial" charset="0"/>
              </a:rPr>
              <a:t>Und schließlich fortschreitend…</a:t>
            </a:r>
            <a:endParaRPr lang="en-US" sz="1400" b="1" dirty="0">
              <a:solidFill>
                <a:schemeClr val="bg1">
                  <a:lumMod val="75000"/>
                </a:schemeClr>
              </a:solidFill>
              <a:latin typeface="Arial" charset="0"/>
            </a:endParaRPr>
          </a:p>
        </p:txBody>
      </p:sp>
      <p:sp>
        <p:nvSpPr>
          <p:cNvPr id="2" name="Text Box 4">
            <a:extLst>
              <a:ext uri="{FF2B5EF4-FFF2-40B4-BE49-F238E27FC236}">
                <a16:creationId xmlns:a16="http://schemas.microsoft.com/office/drawing/2014/main" id="{F6F1574B-BE9A-46B6-AF74-52FC4B3B15B4}"/>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in Verbindung stehen (bei einigen gibt es mehr als eine Antwort)</a:t>
            </a:r>
          </a:p>
          <a:p>
            <a:pPr eaLnBrk="1" hangingPunct="1">
              <a:spcBef>
                <a:spcPct val="0"/>
              </a:spcBef>
              <a:buClrTx/>
              <a:buSzTx/>
              <a:buFontTx/>
              <a:buNone/>
            </a:pPr>
            <a:r>
              <a:rPr lang="en-US" altLang="en-US" sz="1200" b="1" dirty="0">
                <a:solidFill>
                  <a:srgbClr val="0000FF"/>
                </a:solidFill>
              </a:rPr>
              <a:t>Polyarteritis nodosa (PAN)        Rezidivierende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Tree>
    <p:extLst>
      <p:ext uri="{BB962C8B-B14F-4D97-AF65-F5344CB8AC3E}">
        <p14:creationId xmlns:p14="http://schemas.microsoft.com/office/powerpoint/2010/main" val="365220077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A/Q</a:t>
            </a:r>
          </a:p>
        </p:txBody>
      </p:sp>
      <p:sp>
        <p:nvSpPr>
          <p:cNvPr id="67587"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F7BE7689-9C7F-4EF1-9DED-6E14F43028A3}" type="slidenum">
              <a:rPr lang="en-US" altLang="en-US" sz="1000" smtClean="0"/>
              <a:t>118</a:t>
            </a:fld>
            <a:endParaRPr lang="en-US" altLang="en-US" sz="1000"/>
          </a:p>
        </p:txBody>
      </p:sp>
      <p:sp>
        <p:nvSpPr>
          <p:cNvPr id="67588"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a:t>
            </a:r>
            <a:r>
              <a:rPr lang="en-US" altLang="en-US" sz="1200" dirty="0">
                <a:solidFill>
                  <a:srgbClr val="0000FF"/>
                </a:solidFill>
              </a:rPr>
              <a:t>MU; PAN</a:t>
            </a:r>
          </a:p>
          <a:p>
            <a:endParaRPr lang="en-US" altLang="en-US" sz="2000" dirty="0"/>
          </a:p>
          <a:p>
            <a:endParaRPr lang="en-US" altLang="en-US" sz="2000" dirty="0"/>
          </a:p>
        </p:txBody>
      </p:sp>
      <p:sp>
        <p:nvSpPr>
          <p:cNvPr id="6" name="TextBox 5"/>
          <p:cNvSpPr txBox="1"/>
          <p:nvPr/>
        </p:nvSpPr>
        <p:spPr>
          <a:xfrm>
            <a:off x="685800" y="3276600"/>
            <a:ext cx="7696200" cy="1169988"/>
          </a:xfrm>
          <a:prstGeom prst="rect">
            <a:avLst/>
          </a:prstGeom>
          <a:noFill/>
        </p:spPr>
        <p:txBody>
          <a:bodyPr wrap="square" lIns="25400" tIns="12700" rIns="25400" bIns="12700">
            <a:spAutoFit/>
          </a:bodyPr>
          <a:lstStyle/>
          <a:p>
            <a:pPr eaLnBrk="1" hangingPunct="1">
              <a:defRPr/>
            </a:pPr>
            <a:r>
              <a:rPr lang="en-US" sz="1200" i="1" dirty="0">
                <a:solidFill>
                  <a:srgbClr val="0000FF"/>
                </a:solidFill>
                <a:latin typeface="Arial" charset="0"/>
              </a:rPr>
              <a:t>Wie lautet die klassische Beschreibung des Verlaufsmusters von PUK sowohl bei </a:t>
            </a:r>
            <a:r>
              <a:rPr lang="en-US" sz="1200" i="1" dirty="0" err="1">
                <a:solidFill>
                  <a:srgbClr val="0000FF"/>
                </a:solidFill>
                <a:latin typeface="Arial" charset="0"/>
              </a:rPr>
              <a:t>Mooren </a:t>
            </a:r>
            <a:r>
              <a:rPr lang="en-US" sz="1200" i="1" dirty="0">
                <a:solidFill>
                  <a:srgbClr val="0000FF"/>
                </a:solidFill>
                <a:latin typeface="Arial" charset="0"/>
              </a:rPr>
              <a:t>als auch bei PAN?</a:t>
            </a:r>
          </a:p>
          <a:p>
            <a:pPr eaLnBrk="1" hangingPunct="1">
              <a:defRPr/>
            </a:pPr>
            <a:r>
              <a:rPr lang="en-US" sz="1200" b="1" dirty="0">
                <a:solidFill>
                  <a:srgbClr val="0000FF"/>
                </a:solidFill>
                <a:latin typeface="Arial" charset="0"/>
              </a:rPr>
              <a:t>Beginnt…sektoriell</a:t>
            </a:r>
            <a:endParaRPr lang="en-US" sz="1400" dirty="0">
              <a:solidFill>
                <a:srgbClr val="0000FF"/>
              </a:solidFill>
              <a:latin typeface="Arial" charset="0"/>
            </a:endParaRPr>
          </a:p>
          <a:p>
            <a:pPr eaLnBrk="1" hangingPunct="1">
              <a:defRPr/>
            </a:pPr>
            <a:r>
              <a:rPr lang="en-US" sz="1200" dirty="0">
                <a:solidFill>
                  <a:srgbClr val="0000FF"/>
                </a:solidFill>
                <a:latin typeface="Arial" charset="0"/>
              </a:rPr>
              <a:t>Dann breitet es sich aus… </a:t>
            </a:r>
            <a:r>
              <a:rPr lang="en-US" sz="1200" b="1" dirty="0">
                <a:solidFill>
                  <a:srgbClr val="0000FF"/>
                </a:solidFill>
                <a:latin typeface="Arial" charset="0"/>
              </a:rPr>
              <a:t>zirkulär</a:t>
            </a:r>
            <a:r>
              <a:rPr lang="en-US" sz="1200" dirty="0">
                <a:solidFill>
                  <a:srgbClr val="0000FF"/>
                </a:solidFill>
                <a:latin typeface="Arial" charset="0"/>
              </a:rPr>
              <a:t> </a:t>
            </a:r>
          </a:p>
          <a:p>
            <a:pPr eaLnBrk="1" hangingPunct="1">
              <a:defRPr/>
            </a:pPr>
            <a:r>
              <a:rPr lang="en-US" sz="1200" dirty="0">
                <a:solidFill>
                  <a:srgbClr val="0000FF"/>
                </a:solidFill>
                <a:latin typeface="Arial" charset="0"/>
              </a:rPr>
              <a:t>Und schließlich fortschreitend…</a:t>
            </a:r>
            <a:endParaRPr lang="en-US" sz="1400" b="1" dirty="0">
              <a:solidFill>
                <a:srgbClr val="0000FF"/>
              </a:solidFill>
              <a:latin typeface="Arial" charset="0"/>
            </a:endParaRPr>
          </a:p>
        </p:txBody>
      </p:sp>
      <p:sp>
        <p:nvSpPr>
          <p:cNvPr id="2" name="Text Box 4">
            <a:extLst>
              <a:ext uri="{FF2B5EF4-FFF2-40B4-BE49-F238E27FC236}">
                <a16:creationId xmlns:a16="http://schemas.microsoft.com/office/drawing/2014/main" id="{F6F1574B-BE9A-46B6-AF74-52FC4B3B15B4}"/>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in Verbindung stehen (bei einigen gibt es mehr als eine Antwort)</a:t>
            </a:r>
          </a:p>
          <a:p>
            <a:pPr eaLnBrk="1" hangingPunct="1">
              <a:spcBef>
                <a:spcPct val="0"/>
              </a:spcBef>
              <a:buClrTx/>
              <a:buSzTx/>
              <a:buFontTx/>
              <a:buNone/>
            </a:pPr>
            <a:r>
              <a:rPr lang="en-US" altLang="en-US" sz="1200" b="1" dirty="0">
                <a:solidFill>
                  <a:srgbClr val="0000FF"/>
                </a:solidFill>
              </a:rPr>
              <a:t>Polyarteritis nodosa (PAN)        Rezidivierende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Tree>
    <p:extLst>
      <p:ext uri="{BB962C8B-B14F-4D97-AF65-F5344CB8AC3E}">
        <p14:creationId xmlns:p14="http://schemas.microsoft.com/office/powerpoint/2010/main" val="42072531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67587"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F7BE7689-9C7F-4EF1-9DED-6E14F43028A3}" type="slidenum">
              <a:rPr lang="en-US" altLang="en-US" sz="1000" smtClean="0"/>
              <a:t>119</a:t>
            </a:fld>
            <a:endParaRPr lang="en-US" altLang="en-US" sz="1000"/>
          </a:p>
        </p:txBody>
      </p:sp>
      <p:sp>
        <p:nvSpPr>
          <p:cNvPr id="67588"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a:t>
            </a:r>
            <a:r>
              <a:rPr lang="en-US" altLang="en-US" sz="1200" dirty="0">
                <a:solidFill>
                  <a:srgbClr val="0000FF"/>
                </a:solidFill>
              </a:rPr>
              <a:t>MU; PAN</a:t>
            </a:r>
          </a:p>
          <a:p>
            <a:endParaRPr lang="en-US" altLang="en-US" sz="2000" dirty="0"/>
          </a:p>
          <a:p>
            <a:endParaRPr lang="en-US" altLang="en-US" sz="2000" dirty="0"/>
          </a:p>
        </p:txBody>
      </p:sp>
      <p:sp>
        <p:nvSpPr>
          <p:cNvPr id="6" name="TextBox 5"/>
          <p:cNvSpPr txBox="1"/>
          <p:nvPr/>
        </p:nvSpPr>
        <p:spPr>
          <a:xfrm>
            <a:off x="685800" y="3276600"/>
            <a:ext cx="7696200" cy="1169988"/>
          </a:xfrm>
          <a:prstGeom prst="rect">
            <a:avLst/>
          </a:prstGeom>
          <a:noFill/>
        </p:spPr>
        <p:txBody>
          <a:bodyPr wrap="square" lIns="25400" tIns="12700" rIns="25400" bIns="12700">
            <a:spAutoFit/>
          </a:bodyPr>
          <a:lstStyle/>
          <a:p>
            <a:pPr eaLnBrk="1" hangingPunct="1">
              <a:defRPr/>
            </a:pPr>
            <a:r>
              <a:rPr lang="en-US" sz="1200" i="1" dirty="0">
                <a:solidFill>
                  <a:srgbClr val="0000FF"/>
                </a:solidFill>
                <a:latin typeface="Arial" charset="0"/>
              </a:rPr>
              <a:t>Wie lautet die klassische Beschreibung des Verlaufsmusters von PUK sowohl bei </a:t>
            </a:r>
            <a:r>
              <a:rPr lang="en-US" sz="1200" i="1" dirty="0" err="1">
                <a:solidFill>
                  <a:srgbClr val="0000FF"/>
                </a:solidFill>
                <a:latin typeface="Arial" charset="0"/>
              </a:rPr>
              <a:t>Mooren </a:t>
            </a:r>
            <a:r>
              <a:rPr lang="en-US" sz="1200" i="1" dirty="0">
                <a:solidFill>
                  <a:srgbClr val="0000FF"/>
                </a:solidFill>
                <a:latin typeface="Arial" charset="0"/>
              </a:rPr>
              <a:t>als auch bei PAN?</a:t>
            </a:r>
          </a:p>
          <a:p>
            <a:pPr eaLnBrk="1" hangingPunct="1">
              <a:defRPr/>
            </a:pPr>
            <a:r>
              <a:rPr lang="en-US" sz="1200" b="1" dirty="0">
                <a:solidFill>
                  <a:srgbClr val="0000FF"/>
                </a:solidFill>
                <a:latin typeface="Arial" charset="0"/>
              </a:rPr>
              <a:t>Beginnt…sektoriell</a:t>
            </a:r>
            <a:endParaRPr lang="en-US" sz="1400" dirty="0">
              <a:solidFill>
                <a:srgbClr val="0000FF"/>
              </a:solidFill>
              <a:latin typeface="Arial" charset="0"/>
            </a:endParaRPr>
          </a:p>
          <a:p>
            <a:pPr eaLnBrk="1" hangingPunct="1">
              <a:defRPr/>
            </a:pPr>
            <a:r>
              <a:rPr lang="en-US" sz="1200" dirty="0">
                <a:solidFill>
                  <a:srgbClr val="0000FF"/>
                </a:solidFill>
                <a:latin typeface="Arial" charset="0"/>
              </a:rPr>
              <a:t>Dann breitet es sich </a:t>
            </a:r>
            <a:r>
              <a:rPr lang="en-US" sz="1200" b="1" dirty="0">
                <a:solidFill>
                  <a:srgbClr val="0000FF"/>
                </a:solidFill>
                <a:latin typeface="Arial" charset="0"/>
              </a:rPr>
              <a:t>aus…umlaufend</a:t>
            </a:r>
            <a:r>
              <a:rPr lang="en-US" sz="1200" dirty="0">
                <a:solidFill>
                  <a:srgbClr val="0000FF"/>
                </a:solidFill>
                <a:latin typeface="Arial" charset="0"/>
              </a:rPr>
              <a:t> </a:t>
            </a:r>
          </a:p>
          <a:p>
            <a:pPr eaLnBrk="1" hangingPunct="1">
              <a:defRPr/>
            </a:pPr>
            <a:r>
              <a:rPr lang="en-US" sz="1200" dirty="0">
                <a:solidFill>
                  <a:srgbClr val="0000FF"/>
                </a:solidFill>
                <a:latin typeface="Arial" charset="0"/>
              </a:rPr>
              <a:t>Und schließlich fortschreitend… </a:t>
            </a:r>
            <a:r>
              <a:rPr lang="en-US" sz="1200" b="1" dirty="0">
                <a:solidFill>
                  <a:srgbClr val="0000FF"/>
                </a:solidFill>
                <a:latin typeface="Arial" charset="0"/>
              </a:rPr>
              <a:t>zentral</a:t>
            </a:r>
          </a:p>
        </p:txBody>
      </p:sp>
      <p:sp>
        <p:nvSpPr>
          <p:cNvPr id="2" name="Text Box 4">
            <a:extLst>
              <a:ext uri="{FF2B5EF4-FFF2-40B4-BE49-F238E27FC236}">
                <a16:creationId xmlns:a16="http://schemas.microsoft.com/office/drawing/2014/main" id="{F6F1574B-BE9A-46B6-AF74-52FC4B3B15B4}"/>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der folgenden Ursachen für PUK damit in Verbindung stehen (bei einigen gibt es mehr als eine Antwort)</a:t>
            </a:r>
          </a:p>
          <a:p>
            <a:pPr eaLnBrk="1" hangingPunct="1">
              <a:spcBef>
                <a:spcPct val="0"/>
              </a:spcBef>
              <a:buClrTx/>
              <a:buSzTx/>
              <a:buFontTx/>
              <a:buNone/>
            </a:pPr>
            <a:r>
              <a:rPr lang="en-US" altLang="en-US" sz="1200" b="1" dirty="0">
                <a:solidFill>
                  <a:srgbClr val="0000FF"/>
                </a:solidFill>
              </a:rPr>
              <a:t>Polyarteritis nodosa (PAN)        Rezidivierende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Tree>
    <p:extLst>
      <p:ext uri="{BB962C8B-B14F-4D97-AF65-F5344CB8AC3E}">
        <p14:creationId xmlns:p14="http://schemas.microsoft.com/office/powerpoint/2010/main" val="2170883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12292"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12293"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F</a:t>
            </a:r>
          </a:p>
        </p:txBody>
      </p:sp>
      <p:sp>
        <p:nvSpPr>
          <p:cNvPr id="12294"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1229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EE6FA8C-F626-45F2-9234-0945C4F823F4}" type="slidenum">
              <a:rPr lang="en-US" altLang="en-US" sz="1000" smtClean="0"/>
              <a:t>12</a:t>
            </a:fld>
            <a:endParaRPr lang="en-US" altLang="en-US" sz="1000"/>
          </a:p>
        </p:txBody>
      </p:sp>
      <p:sp>
        <p:nvSpPr>
          <p:cNvPr id="8201" name="TextBox 1"/>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mit allen</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ehesten mit PUK auf?</a:t>
            </a:r>
          </a:p>
          <a:p>
            <a:pPr eaLnBrk="1" hangingPunct="1">
              <a:spcBef>
                <a:spcPct val="0"/>
              </a:spcBef>
              <a:buClrTx/>
              <a:buSzTx/>
              <a:buFontTx/>
              <a:buNone/>
              <a:defRPr/>
            </a:pPr>
            <a:r>
              <a:rPr lang="en-US" altLang="en-US" sz="1200" b="1" dirty="0">
                <a:solidFill>
                  <a:srgbClr val="0000FF"/>
                </a:solidFill>
              </a:rPr>
              <a:t>Rheumatoide Arthritis</a:t>
            </a:r>
            <a:r>
              <a:rPr lang="en-US" altLang="en-US" sz="1200" dirty="0">
                <a:solidFill>
                  <a:srgbClr val="0000FF"/>
                </a:solidFill>
              </a:rPr>
              <a:t>, </a:t>
            </a:r>
            <a:r>
              <a:rPr lang="en-US" altLang="en-US" sz="1200" b="1" dirty="0">
                <a:solidFill>
                  <a:srgbClr val="0000FF"/>
                </a:solidFill>
              </a:rPr>
              <a:t>Wegener-Granulomatose </a:t>
            </a:r>
            <a:r>
              <a:rPr lang="en-US" altLang="en-US" sz="1200" dirty="0">
                <a:solidFill>
                  <a:srgbClr val="0000FF"/>
                </a:solidFill>
              </a:rPr>
              <a:t>und </a:t>
            </a:r>
            <a:r>
              <a:rPr lang="en-US" altLang="en-US" sz="1200" b="1" dirty="0">
                <a:solidFill>
                  <a:srgbClr val="0000FF"/>
                </a:solidFill>
              </a:rPr>
              <a:t>Polyarteritis nodosa</a:t>
            </a:r>
            <a:endParaRPr lang="en-US" altLang="en-US" sz="1600" dirty="0">
              <a:solidFill>
                <a:srgbClr val="FFFF00"/>
              </a:solidFill>
            </a:endParaRPr>
          </a:p>
        </p:txBody>
      </p:sp>
      <p:sp>
        <p:nvSpPr>
          <p:cNvPr id="2" name="Text Box 4">
            <a:extLst>
              <a:ext uri="{FF2B5EF4-FFF2-40B4-BE49-F238E27FC236}">
                <a16:creationId xmlns:a16="http://schemas.microsoft.com/office/drawing/2014/main" id="{FD0A78B2-A489-4493-A598-F25F0C024119}"/>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80DCB375-F3C7-43C3-9267-6E96608AFD3A}"/>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wird PUK in Verbindung gebracht?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5" name="TextBox 4">
            <a:extLst>
              <a:ext uri="{FF2B5EF4-FFF2-40B4-BE49-F238E27FC236}">
                <a16:creationId xmlns:a16="http://schemas.microsoft.com/office/drawing/2014/main" id="{FFF97F50-486E-4F69-845F-CD053B892535}"/>
              </a:ext>
            </a:extLst>
          </p:cNvPr>
          <p:cNvSpPr txBox="1"/>
          <p:nvPr/>
        </p:nvSpPr>
        <p:spPr>
          <a:xfrm>
            <a:off x="1005284" y="4296205"/>
            <a:ext cx="6371432" cy="2308324"/>
          </a:xfrm>
          <a:prstGeom prst="rect">
            <a:avLst/>
          </a:prstGeom>
          <a:solidFill>
            <a:srgbClr val="D5D5D5"/>
          </a:solidFill>
        </p:spPr>
        <p:txBody>
          <a:bodyPr wrap="square" lIns="25400" tIns="12700" rIns="25400" bIns="12700">
            <a:spAutoFit/>
          </a:bodyPr>
          <a:lstStyle/>
          <a:p>
            <a:pPr eaLnBrk="1" hangingPunct="1">
              <a:defRPr/>
            </a:pPr>
            <a:r>
              <a:rPr lang="en-US" sz="1200" i="1" dirty="0">
                <a:solidFill>
                  <a:srgbClr val="0000FF"/>
                </a:solidFill>
                <a:latin typeface="Arial" charset="0"/>
              </a:rPr>
              <a:t>Welche dieser drei Erkrankungen ist am ehesten mit PUK assoziiert?</a:t>
            </a:r>
          </a:p>
          <a:p>
            <a:pPr eaLnBrk="1" hangingPunct="1">
              <a:defRPr/>
            </a:pPr>
            <a:r>
              <a:rPr lang="en-US" sz="1200" dirty="0">
                <a:solidFill>
                  <a:srgbClr val="D5D5D5"/>
                </a:solidFill>
                <a:latin typeface="Arial" charset="0"/>
              </a:rPr>
              <a:t>RA, mit deutlichem Abstand</a:t>
            </a:r>
          </a:p>
          <a:p>
            <a:pPr eaLnBrk="1" hangingPunct="1">
              <a:defRPr/>
            </a:pPr>
            <a:endParaRPr lang="en-US" sz="1600" dirty="0">
              <a:solidFill>
                <a:srgbClr val="D5D5D5"/>
              </a:solidFill>
              <a:latin typeface="Arial" charset="0"/>
            </a:endParaRPr>
          </a:p>
          <a:p>
            <a:pPr eaLnBrk="1" hangingPunct="1">
              <a:defRPr/>
            </a:pPr>
            <a:r>
              <a:rPr lang="en-US" sz="1200" i="1" dirty="0">
                <a:solidFill>
                  <a:srgbClr val="D5D5D5"/>
                </a:solidFill>
                <a:latin typeface="Arial" charset="0"/>
              </a:rPr>
              <a:t>Wie hoch ist der Anteil der </a:t>
            </a:r>
            <a:r>
              <a:rPr lang="en-US" sz="1200" i="1" dirty="0" err="1">
                <a:solidFill>
                  <a:srgbClr val="D5D5D5"/>
                </a:solidFill>
                <a:latin typeface="Arial" charset="0"/>
              </a:rPr>
              <a:t>PUK-Patienten, </a:t>
            </a:r>
            <a:r>
              <a:rPr lang="en-US" sz="1200" i="1" dirty="0">
                <a:solidFill>
                  <a:srgbClr val="D5D5D5"/>
                </a:solidFill>
                <a:latin typeface="Arial" charset="0"/>
              </a:rPr>
              <a:t>bei denen RA die Grunderkrankung ist?</a:t>
            </a:r>
          </a:p>
          <a:p>
            <a:pPr eaLnBrk="1" hangingPunct="1">
              <a:defRPr/>
            </a:pPr>
            <a:r>
              <a:rPr lang="en-US" sz="1200" dirty="0">
                <a:solidFill>
                  <a:srgbClr val="D5D5D5"/>
                </a:solidFill>
                <a:latin typeface="Arial" charset="0"/>
              </a:rPr>
              <a:t>30–40</a:t>
            </a:r>
          </a:p>
          <a:p>
            <a:pPr eaLnBrk="1" hangingPunct="1">
              <a:defRPr/>
            </a:pPr>
            <a:endParaRPr lang="en-US" sz="1600" dirty="0">
              <a:solidFill>
                <a:srgbClr val="D5D5D5"/>
              </a:solidFill>
              <a:latin typeface="Arial" charset="0"/>
            </a:endParaRPr>
          </a:p>
          <a:p>
            <a:pPr eaLnBrk="1" hangingPunct="1">
              <a:defRPr/>
            </a:pPr>
            <a:r>
              <a:rPr lang="en-US" sz="1200" i="1" dirty="0">
                <a:solidFill>
                  <a:srgbClr val="D5D5D5"/>
                </a:solidFill>
                <a:latin typeface="Arial" charset="0"/>
              </a:rPr>
              <a:t>Welche andere Augenstruktur ist bei diesen </a:t>
            </a:r>
            <a:r>
              <a:rPr lang="en-US" sz="1200" i="1" dirty="0" err="1">
                <a:solidFill>
                  <a:srgbClr val="D5D5D5"/>
                </a:solidFill>
                <a:latin typeface="Arial" charset="0"/>
              </a:rPr>
              <a:t>Patienten</a:t>
            </a:r>
            <a:r>
              <a:rPr lang="en-US" sz="1200" i="1" dirty="0">
                <a:solidFill>
                  <a:srgbClr val="D5D5D5"/>
                </a:solidFill>
                <a:latin typeface="Arial" charset="0"/>
              </a:rPr>
              <a:t> neben der peripheren Hornhaut häufig betroffen?</a:t>
            </a:r>
          </a:p>
          <a:p>
            <a:pPr eaLnBrk="1" hangingPunct="1">
              <a:defRPr/>
            </a:pPr>
            <a:r>
              <a:rPr lang="en-US" sz="1200" dirty="0">
                <a:solidFill>
                  <a:srgbClr val="D5D5D5"/>
                </a:solidFill>
                <a:latin typeface="Arial" charset="0"/>
              </a:rPr>
              <a:t>Die Sklera </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F</a:t>
            </a:r>
          </a:p>
        </p:txBody>
      </p:sp>
      <p:sp>
        <p:nvSpPr>
          <p:cNvPr id="6963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3482D739-C126-4461-855A-A4F0D8CA9803}" type="slidenum">
              <a:rPr lang="en-US" altLang="en-US" sz="1000" smtClean="0"/>
              <a:t>120</a:t>
            </a:fld>
            <a:endParaRPr lang="en-US" altLang="en-US" sz="1000"/>
          </a:p>
        </p:txBody>
      </p:sp>
      <p:sp>
        <p:nvSpPr>
          <p:cNvPr id="69636"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t>Sattelnasendeformität (2): </a:t>
            </a:r>
            <a:r>
              <a:rPr lang="en-US" altLang="en-US" sz="1200" dirty="0">
                <a:solidFill>
                  <a:srgbClr val="0000FF"/>
                </a:solidFill>
              </a:rPr>
              <a:t>RP; </a:t>
            </a:r>
            <a:r>
              <a:rPr lang="en-US" altLang="en-US" sz="1200" dirty="0" err="1">
                <a:solidFill>
                  <a:srgbClr val="0000FF"/>
                </a:solidFill>
              </a:rPr>
              <a:t>GwP</a:t>
            </a:r>
            <a:endParaRPr lang="en-US" altLang="en-US" sz="2000" dirty="0">
              <a:solidFill>
                <a:srgbClr val="0000FF"/>
              </a:solidFill>
            </a:endParaRPr>
          </a:p>
          <a:p>
            <a:r>
              <a:rPr lang="en-US" altLang="en-US" sz="1200" dirty="0"/>
              <a:t>Asthma und Eosinophilie: </a:t>
            </a:r>
            <a:r>
              <a:rPr lang="en-US" altLang="en-US" sz="1200" dirty="0">
                <a:solidFill>
                  <a:srgbClr val="0000FF"/>
                </a:solidFill>
              </a:rPr>
              <a:t>CS</a:t>
            </a:r>
          </a:p>
          <a:p>
            <a:r>
              <a:rPr lang="en-US" altLang="en-US" sz="1200" dirty="0"/>
              <a:t>Deformierte Ohrmuscheln: </a:t>
            </a:r>
            <a:r>
              <a:rPr lang="en-US" altLang="en-US" sz="1200" dirty="0">
                <a:solidFill>
                  <a:srgbClr val="0000FF"/>
                </a:solidFill>
              </a:rPr>
              <a:t>RP</a:t>
            </a:r>
          </a:p>
          <a:p>
            <a:r>
              <a:rPr lang="en-US" altLang="en-US" sz="1200" dirty="0"/>
              <a:t>Das Geschwür weist einen überhängenden Rand auf (2): </a:t>
            </a:r>
            <a:r>
              <a:rPr lang="en-US" altLang="en-US" sz="1200" dirty="0">
                <a:solidFill>
                  <a:srgbClr val="0000FF"/>
                </a:solidFill>
              </a:rPr>
              <a:t>MU; PAN</a:t>
            </a:r>
          </a:p>
          <a:p>
            <a:r>
              <a:rPr lang="en-US" altLang="en-US" sz="1200" dirty="0"/>
              <a:t>Sklera nie betroffen:</a:t>
            </a:r>
          </a:p>
          <a:p>
            <a:endParaRPr lang="en-US" altLang="en-US" sz="2000" dirty="0"/>
          </a:p>
        </p:txBody>
      </p:sp>
      <p:sp>
        <p:nvSpPr>
          <p:cNvPr id="2" name="Text Box 4">
            <a:extLst>
              <a:ext uri="{FF2B5EF4-FFF2-40B4-BE49-F238E27FC236}">
                <a16:creationId xmlns:a16="http://schemas.microsoft.com/office/drawing/2014/main" id="{21A497EF-CBE4-419E-9A55-75029DCFF6E0}"/>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in Zusammenhang stehen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A</a:t>
            </a:r>
          </a:p>
        </p:txBody>
      </p:sp>
      <p:sp>
        <p:nvSpPr>
          <p:cNvPr id="70659"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B450272F-DCFD-45AD-A114-C5896F24E3F5}" type="slidenum">
              <a:rPr lang="en-US" altLang="en-US" sz="1000" smtClean="0"/>
              <a:t>121</a:t>
            </a:fld>
            <a:endParaRPr lang="en-US" altLang="en-US" sz="1000"/>
          </a:p>
        </p:txBody>
      </p:sp>
      <p:sp>
        <p:nvSpPr>
          <p:cNvPr id="70660"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t>Sattelnasendeformität (2): </a:t>
            </a:r>
            <a:r>
              <a:rPr lang="en-US" altLang="en-US" sz="1200" dirty="0">
                <a:solidFill>
                  <a:srgbClr val="0000FF"/>
                </a:solidFill>
              </a:rPr>
              <a:t>RP; </a:t>
            </a:r>
            <a:r>
              <a:rPr lang="en-US" altLang="en-US" sz="1200" dirty="0" err="1">
                <a:solidFill>
                  <a:srgbClr val="0000FF"/>
                </a:solidFill>
              </a:rPr>
              <a:t>GwP</a:t>
            </a:r>
            <a:endParaRPr lang="en-US" altLang="en-US" sz="2000" dirty="0">
              <a:solidFill>
                <a:srgbClr val="0000FF"/>
              </a:solidFill>
            </a:endParaRPr>
          </a:p>
          <a:p>
            <a:r>
              <a:rPr lang="en-US" altLang="en-US" sz="1200" dirty="0"/>
              <a:t>Asthma und Eosinophilie: </a:t>
            </a:r>
            <a:r>
              <a:rPr lang="en-US" altLang="en-US" sz="1200" dirty="0">
                <a:solidFill>
                  <a:srgbClr val="0000FF"/>
                </a:solidFill>
              </a:rPr>
              <a:t>CS</a:t>
            </a:r>
          </a:p>
          <a:p>
            <a:r>
              <a:rPr lang="en-US" altLang="en-US" sz="1200" dirty="0"/>
              <a:t>Deformierte Ohrmuscheln: </a:t>
            </a:r>
            <a:r>
              <a:rPr lang="en-US" altLang="en-US" sz="1200" dirty="0">
                <a:solidFill>
                  <a:srgbClr val="0000FF"/>
                </a:solidFill>
              </a:rPr>
              <a:t>RP</a:t>
            </a:r>
          </a:p>
          <a:p>
            <a:r>
              <a:rPr lang="en-US" altLang="en-US" sz="1200" dirty="0"/>
              <a:t>Das Geschwür weist einen überhängenden Rand auf (2): </a:t>
            </a:r>
            <a:r>
              <a:rPr lang="en-US" altLang="en-US" sz="1200" dirty="0">
                <a:solidFill>
                  <a:srgbClr val="0000FF"/>
                </a:solidFill>
              </a:rPr>
              <a:t>MU; PAN</a:t>
            </a:r>
          </a:p>
          <a:p>
            <a:r>
              <a:rPr lang="en-US" altLang="en-US" sz="1200" dirty="0"/>
              <a:t>Sklera nie betroffen: </a:t>
            </a:r>
            <a:r>
              <a:rPr lang="en-US" altLang="en-US" sz="1200" dirty="0">
                <a:solidFill>
                  <a:srgbClr val="0000FF"/>
                </a:solidFill>
              </a:rPr>
              <a:t>MU</a:t>
            </a:r>
          </a:p>
          <a:p>
            <a:endParaRPr lang="en-US" altLang="en-US" sz="2000" dirty="0"/>
          </a:p>
          <a:p>
            <a:endParaRPr lang="en-US" altLang="en-US" sz="2000" dirty="0"/>
          </a:p>
        </p:txBody>
      </p:sp>
      <p:sp>
        <p:nvSpPr>
          <p:cNvPr id="2" name="Text Box 4">
            <a:extLst>
              <a:ext uri="{FF2B5EF4-FFF2-40B4-BE49-F238E27FC236}">
                <a16:creationId xmlns:a16="http://schemas.microsoft.com/office/drawing/2014/main" id="{C5583796-3367-4704-BB55-9CB49DEFC786}"/>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in Zusammenhang stehen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B35E3CC0-7C4C-44FD-9287-C9D344664ABF}" type="slidenum">
              <a:rPr lang="en-US" altLang="en-US" sz="1000" smtClean="0"/>
              <a:t>122</a:t>
            </a:fld>
            <a:endParaRPr lang="en-US" altLang="en-US" sz="1000"/>
          </a:p>
        </p:txBody>
      </p:sp>
      <p:sp>
        <p:nvSpPr>
          <p:cNvPr id="71684"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MU; PAN</a:t>
            </a:r>
          </a:p>
          <a:p>
            <a:r>
              <a:rPr lang="en-US" altLang="en-US" sz="1200" b="1" dirty="0"/>
              <a:t>Sklera </a:t>
            </a:r>
            <a:r>
              <a:rPr lang="en-US" altLang="en-US" sz="1200" b="1" i="1" u="sng" dirty="0"/>
              <a:t>nie </a:t>
            </a:r>
            <a:r>
              <a:rPr lang="en-US" altLang="en-US" sz="1200" b="1" dirty="0"/>
              <a:t>betroffen: </a:t>
            </a:r>
            <a:r>
              <a:rPr lang="en-US" altLang="en-US" sz="1200" b="1" dirty="0">
                <a:solidFill>
                  <a:srgbClr val="0000FF"/>
                </a:solidFill>
              </a:rPr>
              <a:t>MU</a:t>
            </a:r>
          </a:p>
          <a:p>
            <a:endParaRPr lang="en-US" altLang="en-US" sz="2000" dirty="0"/>
          </a:p>
          <a:p>
            <a:endParaRPr lang="en-US" altLang="en-US" sz="2000" dirty="0"/>
          </a:p>
        </p:txBody>
      </p:sp>
      <p:sp>
        <p:nvSpPr>
          <p:cNvPr id="71686" name="TextBox 1"/>
          <p:cNvSpPr txBox="1">
            <a:spLocks noChangeArrowheads="1"/>
          </p:cNvSpPr>
          <p:nvPr/>
        </p:nvSpPr>
        <p:spPr bwMode="auto">
          <a:xfrm>
            <a:off x="876300" y="3585369"/>
            <a:ext cx="6705600" cy="646331"/>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effectLst>
                  <a:outerShdw blurRad="38100" dist="38100" dir="2700000" algn="tl">
                    <a:srgbClr val="000000">
                      <a:alpha val="43137"/>
                    </a:srgbClr>
                  </a:outerShdw>
                </a:effectLst>
              </a:rPr>
              <a:t>Bitte beachten Sie! Dies ist ein entscheidender Faktor zur Unterscheidung zwischen </a:t>
            </a:r>
            <a:r>
              <a:rPr lang="en-US" altLang="en-US" sz="1200" i="1" dirty="0" err="1">
                <a:effectLst>
                  <a:outerShdw blurRad="38100" dist="38100" dir="2700000" algn="tl">
                    <a:srgbClr val="000000">
                      <a:alpha val="43137"/>
                    </a:srgbClr>
                  </a:outerShdw>
                </a:effectLst>
              </a:rPr>
              <a:t>der Mooren-Form </a:t>
            </a:r>
            <a:r>
              <a:rPr lang="en-US" altLang="en-US" sz="1200" i="1" dirty="0">
                <a:effectLst>
                  <a:outerShdw blurRad="38100" dist="38100" dir="2700000" algn="tl">
                    <a:srgbClr val="000000">
                      <a:alpha val="43137"/>
                    </a:srgbClr>
                  </a:outerShdw>
                </a:effectLst>
              </a:rPr>
              <a:t>und anderen Formen der PUK. </a:t>
            </a:r>
          </a:p>
        </p:txBody>
      </p:sp>
      <p:sp>
        <p:nvSpPr>
          <p:cNvPr id="2" name="Text Box 4">
            <a:extLst>
              <a:ext uri="{FF2B5EF4-FFF2-40B4-BE49-F238E27FC236}">
                <a16:creationId xmlns:a16="http://schemas.microsoft.com/office/drawing/2014/main" id="{B270A428-1524-4171-8E52-9BC19B0662FC}"/>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Ordnen Sie jeder Aussage die entsprechenden Ursachen für PUK zu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3B8635-DB17-4AFC-B601-C15A6142FC7B}"/>
              </a:ext>
            </a:extLst>
          </p:cNvPr>
          <p:cNvSpPr>
            <a:spLocks noGrp="1"/>
          </p:cNvSpPr>
          <p:nvPr>
            <p:ph type="sldNum" sz="quarter" idx="12"/>
          </p:nvPr>
        </p:nvSpPr>
        <p:spPr/>
        <p:txBody>
          <a:bodyPr wrap="square" lIns="25400" tIns="12700" rIns="25400" bIns="12700"/>
          <a:lstStyle/>
          <a:p>
            <a:pPr>
              <a:defRPr/>
            </a:pPr>
            <a:fld id="{CEC7EAA0-63E1-4591-B2FA-3AF5449DF5B7}" type="slidenum">
              <a:rPr lang="en-US" altLang="en-US" smtClean="0"/>
              <a:t>123</a:t>
            </a:fld>
            <a:endParaRPr lang="en-US" altLang="en-US"/>
          </a:p>
        </p:txBody>
      </p:sp>
      <p:sp>
        <p:nvSpPr>
          <p:cNvPr id="8" name="TextBox 7">
            <a:extLst>
              <a:ext uri="{FF2B5EF4-FFF2-40B4-BE49-F238E27FC236}">
                <a16:creationId xmlns:a16="http://schemas.microsoft.com/office/drawing/2014/main" id="{5CFD3978-18E5-42FE-B9D0-4DB72D3A1DEE}"/>
              </a:ext>
            </a:extLst>
          </p:cNvPr>
          <p:cNvSpPr txBox="1"/>
          <p:nvPr/>
        </p:nvSpPr>
        <p:spPr>
          <a:xfrm>
            <a:off x="1692518" y="6031468"/>
            <a:ext cx="5759012" cy="369332"/>
          </a:xfrm>
          <a:prstGeom prst="rect">
            <a:avLst/>
          </a:prstGeom>
          <a:noFill/>
        </p:spPr>
        <p:txBody>
          <a:bodyPr wrap="square" lIns="25400" tIns="12700" rIns="25400" bIns="12700" rtlCol="0">
            <a:spAutoFit/>
          </a:bodyPr>
          <a:lstStyle/>
          <a:p>
            <a:pPr algn="ctr"/>
            <a:r>
              <a:rPr lang="en-US" sz="1200" dirty="0" err="1"/>
              <a:t>Mooren</a:t>
            </a:r>
            <a:r>
              <a:rPr lang="en-US" sz="1200" dirty="0"/>
              <a:t>-Ulkus. Beachten Sie, dass die angrenzende Sklera völlig unauffällig ist</a:t>
            </a:r>
          </a:p>
        </p:txBody>
      </p:sp>
      <p:pic>
        <p:nvPicPr>
          <p:cNvPr id="6" name="Picture 5">
            <a:extLst>
              <a:ext uri="{FF2B5EF4-FFF2-40B4-BE49-F238E27FC236}">
                <a16:creationId xmlns:a16="http://schemas.microsoft.com/office/drawing/2014/main" id="{4DFF0B5F-DDE5-4480-BF40-A305AF0B78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0243" y="1503587"/>
            <a:ext cx="5262563" cy="3850826"/>
          </a:xfrm>
          <a:prstGeom prst="rect">
            <a:avLst/>
          </a:prstGeom>
        </p:spPr>
      </p:pic>
      <p:sp>
        <p:nvSpPr>
          <p:cNvPr id="2" name="Text Box 4">
            <a:extLst>
              <a:ext uri="{FF2B5EF4-FFF2-40B4-BE49-F238E27FC236}">
                <a16:creationId xmlns:a16="http://schemas.microsoft.com/office/drawing/2014/main" id="{08339FB4-8AD5-4C9E-9242-4B2A2FDE0EE5}"/>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extLst>
      <p:ext uri="{BB962C8B-B14F-4D97-AF65-F5344CB8AC3E}">
        <p14:creationId xmlns:p14="http://schemas.microsoft.com/office/powerpoint/2010/main" val="318707507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F</a:t>
            </a:r>
          </a:p>
        </p:txBody>
      </p:sp>
      <p:sp>
        <p:nvSpPr>
          <p:cNvPr id="72707"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F53AD0CF-9E89-458B-AC25-2CBBC679917D}" type="slidenum">
              <a:rPr lang="en-US" altLang="en-US" sz="1000" smtClean="0"/>
              <a:t>124</a:t>
            </a:fld>
            <a:endParaRPr lang="en-US" altLang="en-US" sz="1000"/>
          </a:p>
        </p:txBody>
      </p:sp>
      <p:sp>
        <p:nvSpPr>
          <p:cNvPr id="72708"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t>Sattelnasendeformität (2): </a:t>
            </a:r>
            <a:r>
              <a:rPr lang="en-US" altLang="en-US" sz="1200" dirty="0">
                <a:solidFill>
                  <a:srgbClr val="0000FF"/>
                </a:solidFill>
              </a:rPr>
              <a:t>RP; </a:t>
            </a:r>
            <a:r>
              <a:rPr lang="en-US" altLang="en-US" sz="1200" dirty="0" err="1">
                <a:solidFill>
                  <a:srgbClr val="0000FF"/>
                </a:solidFill>
              </a:rPr>
              <a:t>GwP</a:t>
            </a:r>
            <a:endParaRPr lang="en-US" altLang="en-US" sz="2000" dirty="0">
              <a:solidFill>
                <a:srgbClr val="0000FF"/>
              </a:solidFill>
            </a:endParaRPr>
          </a:p>
          <a:p>
            <a:r>
              <a:rPr lang="en-US" altLang="en-US" sz="1200" dirty="0"/>
              <a:t>Asthma und Eosinophilie: </a:t>
            </a:r>
            <a:r>
              <a:rPr lang="en-US" altLang="en-US" sz="1200" dirty="0">
                <a:solidFill>
                  <a:srgbClr val="0000FF"/>
                </a:solidFill>
              </a:rPr>
              <a:t>CS</a:t>
            </a:r>
          </a:p>
          <a:p>
            <a:r>
              <a:rPr lang="en-US" altLang="en-US" sz="1200" dirty="0"/>
              <a:t>Deformierte Ohrmuscheln: </a:t>
            </a:r>
            <a:r>
              <a:rPr lang="en-US" altLang="en-US" sz="1200" dirty="0">
                <a:solidFill>
                  <a:srgbClr val="0000FF"/>
                </a:solidFill>
              </a:rPr>
              <a:t>RP</a:t>
            </a:r>
          </a:p>
          <a:p>
            <a:r>
              <a:rPr lang="en-US" altLang="en-US" sz="1200" dirty="0"/>
              <a:t>Das Geschwür weist einen überhängenden Rand auf (2): </a:t>
            </a:r>
            <a:r>
              <a:rPr lang="en-US" altLang="en-US" sz="1200" dirty="0">
                <a:solidFill>
                  <a:srgbClr val="0000FF"/>
                </a:solidFill>
              </a:rPr>
              <a:t>MU; PAN</a:t>
            </a:r>
          </a:p>
          <a:p>
            <a:r>
              <a:rPr lang="en-US" altLang="en-US" sz="1200" dirty="0"/>
              <a:t>Sklera nie betroffen: </a:t>
            </a:r>
            <a:r>
              <a:rPr lang="en-US" altLang="en-US" sz="1200" dirty="0">
                <a:solidFill>
                  <a:srgbClr val="0000FF"/>
                </a:solidFill>
              </a:rPr>
              <a:t>MU</a:t>
            </a:r>
          </a:p>
          <a:p>
            <a:r>
              <a:rPr lang="en-US" altLang="en-US" sz="1200" dirty="0"/>
              <a:t>ANCA-positiv (2):</a:t>
            </a:r>
          </a:p>
          <a:p>
            <a:endParaRPr lang="en-US" altLang="en-US" sz="2000" dirty="0"/>
          </a:p>
        </p:txBody>
      </p:sp>
      <p:sp>
        <p:nvSpPr>
          <p:cNvPr id="2" name="Text Box 4">
            <a:extLst>
              <a:ext uri="{FF2B5EF4-FFF2-40B4-BE49-F238E27FC236}">
                <a16:creationId xmlns:a16="http://schemas.microsoft.com/office/drawing/2014/main" id="{A286E3A2-EC7D-400F-8F9C-E96422690D66}"/>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der folgenden Ursachen für PUK damit in Zusammenhang stehen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A</a:t>
            </a:r>
          </a:p>
        </p:txBody>
      </p:sp>
      <p:sp>
        <p:nvSpPr>
          <p:cNvPr id="73731"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7C30FB82-4E37-473D-BB78-A8B43BA7D63D}" type="slidenum">
              <a:rPr lang="en-US" altLang="en-US" sz="1000" smtClean="0"/>
              <a:t>125</a:t>
            </a:fld>
            <a:endParaRPr lang="en-US" altLang="en-US" sz="1000"/>
          </a:p>
        </p:txBody>
      </p:sp>
      <p:sp>
        <p:nvSpPr>
          <p:cNvPr id="73732"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t>Sattelnasendeformität (2): </a:t>
            </a:r>
            <a:r>
              <a:rPr lang="en-US" altLang="en-US" sz="1200" dirty="0">
                <a:solidFill>
                  <a:srgbClr val="0000FF"/>
                </a:solidFill>
              </a:rPr>
              <a:t>RP; </a:t>
            </a:r>
            <a:r>
              <a:rPr lang="en-US" altLang="en-US" sz="1200" dirty="0" err="1">
                <a:solidFill>
                  <a:srgbClr val="0000FF"/>
                </a:solidFill>
              </a:rPr>
              <a:t>GwP</a:t>
            </a:r>
            <a:endParaRPr lang="en-US" altLang="en-US" sz="2000" dirty="0">
              <a:solidFill>
                <a:srgbClr val="0000FF"/>
              </a:solidFill>
            </a:endParaRPr>
          </a:p>
          <a:p>
            <a:r>
              <a:rPr lang="en-US" altLang="en-US" sz="1200" dirty="0"/>
              <a:t>Asthma und Eosinophilie: </a:t>
            </a:r>
            <a:r>
              <a:rPr lang="en-US" altLang="en-US" sz="1200" dirty="0">
                <a:solidFill>
                  <a:srgbClr val="0000FF"/>
                </a:solidFill>
              </a:rPr>
              <a:t>CS</a:t>
            </a:r>
          </a:p>
          <a:p>
            <a:r>
              <a:rPr lang="en-US" altLang="en-US" sz="1200" dirty="0"/>
              <a:t>Deformierte Ohrmuscheln: </a:t>
            </a:r>
            <a:r>
              <a:rPr lang="en-US" altLang="en-US" sz="1200" dirty="0">
                <a:solidFill>
                  <a:srgbClr val="0000FF"/>
                </a:solidFill>
              </a:rPr>
              <a:t>RP</a:t>
            </a:r>
          </a:p>
          <a:p>
            <a:r>
              <a:rPr lang="en-US" altLang="en-US" sz="1200" dirty="0"/>
              <a:t>Das Geschwür weist einen überhängenden Rand auf (2): </a:t>
            </a:r>
            <a:r>
              <a:rPr lang="en-US" altLang="en-US" sz="1200" dirty="0">
                <a:solidFill>
                  <a:srgbClr val="0000FF"/>
                </a:solidFill>
              </a:rPr>
              <a:t>MU; PAN</a:t>
            </a:r>
          </a:p>
          <a:p>
            <a:r>
              <a:rPr lang="en-US" altLang="en-US" sz="1200" dirty="0"/>
              <a:t>Sklera nie betroffen: </a:t>
            </a:r>
            <a:r>
              <a:rPr lang="en-US" altLang="en-US" sz="1200" dirty="0">
                <a:solidFill>
                  <a:srgbClr val="0000FF"/>
                </a:solidFill>
              </a:rPr>
              <a:t>MU</a:t>
            </a:r>
          </a:p>
          <a:p>
            <a:r>
              <a:rPr lang="en-US" altLang="en-US" sz="1200" dirty="0"/>
              <a:t>ANCA-positiv (2): </a:t>
            </a:r>
            <a:r>
              <a:rPr lang="en-US" altLang="en-US" sz="1200" dirty="0" err="1">
                <a:solidFill>
                  <a:srgbClr val="0000FF"/>
                </a:solidFill>
              </a:rPr>
              <a:t>GwP</a:t>
            </a:r>
            <a:r>
              <a:rPr lang="en-US" altLang="en-US" sz="1200" dirty="0">
                <a:solidFill>
                  <a:srgbClr val="0000FF"/>
                </a:solidFill>
              </a:rPr>
              <a:t>; CS</a:t>
            </a:r>
          </a:p>
          <a:p>
            <a:endParaRPr lang="en-US" altLang="en-US" sz="2000" dirty="0"/>
          </a:p>
        </p:txBody>
      </p:sp>
      <p:sp>
        <p:nvSpPr>
          <p:cNvPr id="73734" name="TextBox 2"/>
          <p:cNvSpPr txBox="1">
            <a:spLocks noChangeArrowheads="1"/>
          </p:cNvSpPr>
          <p:nvPr/>
        </p:nvSpPr>
        <p:spPr bwMode="auto">
          <a:xfrm>
            <a:off x="4362864" y="3309144"/>
            <a:ext cx="3724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a:t>(</a:t>
            </a:r>
            <a:r>
              <a:rPr lang="en-US" altLang="en-US" sz="1200" b="1" i="1"/>
              <a:t>Moment mal, was ist mit PAN??!! </a:t>
            </a:r>
            <a:r>
              <a:rPr lang="en-US" altLang="en-US" sz="1200" i="1"/>
              <a:t>Einen Moment bitte)</a:t>
            </a:r>
          </a:p>
        </p:txBody>
      </p:sp>
      <p:sp>
        <p:nvSpPr>
          <p:cNvPr id="2" name="Text Box 4">
            <a:extLst>
              <a:ext uri="{FF2B5EF4-FFF2-40B4-BE49-F238E27FC236}">
                <a16:creationId xmlns:a16="http://schemas.microsoft.com/office/drawing/2014/main" id="{8DD75B20-0DE6-4C7C-840F-51E0B12B47DB}"/>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in Zusammenhang stehen (bei einigen gibt es mehr als eine Antwort)</a:t>
            </a:r>
          </a:p>
          <a:p>
            <a:pPr eaLnBrk="1" hangingPunct="1">
              <a:spcBef>
                <a:spcPct val="0"/>
              </a:spcBef>
              <a:buClrTx/>
              <a:buSzTx/>
              <a:buFontTx/>
              <a:buNone/>
            </a:pPr>
            <a:r>
              <a:rPr lang="en-US" altLang="en-US" sz="1200" b="1" dirty="0">
                <a:solidFill>
                  <a:srgbClr val="0000FF"/>
                </a:solidFill>
              </a:rPr>
              <a:t>Polyarteritis nodosa (PAN)        Rezidivierende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Q</a:t>
            </a:r>
          </a:p>
        </p:txBody>
      </p:sp>
      <p:sp>
        <p:nvSpPr>
          <p:cNvPr id="7987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321D314B-8331-4F22-9920-1F97E3ADC495}" type="slidenum">
              <a:rPr lang="en-US" altLang="en-US" sz="1000" smtClean="0"/>
              <a:t>126</a:t>
            </a:fld>
            <a:endParaRPr lang="en-US" altLang="en-US" sz="1000"/>
          </a:p>
        </p:txBody>
      </p:sp>
      <p:sp>
        <p:nvSpPr>
          <p:cNvPr id="79876"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MU; PAN</a:t>
            </a:r>
          </a:p>
          <a:p>
            <a:r>
              <a:rPr lang="en-US" altLang="en-US" sz="1200" dirty="0">
                <a:solidFill>
                  <a:schemeClr val="bg1">
                    <a:lumMod val="75000"/>
                  </a:schemeClr>
                </a:solidFill>
              </a:rPr>
              <a:t>Sklera nie betroffen: MU</a:t>
            </a:r>
          </a:p>
          <a:p>
            <a:r>
              <a:rPr lang="en-US" altLang="en-US" sz="1200" b="1" dirty="0"/>
              <a:t>ANCA-positiv (2): </a:t>
            </a:r>
            <a:r>
              <a:rPr lang="en-US" altLang="en-US" sz="1200" b="1" dirty="0" err="1">
                <a:solidFill>
                  <a:srgbClr val="0000FF"/>
                </a:solidFill>
              </a:rPr>
              <a:t>GwP</a:t>
            </a:r>
            <a:r>
              <a:rPr lang="en-US" altLang="en-US" sz="1200" b="1" dirty="0">
                <a:solidFill>
                  <a:srgbClr val="0000FF"/>
                </a:solidFill>
              </a:rPr>
              <a:t>; CS</a:t>
            </a:r>
          </a:p>
          <a:p>
            <a:endParaRPr lang="en-US" altLang="en-US" sz="2000" dirty="0"/>
          </a:p>
        </p:txBody>
      </p:sp>
      <p:sp>
        <p:nvSpPr>
          <p:cNvPr id="79878" name="TextBox 2"/>
          <p:cNvSpPr txBox="1">
            <a:spLocks noChangeArrowheads="1"/>
          </p:cNvSpPr>
          <p:nvPr/>
        </p:nvSpPr>
        <p:spPr bwMode="auto">
          <a:xfrm>
            <a:off x="1371600" y="3776776"/>
            <a:ext cx="6400800" cy="307777"/>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Wofür steht </a:t>
            </a:r>
            <a:r>
              <a:rPr lang="en-US" altLang="en-US" sz="1200" dirty="0">
                <a:solidFill>
                  <a:srgbClr val="0000FF"/>
                </a:solidFill>
              </a:rPr>
              <a:t>ANCA</a:t>
            </a:r>
            <a:r>
              <a:rPr lang="en-US" altLang="en-US" sz="1200" i="1" dirty="0">
                <a:solidFill>
                  <a:srgbClr val="0000FF"/>
                </a:solidFill>
              </a:rPr>
              <a:t>?</a:t>
            </a:r>
          </a:p>
        </p:txBody>
      </p:sp>
      <p:sp>
        <p:nvSpPr>
          <p:cNvPr id="2" name="Text Box 4">
            <a:extLst>
              <a:ext uri="{FF2B5EF4-FFF2-40B4-BE49-F238E27FC236}">
                <a16:creationId xmlns:a16="http://schemas.microsoft.com/office/drawing/2014/main" id="{1240722B-71E0-451C-B670-9FF9DB01E708}"/>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der folgenden Ursachen für PUK damit in Zusammenhang stehen (bei einigen gibt es mehr als eine Antwort)</a:t>
            </a:r>
          </a:p>
          <a:p>
            <a:pPr eaLnBrk="1" hangingPunct="1">
              <a:spcBef>
                <a:spcPct val="0"/>
              </a:spcBef>
              <a:buClrTx/>
              <a:buSzTx/>
              <a:buFontTx/>
              <a:buNone/>
            </a:pPr>
            <a:r>
              <a:rPr lang="en-US" altLang="en-US" sz="1200" b="1" dirty="0">
                <a:solidFill>
                  <a:srgbClr val="0000FF"/>
                </a:solidFill>
              </a:rPr>
              <a:t>Polyarteritis nodosa (PAN)        Rezidivierende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7987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321D314B-8331-4F22-9920-1F97E3ADC495}" type="slidenum">
              <a:rPr lang="en-US" altLang="en-US" sz="1000" smtClean="0"/>
              <a:t>127</a:t>
            </a:fld>
            <a:endParaRPr lang="en-US" altLang="en-US" sz="1000"/>
          </a:p>
        </p:txBody>
      </p:sp>
      <p:sp>
        <p:nvSpPr>
          <p:cNvPr id="79876"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MU; PAN</a:t>
            </a:r>
          </a:p>
          <a:p>
            <a:r>
              <a:rPr lang="en-US" altLang="en-US" sz="1200" dirty="0">
                <a:solidFill>
                  <a:schemeClr val="bg1">
                    <a:lumMod val="75000"/>
                  </a:schemeClr>
                </a:solidFill>
              </a:rPr>
              <a:t>Sklera nie betroffen: MU</a:t>
            </a:r>
          </a:p>
          <a:p>
            <a:r>
              <a:rPr lang="en-US" altLang="en-US" sz="1200" b="1" dirty="0"/>
              <a:t>ANCA-positiv (2): </a:t>
            </a:r>
            <a:r>
              <a:rPr lang="en-US" altLang="en-US" sz="1200" b="1" dirty="0" err="1">
                <a:solidFill>
                  <a:srgbClr val="0000FF"/>
                </a:solidFill>
              </a:rPr>
              <a:t>GwP</a:t>
            </a:r>
            <a:r>
              <a:rPr lang="en-US" altLang="en-US" sz="1200" b="1" dirty="0">
                <a:solidFill>
                  <a:srgbClr val="0000FF"/>
                </a:solidFill>
              </a:rPr>
              <a:t>; CS</a:t>
            </a:r>
          </a:p>
          <a:p>
            <a:endParaRPr lang="en-US" altLang="en-US" sz="2000" dirty="0"/>
          </a:p>
        </p:txBody>
      </p:sp>
      <p:sp>
        <p:nvSpPr>
          <p:cNvPr id="79878" name="TextBox 2"/>
          <p:cNvSpPr txBox="1">
            <a:spLocks noChangeArrowheads="1"/>
          </p:cNvSpPr>
          <p:nvPr/>
        </p:nvSpPr>
        <p:spPr bwMode="auto">
          <a:xfrm>
            <a:off x="1371600" y="3776776"/>
            <a:ext cx="6400800" cy="523220"/>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Wofür steht </a:t>
            </a:r>
            <a:r>
              <a:rPr lang="en-US" altLang="en-US" sz="1200" dirty="0">
                <a:solidFill>
                  <a:srgbClr val="0000FF"/>
                </a:solidFill>
              </a:rPr>
              <a:t>ANCA</a:t>
            </a:r>
            <a:r>
              <a:rPr lang="en-US" altLang="en-US" sz="1200" i="1" dirty="0">
                <a:solidFill>
                  <a:srgbClr val="0000FF"/>
                </a:solidFill>
              </a:rPr>
              <a:t>?</a:t>
            </a:r>
          </a:p>
          <a:p>
            <a:pPr eaLnBrk="1" hangingPunct="1">
              <a:spcBef>
                <a:spcPct val="0"/>
              </a:spcBef>
              <a:buClrTx/>
              <a:buSzTx/>
              <a:buFontTx/>
              <a:buNone/>
            </a:pPr>
            <a:r>
              <a:rPr lang="en-US" altLang="en-US" sz="1200" dirty="0">
                <a:solidFill>
                  <a:srgbClr val="0000FF"/>
                </a:solidFill>
              </a:rPr>
              <a:t>Antineutrophile zytoplasmatische Antikörper</a:t>
            </a:r>
          </a:p>
        </p:txBody>
      </p:sp>
      <p:sp>
        <p:nvSpPr>
          <p:cNvPr id="2" name="Text Box 4">
            <a:extLst>
              <a:ext uri="{FF2B5EF4-FFF2-40B4-BE49-F238E27FC236}">
                <a16:creationId xmlns:a16="http://schemas.microsoft.com/office/drawing/2014/main" id="{1240722B-71E0-451C-B670-9FF9DB01E708}"/>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in Zusammenhang stehen (bei einigen gibt es mehr als eine Antwort)</a:t>
            </a:r>
          </a:p>
          <a:p>
            <a:pPr eaLnBrk="1" hangingPunct="1">
              <a:spcBef>
                <a:spcPct val="0"/>
              </a:spcBef>
              <a:buClrTx/>
              <a:buSzTx/>
              <a:buFontTx/>
              <a:buNone/>
            </a:pPr>
            <a:r>
              <a:rPr lang="en-US" altLang="en-US" sz="1200" b="1" dirty="0">
                <a:solidFill>
                  <a:srgbClr val="0000FF"/>
                </a:solidFill>
              </a:rPr>
              <a:t>Polyarteritis nodosa (PAN)        Rezidivierende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Tree>
    <p:extLst>
      <p:ext uri="{BB962C8B-B14F-4D97-AF65-F5344CB8AC3E}">
        <p14:creationId xmlns:p14="http://schemas.microsoft.com/office/powerpoint/2010/main" val="334405055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7987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321D314B-8331-4F22-9920-1F97E3ADC495}" type="slidenum">
              <a:rPr lang="en-US" altLang="en-US" sz="1000" smtClean="0"/>
              <a:t>128</a:t>
            </a:fld>
            <a:endParaRPr lang="en-US" altLang="en-US" sz="1000"/>
          </a:p>
        </p:txBody>
      </p:sp>
      <p:sp>
        <p:nvSpPr>
          <p:cNvPr id="79876"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MU; PAN</a:t>
            </a:r>
          </a:p>
          <a:p>
            <a:r>
              <a:rPr lang="en-US" altLang="en-US" sz="1200" dirty="0">
                <a:solidFill>
                  <a:schemeClr val="bg1">
                    <a:lumMod val="75000"/>
                  </a:schemeClr>
                </a:solidFill>
              </a:rPr>
              <a:t>Sklera nie betroffen: MU</a:t>
            </a:r>
          </a:p>
          <a:p>
            <a:r>
              <a:rPr lang="en-US" altLang="en-US" sz="1200" b="1" dirty="0"/>
              <a:t>ANCA-positiv (2): </a:t>
            </a:r>
            <a:r>
              <a:rPr lang="en-US" altLang="en-US" sz="1200" b="1" dirty="0" err="1">
                <a:solidFill>
                  <a:srgbClr val="0000FF"/>
                </a:solidFill>
              </a:rPr>
              <a:t>GwP</a:t>
            </a:r>
            <a:r>
              <a:rPr lang="en-US" altLang="en-US" sz="1200" b="1" dirty="0">
                <a:solidFill>
                  <a:srgbClr val="0000FF"/>
                </a:solidFill>
              </a:rPr>
              <a:t>; CS</a:t>
            </a:r>
          </a:p>
          <a:p>
            <a:endParaRPr lang="en-US" altLang="en-US" sz="2000" dirty="0"/>
          </a:p>
        </p:txBody>
      </p:sp>
      <p:sp>
        <p:nvSpPr>
          <p:cNvPr id="79878" name="TextBox 2"/>
          <p:cNvSpPr txBox="1">
            <a:spLocks noChangeArrowheads="1"/>
          </p:cNvSpPr>
          <p:nvPr/>
        </p:nvSpPr>
        <p:spPr bwMode="auto">
          <a:xfrm>
            <a:off x="1371600" y="3776776"/>
            <a:ext cx="6400800" cy="954107"/>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Wofür steht </a:t>
            </a:r>
            <a:r>
              <a:rPr lang="en-US" altLang="en-US" sz="1200" dirty="0">
                <a:solidFill>
                  <a:srgbClr val="0000FF"/>
                </a:solidFill>
              </a:rPr>
              <a:t>ANCA</a:t>
            </a:r>
            <a:r>
              <a:rPr lang="en-US" altLang="en-US" sz="1200" i="1" dirty="0">
                <a:solidFill>
                  <a:srgbClr val="0000FF"/>
                </a:solidFill>
              </a:rPr>
              <a:t>?</a:t>
            </a:r>
          </a:p>
          <a:p>
            <a:pPr eaLnBrk="1" hangingPunct="1">
              <a:spcBef>
                <a:spcPct val="0"/>
              </a:spcBef>
              <a:buClrTx/>
              <a:buSzTx/>
              <a:buFontTx/>
              <a:buNone/>
            </a:pPr>
            <a:r>
              <a:rPr lang="en-US" altLang="en-US" sz="1200" dirty="0">
                <a:solidFill>
                  <a:srgbClr val="0000FF"/>
                </a:solidFill>
              </a:rPr>
              <a:t>Antineutrophile zytoplasmatische Antikörper</a:t>
            </a:r>
          </a:p>
          <a:p>
            <a:pPr eaLnBrk="1" hangingPunct="1">
              <a:spcBef>
                <a:spcPct val="0"/>
              </a:spcBef>
              <a:buClrTx/>
              <a:buSzTx/>
              <a:buFontTx/>
              <a:buNone/>
            </a:pPr>
            <a:endParaRPr lang="en-US" altLang="en-US" sz="1400" i="1" dirty="0">
              <a:solidFill>
                <a:srgbClr val="0000FF"/>
              </a:solidFill>
            </a:endParaRPr>
          </a:p>
          <a:p>
            <a:pPr eaLnBrk="1" hangingPunct="1">
              <a:spcBef>
                <a:spcPct val="0"/>
              </a:spcBef>
              <a:buClrTx/>
              <a:buSzTx/>
              <a:buFontTx/>
              <a:buNone/>
            </a:pPr>
            <a:r>
              <a:rPr lang="en-US" altLang="en-US" sz="1200" i="1" dirty="0">
                <a:solidFill>
                  <a:srgbClr val="0000FF"/>
                </a:solidFill>
              </a:rPr>
              <a:t>Was sind das?</a:t>
            </a:r>
            <a:endParaRPr lang="en-US" altLang="en-US" sz="1400" dirty="0">
              <a:solidFill>
                <a:srgbClr val="92D050"/>
              </a:solidFill>
            </a:endParaRPr>
          </a:p>
        </p:txBody>
      </p:sp>
      <p:sp>
        <p:nvSpPr>
          <p:cNvPr id="2" name="Text Box 4">
            <a:extLst>
              <a:ext uri="{FF2B5EF4-FFF2-40B4-BE49-F238E27FC236}">
                <a16:creationId xmlns:a16="http://schemas.microsoft.com/office/drawing/2014/main" id="{1240722B-71E0-451C-B670-9FF9DB01E708}"/>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Ordnen Sie jeder Aussage die Ursachen für PUK zu, die damit in Zusammenhang stehen (bei einigen gibt es mehr als eine Antwort)</a:t>
            </a:r>
          </a:p>
          <a:p>
            <a:pPr eaLnBrk="1" hangingPunct="1">
              <a:spcBef>
                <a:spcPct val="0"/>
              </a:spcBef>
              <a:buClrTx/>
              <a:buSzTx/>
              <a:buFontTx/>
              <a:buNone/>
            </a:pPr>
            <a:r>
              <a:rPr lang="en-US" altLang="en-US" sz="1200" b="1" dirty="0">
                <a:solidFill>
                  <a:srgbClr val="0000FF"/>
                </a:solidFill>
              </a:rPr>
              <a:t>Polyarteritis nodosa (PAN)        Rezidivierende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Tree>
    <p:extLst>
      <p:ext uri="{BB962C8B-B14F-4D97-AF65-F5344CB8AC3E}">
        <p14:creationId xmlns:p14="http://schemas.microsoft.com/office/powerpoint/2010/main" val="146851838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Fragen und Antworten</a:t>
            </a:r>
          </a:p>
        </p:txBody>
      </p:sp>
      <p:sp>
        <p:nvSpPr>
          <p:cNvPr id="7987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321D314B-8331-4F22-9920-1F97E3ADC495}" type="slidenum">
              <a:rPr lang="en-US" altLang="en-US" sz="1000" smtClean="0"/>
              <a:t>129</a:t>
            </a:fld>
            <a:endParaRPr lang="en-US" altLang="en-US" sz="1000"/>
          </a:p>
        </p:txBody>
      </p:sp>
      <p:sp>
        <p:nvSpPr>
          <p:cNvPr id="79876"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hat einen überhängenden Rand (2): MU; PAN</a:t>
            </a:r>
          </a:p>
          <a:p>
            <a:r>
              <a:rPr lang="en-US" altLang="en-US" sz="1200" dirty="0">
                <a:solidFill>
                  <a:schemeClr val="bg1">
                    <a:lumMod val="75000"/>
                  </a:schemeClr>
                </a:solidFill>
              </a:rPr>
              <a:t>Sklera nie betroffen: MU</a:t>
            </a:r>
          </a:p>
          <a:p>
            <a:r>
              <a:rPr lang="en-US" altLang="en-US" sz="1200" b="1" dirty="0"/>
              <a:t>ANCA-positiv (2): </a:t>
            </a:r>
            <a:r>
              <a:rPr lang="en-US" altLang="en-US" sz="1200" b="1" dirty="0" err="1">
                <a:solidFill>
                  <a:srgbClr val="0000FF"/>
                </a:solidFill>
              </a:rPr>
              <a:t>GwP</a:t>
            </a:r>
            <a:r>
              <a:rPr lang="en-US" altLang="en-US" sz="1200" b="1" dirty="0">
                <a:solidFill>
                  <a:srgbClr val="0000FF"/>
                </a:solidFill>
              </a:rPr>
              <a:t>; CS</a:t>
            </a:r>
          </a:p>
          <a:p>
            <a:endParaRPr lang="en-US" altLang="en-US" sz="2000" dirty="0"/>
          </a:p>
        </p:txBody>
      </p:sp>
      <p:sp>
        <p:nvSpPr>
          <p:cNvPr id="79878" name="TextBox 2"/>
          <p:cNvSpPr txBox="1">
            <a:spLocks noChangeArrowheads="1"/>
          </p:cNvSpPr>
          <p:nvPr/>
        </p:nvSpPr>
        <p:spPr bwMode="auto">
          <a:xfrm>
            <a:off x="1371600" y="3776776"/>
            <a:ext cx="6400800" cy="1169551"/>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Wofür steht </a:t>
            </a:r>
            <a:r>
              <a:rPr lang="en-US" altLang="en-US" sz="1200" dirty="0">
                <a:solidFill>
                  <a:srgbClr val="0000FF"/>
                </a:solidFill>
              </a:rPr>
              <a:t>ANCA</a:t>
            </a:r>
            <a:r>
              <a:rPr lang="en-US" altLang="en-US" sz="1200" i="1" dirty="0">
                <a:solidFill>
                  <a:srgbClr val="0000FF"/>
                </a:solidFill>
              </a:rPr>
              <a:t>?</a:t>
            </a:r>
          </a:p>
          <a:p>
            <a:pPr eaLnBrk="1" hangingPunct="1">
              <a:spcBef>
                <a:spcPct val="0"/>
              </a:spcBef>
              <a:buClrTx/>
              <a:buSzTx/>
              <a:buFontTx/>
              <a:buNone/>
            </a:pPr>
            <a:r>
              <a:rPr lang="en-US" altLang="en-US" sz="1200" dirty="0">
                <a:solidFill>
                  <a:srgbClr val="0000FF"/>
                </a:solidFill>
              </a:rPr>
              <a:t>Antineutrophile zytoplasmatische Antikörper</a:t>
            </a:r>
          </a:p>
          <a:p>
            <a:pPr eaLnBrk="1" hangingPunct="1">
              <a:spcBef>
                <a:spcPct val="0"/>
              </a:spcBef>
              <a:buClrTx/>
              <a:buSzTx/>
              <a:buFontTx/>
              <a:buNone/>
            </a:pPr>
            <a:endParaRPr lang="en-US" altLang="en-US" sz="1400" i="1" dirty="0">
              <a:solidFill>
                <a:srgbClr val="0000FF"/>
              </a:solidFill>
            </a:endParaRPr>
          </a:p>
          <a:p>
            <a:pPr eaLnBrk="1" hangingPunct="1">
              <a:spcBef>
                <a:spcPct val="0"/>
              </a:spcBef>
              <a:buClrTx/>
              <a:buSzTx/>
              <a:buFontTx/>
              <a:buNone/>
            </a:pPr>
            <a:r>
              <a:rPr lang="en-US" altLang="en-US" sz="1200" i="1" dirty="0">
                <a:solidFill>
                  <a:srgbClr val="0000FF"/>
                </a:solidFill>
              </a:rPr>
              <a:t>Was sind das?</a:t>
            </a:r>
          </a:p>
          <a:p>
            <a:pPr eaLnBrk="1" hangingPunct="1">
              <a:spcBef>
                <a:spcPct val="0"/>
              </a:spcBef>
              <a:buClrTx/>
              <a:buSzTx/>
              <a:buFontTx/>
              <a:buNone/>
            </a:pPr>
            <a:r>
              <a:rPr lang="en-US" altLang="en-US" sz="1200" dirty="0">
                <a:solidFill>
                  <a:srgbClr val="0000FF"/>
                </a:solidFill>
              </a:rPr>
              <a:t>Autoantikörper gegen Antigene, die im Zytoplasma von Neutrophilen vorkommen</a:t>
            </a:r>
          </a:p>
        </p:txBody>
      </p:sp>
      <p:sp>
        <p:nvSpPr>
          <p:cNvPr id="2" name="Text Box 4">
            <a:extLst>
              <a:ext uri="{FF2B5EF4-FFF2-40B4-BE49-F238E27FC236}">
                <a16:creationId xmlns:a16="http://schemas.microsoft.com/office/drawing/2014/main" id="{1240722B-71E0-451C-B670-9FF9DB01E708}"/>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in Zusammenhang stehen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Rectangle 2">
            <a:extLst>
              <a:ext uri="{FF2B5EF4-FFF2-40B4-BE49-F238E27FC236}">
                <a16:creationId xmlns:a16="http://schemas.microsoft.com/office/drawing/2014/main" id="{4AE9B84F-144D-6883-B6C9-58D9ECAAC436}"/>
              </a:ext>
            </a:extLst>
          </p:cNvPr>
          <p:cNvSpPr/>
          <p:nvPr/>
        </p:nvSpPr>
        <p:spPr>
          <a:xfrm>
            <a:off x="3962400" y="4527274"/>
            <a:ext cx="838200" cy="2418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A85F25B-9A88-0EFE-DFC5-19F663C063AA}"/>
              </a:ext>
            </a:extLst>
          </p:cNvPr>
          <p:cNvSpPr/>
          <p:nvPr/>
        </p:nvSpPr>
        <p:spPr>
          <a:xfrm>
            <a:off x="5105400" y="4521200"/>
            <a:ext cx="914400" cy="2225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1791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17412"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17413"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7414"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Es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1741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4001FBC2-80F1-43A6-BAA7-3675B6881076}" type="slidenum">
              <a:rPr lang="en-US" altLang="en-US" sz="1000" smtClean="0"/>
              <a:t>13</a:t>
            </a:fld>
            <a:endParaRPr lang="en-US" altLang="en-US" sz="1000"/>
          </a:p>
        </p:txBody>
      </p:sp>
      <p:sp>
        <p:nvSpPr>
          <p:cNvPr id="2" name="Text Box 4">
            <a:extLst>
              <a:ext uri="{FF2B5EF4-FFF2-40B4-BE49-F238E27FC236}">
                <a16:creationId xmlns:a16="http://schemas.microsoft.com/office/drawing/2014/main" id="{5C96FC0D-CDB7-4350-8ADA-11FA8FC055A7}"/>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A0A56AA5-A875-4F9D-8E0C-EEF78F6CC7C4}"/>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5" name="TextBox 4">
            <a:extLst>
              <a:ext uri="{FF2B5EF4-FFF2-40B4-BE49-F238E27FC236}">
                <a16:creationId xmlns:a16="http://schemas.microsoft.com/office/drawing/2014/main" id="{4BABEE30-020F-470E-9BB8-332170594C4E}"/>
              </a:ext>
            </a:extLst>
          </p:cNvPr>
          <p:cNvSpPr txBox="1"/>
          <p:nvPr/>
        </p:nvSpPr>
        <p:spPr>
          <a:xfrm>
            <a:off x="1005284" y="4296205"/>
            <a:ext cx="6371432" cy="2308324"/>
          </a:xfrm>
          <a:prstGeom prst="rect">
            <a:avLst/>
          </a:prstGeom>
          <a:solidFill>
            <a:srgbClr val="D5D5D5"/>
          </a:solidFill>
        </p:spPr>
        <p:txBody>
          <a:bodyPr wrap="square" lIns="25400" tIns="12700" rIns="25400" bIns="12700">
            <a:spAutoFit/>
          </a:bodyPr>
          <a:lstStyle/>
          <a:p>
            <a:pPr eaLnBrk="1" hangingPunct="1">
              <a:defRPr/>
            </a:pPr>
            <a:r>
              <a:rPr lang="en-US" sz="1200" i="1" dirty="0">
                <a:solidFill>
                  <a:srgbClr val="0000FF"/>
                </a:solidFill>
                <a:latin typeface="Arial" charset="0"/>
              </a:rPr>
              <a:t>Welche dieser drei Erkrankungen ist am ehesten mit PUK assoziiert?</a:t>
            </a:r>
          </a:p>
          <a:p>
            <a:pPr eaLnBrk="1" hangingPunct="1">
              <a:defRPr/>
            </a:pPr>
            <a:r>
              <a:rPr lang="en-US" sz="1200" dirty="0">
                <a:solidFill>
                  <a:srgbClr val="0000FF"/>
                </a:solidFill>
                <a:latin typeface="Arial" charset="0"/>
              </a:rPr>
              <a:t>RA, mit deutlichem Abstand</a:t>
            </a:r>
            <a:endParaRPr lang="en-US" sz="1600" dirty="0">
              <a:solidFill>
                <a:srgbClr val="D5D5D5"/>
              </a:solidFill>
              <a:latin typeface="Arial" charset="0"/>
            </a:endParaRPr>
          </a:p>
          <a:p>
            <a:pPr eaLnBrk="1" hangingPunct="1">
              <a:defRPr/>
            </a:pPr>
            <a:endParaRPr lang="en-US" sz="1600" dirty="0">
              <a:solidFill>
                <a:srgbClr val="D5D5D5"/>
              </a:solidFill>
              <a:latin typeface="Arial" charset="0"/>
            </a:endParaRPr>
          </a:p>
          <a:p>
            <a:pPr eaLnBrk="1" hangingPunct="1">
              <a:defRPr/>
            </a:pPr>
            <a:r>
              <a:rPr lang="en-US" sz="1200" i="1" dirty="0">
                <a:solidFill>
                  <a:srgbClr val="D5D5D5"/>
                </a:solidFill>
                <a:latin typeface="Arial" charset="0"/>
              </a:rPr>
              <a:t>Wie hoch ist der Anteil der </a:t>
            </a:r>
            <a:r>
              <a:rPr lang="en-US" sz="1200" i="1" dirty="0" err="1">
                <a:solidFill>
                  <a:srgbClr val="D5D5D5"/>
                </a:solidFill>
                <a:latin typeface="Arial" charset="0"/>
              </a:rPr>
              <a:t>PUK-Patienten, </a:t>
            </a:r>
            <a:r>
              <a:rPr lang="en-US" sz="1200" i="1" dirty="0">
                <a:solidFill>
                  <a:srgbClr val="D5D5D5"/>
                </a:solidFill>
                <a:latin typeface="Arial" charset="0"/>
              </a:rPr>
              <a:t>bei denen RA die Grunderkrankung ist?</a:t>
            </a:r>
          </a:p>
          <a:p>
            <a:pPr eaLnBrk="1" hangingPunct="1">
              <a:defRPr/>
            </a:pPr>
            <a:r>
              <a:rPr lang="en-US" sz="1200" dirty="0">
                <a:solidFill>
                  <a:srgbClr val="D5D5D5"/>
                </a:solidFill>
                <a:latin typeface="Arial" charset="0"/>
              </a:rPr>
              <a:t>30–40</a:t>
            </a:r>
          </a:p>
          <a:p>
            <a:pPr eaLnBrk="1" hangingPunct="1">
              <a:defRPr/>
            </a:pPr>
            <a:endParaRPr lang="en-US" sz="1600" dirty="0">
              <a:solidFill>
                <a:srgbClr val="D5D5D5"/>
              </a:solidFill>
              <a:latin typeface="Arial" charset="0"/>
            </a:endParaRPr>
          </a:p>
          <a:p>
            <a:pPr eaLnBrk="1" hangingPunct="1">
              <a:defRPr/>
            </a:pPr>
            <a:r>
              <a:rPr lang="en-US" sz="1200" i="1" dirty="0">
                <a:solidFill>
                  <a:srgbClr val="D5D5D5"/>
                </a:solidFill>
                <a:latin typeface="Arial" charset="0"/>
              </a:rPr>
              <a:t>Welche andere Augenstruktur ist bei diesen </a:t>
            </a:r>
            <a:r>
              <a:rPr lang="en-US" sz="1200" i="1" dirty="0" err="1">
                <a:solidFill>
                  <a:srgbClr val="D5D5D5"/>
                </a:solidFill>
                <a:latin typeface="Arial" charset="0"/>
              </a:rPr>
              <a:t>Patienten</a:t>
            </a:r>
            <a:r>
              <a:rPr lang="en-US" sz="1200" i="1" dirty="0">
                <a:solidFill>
                  <a:srgbClr val="D5D5D5"/>
                </a:solidFill>
                <a:latin typeface="Arial" charset="0"/>
              </a:rPr>
              <a:t> neben der peripheren Hornhaut häufig betroffen?</a:t>
            </a:r>
          </a:p>
          <a:p>
            <a:pPr eaLnBrk="1" hangingPunct="1">
              <a:defRPr/>
            </a:pPr>
            <a:r>
              <a:rPr lang="en-US" sz="1200" dirty="0">
                <a:solidFill>
                  <a:srgbClr val="D5D5D5"/>
                </a:solidFill>
                <a:latin typeface="Arial" charset="0"/>
              </a:rPr>
              <a:t>Die Sklera </a:t>
            </a:r>
          </a:p>
        </p:txBody>
      </p:sp>
      <p:sp>
        <p:nvSpPr>
          <p:cNvPr id="3" name="TextBox 1">
            <a:extLst>
              <a:ext uri="{FF2B5EF4-FFF2-40B4-BE49-F238E27FC236}">
                <a16:creationId xmlns:a16="http://schemas.microsoft.com/office/drawing/2014/main" id="{2211888A-8DF7-4052-2255-7E84BA1D808C}"/>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alle</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häufigsten in Verbindung mit PUK auf?</a:t>
            </a:r>
          </a:p>
          <a:p>
            <a:pPr eaLnBrk="1" hangingPunct="1">
              <a:spcBef>
                <a:spcPct val="0"/>
              </a:spcBef>
              <a:buClrTx/>
              <a:buSzTx/>
              <a:buFontTx/>
              <a:buNone/>
              <a:defRPr/>
            </a:pPr>
            <a:r>
              <a:rPr lang="en-US" altLang="en-US" sz="1200" b="1" dirty="0">
                <a:solidFill>
                  <a:srgbClr val="0000FF"/>
                </a:solidFill>
              </a:rPr>
              <a:t>Rheumatoide Arthritis</a:t>
            </a:r>
            <a:r>
              <a:rPr lang="en-US" altLang="en-US" sz="1200" dirty="0">
                <a:solidFill>
                  <a:schemeClr val="bg1">
                    <a:lumMod val="75000"/>
                  </a:schemeClr>
                </a:solidFill>
              </a:rPr>
              <a:t>, Wegener-Granulomatose und Polyarteritis nodosa</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7987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321D314B-8331-4F22-9920-1F97E3ADC495}" type="slidenum">
              <a:rPr lang="en-US" altLang="en-US" sz="1000" smtClean="0"/>
              <a:t>130</a:t>
            </a:fld>
            <a:endParaRPr lang="en-US" altLang="en-US" sz="1000"/>
          </a:p>
        </p:txBody>
      </p:sp>
      <p:sp>
        <p:nvSpPr>
          <p:cNvPr id="79876"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MU; PAN</a:t>
            </a:r>
          </a:p>
          <a:p>
            <a:r>
              <a:rPr lang="en-US" altLang="en-US" sz="1200" dirty="0">
                <a:solidFill>
                  <a:schemeClr val="bg1">
                    <a:lumMod val="75000"/>
                  </a:schemeClr>
                </a:solidFill>
              </a:rPr>
              <a:t>Sklera nie betroffen: MU</a:t>
            </a:r>
          </a:p>
          <a:p>
            <a:r>
              <a:rPr lang="en-US" altLang="en-US" sz="1200" b="1" dirty="0"/>
              <a:t>ANCA-positiv (2): </a:t>
            </a:r>
            <a:r>
              <a:rPr lang="en-US" altLang="en-US" sz="1200" b="1" dirty="0" err="1">
                <a:solidFill>
                  <a:srgbClr val="0000FF"/>
                </a:solidFill>
              </a:rPr>
              <a:t>GwP</a:t>
            </a:r>
            <a:r>
              <a:rPr lang="en-US" altLang="en-US" sz="1200" b="1" dirty="0">
                <a:solidFill>
                  <a:srgbClr val="0000FF"/>
                </a:solidFill>
              </a:rPr>
              <a:t>; CS</a:t>
            </a:r>
          </a:p>
          <a:p>
            <a:endParaRPr lang="en-US" altLang="en-US" sz="2000" dirty="0"/>
          </a:p>
        </p:txBody>
      </p:sp>
      <p:sp>
        <p:nvSpPr>
          <p:cNvPr id="79878" name="TextBox 2"/>
          <p:cNvSpPr txBox="1">
            <a:spLocks noChangeArrowheads="1"/>
          </p:cNvSpPr>
          <p:nvPr/>
        </p:nvSpPr>
        <p:spPr bwMode="auto">
          <a:xfrm>
            <a:off x="1371600" y="3776776"/>
            <a:ext cx="6400800" cy="1169551"/>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Wofür steht </a:t>
            </a:r>
            <a:r>
              <a:rPr lang="en-US" altLang="en-US" sz="1200" dirty="0">
                <a:solidFill>
                  <a:srgbClr val="0000FF"/>
                </a:solidFill>
              </a:rPr>
              <a:t>ANCA</a:t>
            </a:r>
            <a:r>
              <a:rPr lang="en-US" altLang="en-US" sz="1200" i="1" dirty="0">
                <a:solidFill>
                  <a:srgbClr val="0000FF"/>
                </a:solidFill>
              </a:rPr>
              <a:t>?</a:t>
            </a:r>
          </a:p>
          <a:p>
            <a:pPr eaLnBrk="1" hangingPunct="1">
              <a:spcBef>
                <a:spcPct val="0"/>
              </a:spcBef>
              <a:buClrTx/>
              <a:buSzTx/>
              <a:buFontTx/>
              <a:buNone/>
            </a:pPr>
            <a:r>
              <a:rPr lang="en-US" altLang="en-US" sz="1200" dirty="0">
                <a:solidFill>
                  <a:srgbClr val="0000FF"/>
                </a:solidFill>
              </a:rPr>
              <a:t>Antineutrophile zytoplasmatische Antikörper</a:t>
            </a:r>
          </a:p>
          <a:p>
            <a:pPr eaLnBrk="1" hangingPunct="1">
              <a:spcBef>
                <a:spcPct val="0"/>
              </a:spcBef>
              <a:buClrTx/>
              <a:buSzTx/>
              <a:buFontTx/>
              <a:buNone/>
            </a:pPr>
            <a:endParaRPr lang="en-US" altLang="en-US" sz="1400" i="1" dirty="0">
              <a:solidFill>
                <a:srgbClr val="0000FF"/>
              </a:solidFill>
            </a:endParaRPr>
          </a:p>
          <a:p>
            <a:pPr eaLnBrk="1" hangingPunct="1">
              <a:spcBef>
                <a:spcPct val="0"/>
              </a:spcBef>
              <a:buClrTx/>
              <a:buSzTx/>
              <a:buFontTx/>
              <a:buNone/>
            </a:pPr>
            <a:r>
              <a:rPr lang="en-US" altLang="en-US" sz="1200" i="1" dirty="0">
                <a:solidFill>
                  <a:srgbClr val="0000FF"/>
                </a:solidFill>
              </a:rPr>
              <a:t>Was sind das?</a:t>
            </a:r>
          </a:p>
          <a:p>
            <a:pPr eaLnBrk="1" hangingPunct="1">
              <a:spcBef>
                <a:spcPct val="0"/>
              </a:spcBef>
              <a:buClrTx/>
              <a:buSzTx/>
              <a:buFontTx/>
              <a:buNone/>
            </a:pPr>
            <a:r>
              <a:rPr lang="en-US" altLang="en-US" sz="1200" dirty="0">
                <a:solidFill>
                  <a:srgbClr val="0000FF"/>
                </a:solidFill>
              </a:rPr>
              <a:t>Autoantikörper gegen Antigene, die im Zytoplasma von Neutrophilen vorkommen</a:t>
            </a:r>
          </a:p>
        </p:txBody>
      </p:sp>
      <p:sp>
        <p:nvSpPr>
          <p:cNvPr id="2" name="Text Box 4">
            <a:extLst>
              <a:ext uri="{FF2B5EF4-FFF2-40B4-BE49-F238E27FC236}">
                <a16:creationId xmlns:a16="http://schemas.microsoft.com/office/drawing/2014/main" id="{1240722B-71E0-451C-B670-9FF9DB01E708}"/>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in Zusammenhang stehen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Tree>
    <p:extLst>
      <p:ext uri="{BB962C8B-B14F-4D97-AF65-F5344CB8AC3E}">
        <p14:creationId xmlns:p14="http://schemas.microsoft.com/office/powerpoint/2010/main" val="21584361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7987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321D314B-8331-4F22-9920-1F97E3ADC495}" type="slidenum">
              <a:rPr lang="en-US" altLang="en-US" sz="1000" smtClean="0"/>
              <a:t>131</a:t>
            </a:fld>
            <a:endParaRPr lang="en-US" altLang="en-US" sz="1000"/>
          </a:p>
        </p:txBody>
      </p:sp>
      <p:sp>
        <p:nvSpPr>
          <p:cNvPr id="79876"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MU; PAN</a:t>
            </a:r>
          </a:p>
          <a:p>
            <a:r>
              <a:rPr lang="en-US" altLang="en-US" sz="1200" dirty="0">
                <a:solidFill>
                  <a:schemeClr val="bg1">
                    <a:lumMod val="75000"/>
                  </a:schemeClr>
                </a:solidFill>
              </a:rPr>
              <a:t>Sklera nie betroffen: MU</a:t>
            </a:r>
          </a:p>
          <a:p>
            <a:r>
              <a:rPr lang="en-US" altLang="en-US" sz="1200" b="1" dirty="0"/>
              <a:t>ANCA-positiv (2): </a:t>
            </a:r>
            <a:r>
              <a:rPr lang="en-US" altLang="en-US" sz="1200" b="1" dirty="0" err="1">
                <a:solidFill>
                  <a:srgbClr val="0000FF"/>
                </a:solidFill>
              </a:rPr>
              <a:t>GwP</a:t>
            </a:r>
            <a:r>
              <a:rPr lang="en-US" altLang="en-US" sz="1200" b="1" dirty="0">
                <a:solidFill>
                  <a:srgbClr val="0000FF"/>
                </a:solidFill>
              </a:rPr>
              <a:t>; CS</a:t>
            </a:r>
          </a:p>
          <a:p>
            <a:endParaRPr lang="en-US" altLang="en-US" sz="2000" dirty="0"/>
          </a:p>
        </p:txBody>
      </p:sp>
      <p:sp>
        <p:nvSpPr>
          <p:cNvPr id="79878" name="TextBox 2"/>
          <p:cNvSpPr txBox="1">
            <a:spLocks noChangeArrowheads="1"/>
          </p:cNvSpPr>
          <p:nvPr/>
        </p:nvSpPr>
        <p:spPr bwMode="auto">
          <a:xfrm>
            <a:off x="1371600" y="3776776"/>
            <a:ext cx="6400800" cy="1169551"/>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Wofür steht </a:t>
            </a:r>
            <a:r>
              <a:rPr lang="en-US" altLang="en-US" sz="1200" dirty="0">
                <a:solidFill>
                  <a:schemeClr val="bg1">
                    <a:lumMod val="75000"/>
                  </a:schemeClr>
                </a:solidFill>
              </a:rPr>
              <a:t>ANCA</a:t>
            </a:r>
            <a:r>
              <a:rPr lang="en-US" altLang="en-US" sz="1200" i="1" dirty="0">
                <a:solidFill>
                  <a:schemeClr val="bg1">
                    <a:lumMod val="75000"/>
                  </a:schemeClr>
                </a:solidFill>
              </a:rPr>
              <a:t>?</a:t>
            </a:r>
          </a:p>
          <a:p>
            <a:pPr eaLnBrk="1" hangingPunct="1">
              <a:spcBef>
                <a:spcPct val="0"/>
              </a:spcBef>
              <a:buClrTx/>
              <a:buSzTx/>
              <a:buFontTx/>
              <a:buNone/>
            </a:pPr>
            <a:r>
              <a:rPr lang="en-US" altLang="en-US" sz="1200" b="1" dirty="0">
                <a:solidFill>
                  <a:srgbClr val="0000FF"/>
                </a:solidFill>
              </a:rPr>
              <a:t>Antineutrophile zytoplasmatische </a:t>
            </a:r>
            <a:r>
              <a:rPr lang="en-US" altLang="en-US" sz="1200" dirty="0">
                <a:solidFill>
                  <a:schemeClr val="bg1">
                    <a:lumMod val="75000"/>
                  </a:schemeClr>
                </a:solidFill>
              </a:rPr>
              <a:t>Antikörper</a:t>
            </a:r>
          </a:p>
          <a:p>
            <a:pPr eaLnBrk="1" hangingPunct="1">
              <a:spcBef>
                <a:spcPct val="0"/>
              </a:spcBef>
              <a:buClrTx/>
              <a:buSzTx/>
              <a:buFontTx/>
              <a:buNone/>
            </a:pPr>
            <a:endParaRPr lang="en-US" altLang="en-US" sz="1400" i="1"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Was sind das?</a:t>
            </a:r>
          </a:p>
          <a:p>
            <a:pPr eaLnBrk="1" hangingPunct="1">
              <a:spcBef>
                <a:spcPct val="0"/>
              </a:spcBef>
              <a:buClrTx/>
              <a:buSzTx/>
              <a:buFontTx/>
              <a:buNone/>
            </a:pPr>
            <a:r>
              <a:rPr lang="en-US" altLang="en-US" sz="1200" dirty="0">
                <a:solidFill>
                  <a:schemeClr val="bg1">
                    <a:lumMod val="75000"/>
                  </a:schemeClr>
                </a:solidFill>
              </a:rPr>
              <a:t>Autoantikörper gegen Antigene, die im </a:t>
            </a:r>
            <a:r>
              <a:rPr lang="en-US" altLang="en-US" sz="1200" b="1" dirty="0">
                <a:solidFill>
                  <a:srgbClr val="0000FF"/>
                </a:solidFill>
              </a:rPr>
              <a:t>Zytoplasma </a:t>
            </a:r>
            <a:r>
              <a:rPr lang="en-US" altLang="en-US" sz="1200" dirty="0">
                <a:solidFill>
                  <a:schemeClr val="bg1">
                    <a:lumMod val="75000"/>
                  </a:schemeClr>
                </a:solidFill>
              </a:rPr>
              <a:t>von </a:t>
            </a:r>
            <a:r>
              <a:rPr lang="en-US" altLang="en-US" sz="1200" b="1" dirty="0">
                <a:solidFill>
                  <a:srgbClr val="0000FF"/>
                </a:solidFill>
              </a:rPr>
              <a:t>Neutrophilen </a:t>
            </a:r>
            <a:r>
              <a:rPr lang="en-US" altLang="en-US" sz="1200" dirty="0">
                <a:solidFill>
                  <a:schemeClr val="bg1">
                    <a:lumMod val="75000"/>
                  </a:schemeClr>
                </a:solidFill>
              </a:rPr>
              <a:t>vorkommen</a:t>
            </a:r>
          </a:p>
        </p:txBody>
      </p:sp>
      <p:sp>
        <p:nvSpPr>
          <p:cNvPr id="2" name="Text Box 4">
            <a:extLst>
              <a:ext uri="{FF2B5EF4-FFF2-40B4-BE49-F238E27FC236}">
                <a16:creationId xmlns:a16="http://schemas.microsoft.com/office/drawing/2014/main" id="{1240722B-71E0-451C-B670-9FF9DB01E708}"/>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in Zusammenhang stehen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cxnSp>
        <p:nvCxnSpPr>
          <p:cNvPr id="4" name="Straight Arrow Connector 3">
            <a:extLst>
              <a:ext uri="{FF2B5EF4-FFF2-40B4-BE49-F238E27FC236}">
                <a16:creationId xmlns:a16="http://schemas.microsoft.com/office/drawing/2014/main" id="{2EA23D5D-15BF-F910-A4A0-BEDEE3A3120E}"/>
              </a:ext>
            </a:extLst>
          </p:cNvPr>
          <p:cNvCxnSpPr>
            <a:cxnSpLocks/>
          </p:cNvCxnSpPr>
          <p:nvPr/>
        </p:nvCxnSpPr>
        <p:spPr>
          <a:xfrm>
            <a:off x="3886200" y="4149564"/>
            <a:ext cx="1600200" cy="39838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3C7F155B-2F18-B8BB-1A2D-408C5DC28697}"/>
              </a:ext>
            </a:extLst>
          </p:cNvPr>
          <p:cNvCxnSpPr>
            <a:cxnSpLocks/>
          </p:cNvCxnSpPr>
          <p:nvPr/>
        </p:nvCxnSpPr>
        <p:spPr>
          <a:xfrm>
            <a:off x="2590800" y="4267200"/>
            <a:ext cx="1447800" cy="280746"/>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2965576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7987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321D314B-8331-4F22-9920-1F97E3ADC495}" type="slidenum">
              <a:rPr lang="en-US" altLang="en-US" sz="1000" smtClean="0"/>
              <a:t>132</a:t>
            </a:fld>
            <a:endParaRPr lang="en-US" altLang="en-US" sz="1000"/>
          </a:p>
        </p:txBody>
      </p:sp>
      <p:sp>
        <p:nvSpPr>
          <p:cNvPr id="79876"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MU; PAN</a:t>
            </a:r>
          </a:p>
          <a:p>
            <a:r>
              <a:rPr lang="en-US" altLang="en-US" sz="1200" dirty="0">
                <a:solidFill>
                  <a:schemeClr val="bg1">
                    <a:lumMod val="75000"/>
                  </a:schemeClr>
                </a:solidFill>
              </a:rPr>
              <a:t>Sklera nie betroffen: MU</a:t>
            </a:r>
          </a:p>
          <a:p>
            <a:r>
              <a:rPr lang="en-US" altLang="en-US" sz="1200" b="1" dirty="0"/>
              <a:t>ANCA-positiv (2): </a:t>
            </a:r>
            <a:r>
              <a:rPr lang="en-US" altLang="en-US" sz="1200" b="1" dirty="0" err="1">
                <a:solidFill>
                  <a:srgbClr val="0000FF"/>
                </a:solidFill>
              </a:rPr>
              <a:t>GwP</a:t>
            </a:r>
            <a:r>
              <a:rPr lang="en-US" altLang="en-US" sz="1200" b="1" dirty="0">
                <a:solidFill>
                  <a:srgbClr val="0000FF"/>
                </a:solidFill>
              </a:rPr>
              <a:t>; CS</a:t>
            </a:r>
          </a:p>
          <a:p>
            <a:endParaRPr lang="en-US" altLang="en-US" sz="2000" dirty="0"/>
          </a:p>
        </p:txBody>
      </p:sp>
      <p:sp>
        <p:nvSpPr>
          <p:cNvPr id="79878" name="TextBox 2"/>
          <p:cNvSpPr txBox="1">
            <a:spLocks noChangeArrowheads="1"/>
          </p:cNvSpPr>
          <p:nvPr/>
        </p:nvSpPr>
        <p:spPr bwMode="auto">
          <a:xfrm>
            <a:off x="1371600" y="3776776"/>
            <a:ext cx="6400800" cy="2032000"/>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Wofür steht </a:t>
            </a:r>
            <a:r>
              <a:rPr lang="en-US" altLang="en-US" sz="1200" dirty="0">
                <a:solidFill>
                  <a:srgbClr val="0000FF"/>
                </a:solidFill>
              </a:rPr>
              <a:t>ANCA</a:t>
            </a:r>
            <a:r>
              <a:rPr lang="en-US" altLang="en-US" sz="1200" i="1" dirty="0">
                <a:solidFill>
                  <a:srgbClr val="0000FF"/>
                </a:solidFill>
              </a:rPr>
              <a:t>?</a:t>
            </a:r>
          </a:p>
          <a:p>
            <a:pPr eaLnBrk="1" hangingPunct="1">
              <a:spcBef>
                <a:spcPct val="0"/>
              </a:spcBef>
              <a:buClrTx/>
              <a:buSzTx/>
              <a:buFontTx/>
              <a:buNone/>
            </a:pPr>
            <a:r>
              <a:rPr lang="en-US" altLang="en-US" sz="1200" dirty="0">
                <a:solidFill>
                  <a:srgbClr val="0000FF"/>
                </a:solidFill>
              </a:rPr>
              <a:t>Antineutrophile zytoplasmatische Antikörper</a:t>
            </a:r>
          </a:p>
          <a:p>
            <a:pPr eaLnBrk="1" hangingPunct="1">
              <a:spcBef>
                <a:spcPct val="0"/>
              </a:spcBef>
              <a:buClrTx/>
              <a:buSzTx/>
              <a:buFontTx/>
              <a:buNone/>
            </a:pPr>
            <a:endParaRPr lang="en-US" altLang="en-US" sz="1400" i="1" dirty="0">
              <a:solidFill>
                <a:srgbClr val="0000FF"/>
              </a:solidFill>
            </a:endParaRPr>
          </a:p>
          <a:p>
            <a:pPr eaLnBrk="1" hangingPunct="1">
              <a:spcBef>
                <a:spcPct val="0"/>
              </a:spcBef>
              <a:buClrTx/>
              <a:buSzTx/>
              <a:buFontTx/>
              <a:buNone/>
            </a:pPr>
            <a:r>
              <a:rPr lang="en-US" altLang="en-US" sz="1200" i="1" dirty="0">
                <a:solidFill>
                  <a:srgbClr val="0000FF"/>
                </a:solidFill>
              </a:rPr>
              <a:t>Was sind das?</a:t>
            </a:r>
          </a:p>
          <a:p>
            <a:pPr eaLnBrk="1" hangingPunct="1">
              <a:spcBef>
                <a:spcPct val="0"/>
              </a:spcBef>
              <a:buClrTx/>
              <a:buSzTx/>
              <a:buFontTx/>
              <a:buNone/>
            </a:pPr>
            <a:r>
              <a:rPr lang="en-US" altLang="en-US" sz="1200" dirty="0">
                <a:solidFill>
                  <a:srgbClr val="0000FF"/>
                </a:solidFill>
              </a:rPr>
              <a:t>Autoantikörper gegen Antigene, die im Zytoplasma von Neutrophilen vorkommen</a:t>
            </a:r>
          </a:p>
          <a:p>
            <a:pPr eaLnBrk="1" hangingPunct="1">
              <a:spcBef>
                <a:spcPct val="0"/>
              </a:spcBef>
              <a:buClrTx/>
              <a:buSzTx/>
              <a:buFontTx/>
              <a:buNone/>
            </a:pPr>
            <a:endParaRPr lang="en-US" altLang="en-US" sz="1400" i="1" dirty="0">
              <a:solidFill>
                <a:srgbClr val="0000FF"/>
              </a:solidFill>
            </a:endParaRPr>
          </a:p>
          <a:p>
            <a:pPr eaLnBrk="1" hangingPunct="1">
              <a:spcBef>
                <a:spcPct val="0"/>
              </a:spcBef>
              <a:buClrTx/>
              <a:buSzTx/>
              <a:buFontTx/>
              <a:buNone/>
            </a:pPr>
            <a:r>
              <a:rPr lang="en-US" altLang="en-US" sz="1200" i="1" dirty="0">
                <a:solidFill>
                  <a:srgbClr val="0000FF"/>
                </a:solidFill>
              </a:rPr>
              <a:t>Mit welchem spezifischen ANCA-Muster ist die jeweilige Erkrankung assoziiert?</a:t>
            </a:r>
          </a:p>
          <a:p>
            <a:pPr eaLnBrk="1" hangingPunct="1">
              <a:spcBef>
                <a:spcPct val="0"/>
              </a:spcBef>
              <a:buClrTx/>
              <a:buSzTx/>
              <a:buFontTx/>
              <a:buNone/>
            </a:pPr>
            <a:r>
              <a:rPr lang="en-US" altLang="en-US" sz="1200" i="1" dirty="0">
                <a:solidFill>
                  <a:srgbClr val="0000FF"/>
                </a:solidFill>
              </a:rPr>
              <a:t>Granulomatose mit Polyangiitis: </a:t>
            </a:r>
            <a:r>
              <a:rPr lang="en-US" altLang="en-US" sz="1200" b="1" i="1" dirty="0">
                <a:solidFill>
                  <a:srgbClr val="0000FF"/>
                </a:solidFill>
              </a:rPr>
              <a:t>?</a:t>
            </a:r>
            <a:r>
              <a:rPr lang="en-US" altLang="en-US" sz="1200" i="1" dirty="0">
                <a:solidFill>
                  <a:srgbClr val="0000FF"/>
                </a:solidFill>
              </a:rPr>
              <a:t> </a:t>
            </a:r>
            <a:endParaRPr lang="en-US" altLang="en-US" sz="1400" dirty="0">
              <a:solidFill>
                <a:srgbClr val="0000FF"/>
              </a:solidFill>
            </a:endParaRPr>
          </a:p>
          <a:p>
            <a:pPr eaLnBrk="1" hangingPunct="1">
              <a:spcBef>
                <a:spcPct val="0"/>
              </a:spcBef>
              <a:buClrTx/>
              <a:buSzTx/>
              <a:buFontTx/>
              <a:buNone/>
            </a:pPr>
            <a:r>
              <a:rPr lang="en-US" altLang="en-US" sz="1200" i="1" dirty="0">
                <a:solidFill>
                  <a:schemeClr val="bg1">
                    <a:lumMod val="75000"/>
                  </a:schemeClr>
                </a:solidFill>
              </a:rPr>
              <a:t>Churg-Strauss</a:t>
            </a:r>
            <a:endParaRPr lang="en-US" altLang="en-US" sz="1400" dirty="0">
              <a:solidFill>
                <a:schemeClr val="bg1">
                  <a:lumMod val="75000"/>
                </a:schemeClr>
              </a:solidFill>
            </a:endParaRPr>
          </a:p>
        </p:txBody>
      </p:sp>
      <p:sp>
        <p:nvSpPr>
          <p:cNvPr id="2" name="Text Box 4">
            <a:extLst>
              <a:ext uri="{FF2B5EF4-FFF2-40B4-BE49-F238E27FC236}">
                <a16:creationId xmlns:a16="http://schemas.microsoft.com/office/drawing/2014/main" id="{1240722B-71E0-451C-B670-9FF9DB01E708}"/>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verbunden sind (bei einigen gibt es mehr als eine Antwort)</a:t>
            </a:r>
          </a:p>
          <a:p>
            <a:pPr eaLnBrk="1" hangingPunct="1">
              <a:spcBef>
                <a:spcPct val="0"/>
              </a:spcBef>
              <a:buClrTx/>
              <a:buSzTx/>
              <a:buFontTx/>
              <a:buNone/>
            </a:pPr>
            <a:r>
              <a:rPr lang="en-US" altLang="en-US" sz="1200" b="1" dirty="0">
                <a:solidFill>
                  <a:srgbClr val="0000FF"/>
                </a:solidFill>
              </a:rPr>
              <a:t>Polyarteritis nodosa (PAN)        Rezidivierende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Tree>
    <p:extLst>
      <p:ext uri="{BB962C8B-B14F-4D97-AF65-F5344CB8AC3E}">
        <p14:creationId xmlns:p14="http://schemas.microsoft.com/office/powerpoint/2010/main" val="307387422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7987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321D314B-8331-4F22-9920-1F97E3ADC495}" type="slidenum">
              <a:rPr lang="en-US" altLang="en-US" sz="1000" smtClean="0"/>
              <a:t>133</a:t>
            </a:fld>
            <a:endParaRPr lang="en-US" altLang="en-US" sz="1000"/>
          </a:p>
        </p:txBody>
      </p:sp>
      <p:sp>
        <p:nvSpPr>
          <p:cNvPr id="79876"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MU; PAN</a:t>
            </a:r>
          </a:p>
          <a:p>
            <a:r>
              <a:rPr lang="en-US" altLang="en-US" sz="1200" dirty="0">
                <a:solidFill>
                  <a:schemeClr val="bg1">
                    <a:lumMod val="75000"/>
                  </a:schemeClr>
                </a:solidFill>
              </a:rPr>
              <a:t>Sklera nie betroffen: MU</a:t>
            </a:r>
          </a:p>
          <a:p>
            <a:r>
              <a:rPr lang="en-US" altLang="en-US" sz="1200" b="1" dirty="0"/>
              <a:t>ANCA-positiv (2): </a:t>
            </a:r>
            <a:r>
              <a:rPr lang="en-US" altLang="en-US" sz="1200" b="1" dirty="0" err="1">
                <a:solidFill>
                  <a:srgbClr val="0000FF"/>
                </a:solidFill>
              </a:rPr>
              <a:t>GwP</a:t>
            </a:r>
            <a:r>
              <a:rPr lang="en-US" altLang="en-US" sz="1200" b="1" dirty="0">
                <a:solidFill>
                  <a:srgbClr val="0000FF"/>
                </a:solidFill>
              </a:rPr>
              <a:t>; CS</a:t>
            </a:r>
          </a:p>
          <a:p>
            <a:endParaRPr lang="en-US" altLang="en-US" sz="2000" dirty="0"/>
          </a:p>
        </p:txBody>
      </p:sp>
      <p:sp>
        <p:nvSpPr>
          <p:cNvPr id="79878" name="TextBox 2"/>
          <p:cNvSpPr txBox="1">
            <a:spLocks noChangeArrowheads="1"/>
          </p:cNvSpPr>
          <p:nvPr/>
        </p:nvSpPr>
        <p:spPr bwMode="auto">
          <a:xfrm>
            <a:off x="1371600" y="3776776"/>
            <a:ext cx="6400800" cy="2032000"/>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Wofür steht </a:t>
            </a:r>
            <a:r>
              <a:rPr lang="en-US" altLang="en-US" sz="1200" dirty="0">
                <a:solidFill>
                  <a:srgbClr val="0000FF"/>
                </a:solidFill>
              </a:rPr>
              <a:t>ANCA</a:t>
            </a:r>
            <a:r>
              <a:rPr lang="en-US" altLang="en-US" sz="1200" i="1" dirty="0">
                <a:solidFill>
                  <a:srgbClr val="0000FF"/>
                </a:solidFill>
              </a:rPr>
              <a:t>?</a:t>
            </a:r>
          </a:p>
          <a:p>
            <a:pPr eaLnBrk="1" hangingPunct="1">
              <a:spcBef>
                <a:spcPct val="0"/>
              </a:spcBef>
              <a:buClrTx/>
              <a:buSzTx/>
              <a:buFontTx/>
              <a:buNone/>
            </a:pPr>
            <a:r>
              <a:rPr lang="en-US" altLang="en-US" sz="1200" dirty="0">
                <a:solidFill>
                  <a:srgbClr val="0000FF"/>
                </a:solidFill>
              </a:rPr>
              <a:t>Antineutrophile zytoplasmatische Antikörper</a:t>
            </a:r>
          </a:p>
          <a:p>
            <a:pPr eaLnBrk="1" hangingPunct="1">
              <a:spcBef>
                <a:spcPct val="0"/>
              </a:spcBef>
              <a:buClrTx/>
              <a:buSzTx/>
              <a:buFontTx/>
              <a:buNone/>
            </a:pPr>
            <a:endParaRPr lang="en-US" altLang="en-US" sz="1400" i="1" dirty="0">
              <a:solidFill>
                <a:srgbClr val="0000FF"/>
              </a:solidFill>
            </a:endParaRPr>
          </a:p>
          <a:p>
            <a:pPr eaLnBrk="1" hangingPunct="1">
              <a:spcBef>
                <a:spcPct val="0"/>
              </a:spcBef>
              <a:buClrTx/>
              <a:buSzTx/>
              <a:buFontTx/>
              <a:buNone/>
            </a:pPr>
            <a:r>
              <a:rPr lang="en-US" altLang="en-US" sz="1200" i="1" dirty="0">
                <a:solidFill>
                  <a:srgbClr val="0000FF"/>
                </a:solidFill>
              </a:rPr>
              <a:t>Was sind das?</a:t>
            </a:r>
          </a:p>
          <a:p>
            <a:pPr eaLnBrk="1" hangingPunct="1">
              <a:spcBef>
                <a:spcPct val="0"/>
              </a:spcBef>
              <a:buClrTx/>
              <a:buSzTx/>
              <a:buFontTx/>
              <a:buNone/>
            </a:pPr>
            <a:r>
              <a:rPr lang="en-US" altLang="en-US" sz="1200" dirty="0">
                <a:solidFill>
                  <a:srgbClr val="0000FF"/>
                </a:solidFill>
              </a:rPr>
              <a:t>Autoantikörper gegen Antigene, die im Zytoplasma von Neutrophilen vorkommen</a:t>
            </a:r>
          </a:p>
          <a:p>
            <a:pPr eaLnBrk="1" hangingPunct="1">
              <a:spcBef>
                <a:spcPct val="0"/>
              </a:spcBef>
              <a:buClrTx/>
              <a:buSzTx/>
              <a:buFontTx/>
              <a:buNone/>
            </a:pPr>
            <a:endParaRPr lang="en-US" altLang="en-US" sz="1400" i="1" dirty="0">
              <a:solidFill>
                <a:srgbClr val="0000FF"/>
              </a:solidFill>
            </a:endParaRPr>
          </a:p>
          <a:p>
            <a:pPr eaLnBrk="1" hangingPunct="1">
              <a:spcBef>
                <a:spcPct val="0"/>
              </a:spcBef>
              <a:buClrTx/>
              <a:buSzTx/>
              <a:buFontTx/>
              <a:buNone/>
            </a:pPr>
            <a:r>
              <a:rPr lang="en-US" altLang="en-US" sz="1200" i="1" dirty="0">
                <a:solidFill>
                  <a:srgbClr val="0000FF"/>
                </a:solidFill>
              </a:rPr>
              <a:t>Welches spezifische ANCA-Muster ist mit der jeweiligen Erkrankung verbunden?</a:t>
            </a:r>
          </a:p>
          <a:p>
            <a:pPr eaLnBrk="1" hangingPunct="1">
              <a:spcBef>
                <a:spcPct val="0"/>
              </a:spcBef>
              <a:buClrTx/>
              <a:buSzTx/>
              <a:buFontTx/>
              <a:buNone/>
            </a:pPr>
            <a:r>
              <a:rPr lang="en-US" altLang="en-US" sz="1200" i="1" dirty="0">
                <a:solidFill>
                  <a:srgbClr val="0000FF"/>
                </a:solidFill>
              </a:rPr>
              <a:t>Granulomatose mit Polyangiitis: </a:t>
            </a:r>
            <a:r>
              <a:rPr lang="en-US" altLang="en-US" sz="1200" dirty="0">
                <a:solidFill>
                  <a:srgbClr val="0000FF"/>
                </a:solidFill>
              </a:rPr>
              <a:t>Zytoplasmatisch (c-ANCA)</a:t>
            </a:r>
            <a:r>
              <a:rPr lang="en-US" altLang="en-US" sz="1200" i="1" dirty="0">
                <a:solidFill>
                  <a:srgbClr val="0000FF"/>
                </a:solidFill>
              </a:rPr>
              <a:t> </a:t>
            </a:r>
            <a:endParaRPr lang="en-US" altLang="en-US" sz="1400" dirty="0">
              <a:solidFill>
                <a:srgbClr val="0000FF"/>
              </a:solidFill>
            </a:endParaRPr>
          </a:p>
          <a:p>
            <a:pPr eaLnBrk="1" hangingPunct="1">
              <a:spcBef>
                <a:spcPct val="0"/>
              </a:spcBef>
              <a:buClrTx/>
              <a:buSzTx/>
              <a:buFontTx/>
              <a:buNone/>
            </a:pPr>
            <a:r>
              <a:rPr lang="en-US" altLang="en-US" sz="1200" i="1" dirty="0">
                <a:solidFill>
                  <a:schemeClr val="bg1">
                    <a:lumMod val="75000"/>
                  </a:schemeClr>
                </a:solidFill>
              </a:rPr>
              <a:t>Churg-Strauss</a:t>
            </a:r>
            <a:endParaRPr lang="en-US" altLang="en-US" sz="1400" dirty="0">
              <a:solidFill>
                <a:schemeClr val="bg1">
                  <a:lumMod val="75000"/>
                </a:schemeClr>
              </a:solidFill>
            </a:endParaRPr>
          </a:p>
        </p:txBody>
      </p:sp>
      <p:sp>
        <p:nvSpPr>
          <p:cNvPr id="2" name="Text Box 4">
            <a:extLst>
              <a:ext uri="{FF2B5EF4-FFF2-40B4-BE49-F238E27FC236}">
                <a16:creationId xmlns:a16="http://schemas.microsoft.com/office/drawing/2014/main" id="{1240722B-71E0-451C-B670-9FF9DB01E708}"/>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verbunden sind (bei einigen gibt es mehr als eine Antwort)</a:t>
            </a:r>
          </a:p>
          <a:p>
            <a:pPr eaLnBrk="1" hangingPunct="1">
              <a:spcBef>
                <a:spcPct val="0"/>
              </a:spcBef>
              <a:buClrTx/>
              <a:buSzTx/>
              <a:buFontTx/>
              <a:buNone/>
            </a:pPr>
            <a:r>
              <a:rPr lang="en-US" altLang="en-US" sz="1200" b="1" dirty="0">
                <a:solidFill>
                  <a:srgbClr val="0000FF"/>
                </a:solidFill>
              </a:rPr>
              <a:t>Polyarteritis nodosa (PAN)        Rezidivierende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Tree>
    <p:extLst>
      <p:ext uri="{BB962C8B-B14F-4D97-AF65-F5344CB8AC3E}">
        <p14:creationId xmlns:p14="http://schemas.microsoft.com/office/powerpoint/2010/main" val="87793287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7987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321D314B-8331-4F22-9920-1F97E3ADC495}" type="slidenum">
              <a:rPr lang="en-US" altLang="en-US" sz="1000" smtClean="0"/>
              <a:t>134</a:t>
            </a:fld>
            <a:endParaRPr lang="en-US" altLang="en-US" sz="1000"/>
          </a:p>
        </p:txBody>
      </p:sp>
      <p:sp>
        <p:nvSpPr>
          <p:cNvPr id="79876"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MU; PAN</a:t>
            </a:r>
          </a:p>
          <a:p>
            <a:r>
              <a:rPr lang="en-US" altLang="en-US" sz="1200" dirty="0">
                <a:solidFill>
                  <a:schemeClr val="bg1">
                    <a:lumMod val="75000"/>
                  </a:schemeClr>
                </a:solidFill>
              </a:rPr>
              <a:t>Sklera nie betroffen: MU</a:t>
            </a:r>
          </a:p>
          <a:p>
            <a:r>
              <a:rPr lang="en-US" altLang="en-US" sz="1200" b="1" dirty="0"/>
              <a:t>ANCA-positiv (2): </a:t>
            </a:r>
            <a:r>
              <a:rPr lang="en-US" altLang="en-US" sz="1200" b="1" dirty="0" err="1">
                <a:solidFill>
                  <a:srgbClr val="0000FF"/>
                </a:solidFill>
              </a:rPr>
              <a:t>GwP</a:t>
            </a:r>
            <a:r>
              <a:rPr lang="en-US" altLang="en-US" sz="1200" b="1" dirty="0">
                <a:solidFill>
                  <a:srgbClr val="0000FF"/>
                </a:solidFill>
              </a:rPr>
              <a:t>; CS</a:t>
            </a:r>
          </a:p>
          <a:p>
            <a:endParaRPr lang="en-US" altLang="en-US" sz="2000" dirty="0"/>
          </a:p>
        </p:txBody>
      </p:sp>
      <p:sp>
        <p:nvSpPr>
          <p:cNvPr id="79878" name="TextBox 2"/>
          <p:cNvSpPr txBox="1">
            <a:spLocks noChangeArrowheads="1"/>
          </p:cNvSpPr>
          <p:nvPr/>
        </p:nvSpPr>
        <p:spPr bwMode="auto">
          <a:xfrm>
            <a:off x="1371600" y="3776776"/>
            <a:ext cx="6400800" cy="2032000"/>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Wofür steht </a:t>
            </a:r>
            <a:r>
              <a:rPr lang="en-US" altLang="en-US" sz="1200" dirty="0">
                <a:solidFill>
                  <a:srgbClr val="0000FF"/>
                </a:solidFill>
              </a:rPr>
              <a:t>ANCA</a:t>
            </a:r>
            <a:r>
              <a:rPr lang="en-US" altLang="en-US" sz="1200" i="1" dirty="0">
                <a:solidFill>
                  <a:srgbClr val="0000FF"/>
                </a:solidFill>
              </a:rPr>
              <a:t>?</a:t>
            </a:r>
          </a:p>
          <a:p>
            <a:pPr eaLnBrk="1" hangingPunct="1">
              <a:spcBef>
                <a:spcPct val="0"/>
              </a:spcBef>
              <a:buClrTx/>
              <a:buSzTx/>
              <a:buFontTx/>
              <a:buNone/>
            </a:pPr>
            <a:r>
              <a:rPr lang="en-US" altLang="en-US" sz="1200" dirty="0">
                <a:solidFill>
                  <a:srgbClr val="0000FF"/>
                </a:solidFill>
              </a:rPr>
              <a:t>Antineutrophile zytoplasmatische Antikörper</a:t>
            </a:r>
          </a:p>
          <a:p>
            <a:pPr eaLnBrk="1" hangingPunct="1">
              <a:spcBef>
                <a:spcPct val="0"/>
              </a:spcBef>
              <a:buClrTx/>
              <a:buSzTx/>
              <a:buFontTx/>
              <a:buNone/>
            </a:pPr>
            <a:endParaRPr lang="en-US" altLang="en-US" sz="1400" i="1" dirty="0">
              <a:solidFill>
                <a:srgbClr val="0000FF"/>
              </a:solidFill>
            </a:endParaRPr>
          </a:p>
          <a:p>
            <a:pPr eaLnBrk="1" hangingPunct="1">
              <a:spcBef>
                <a:spcPct val="0"/>
              </a:spcBef>
              <a:buClrTx/>
              <a:buSzTx/>
              <a:buFontTx/>
              <a:buNone/>
            </a:pPr>
            <a:r>
              <a:rPr lang="en-US" altLang="en-US" sz="1200" i="1" dirty="0">
                <a:solidFill>
                  <a:srgbClr val="0000FF"/>
                </a:solidFill>
              </a:rPr>
              <a:t>Was sind das?</a:t>
            </a:r>
          </a:p>
          <a:p>
            <a:pPr eaLnBrk="1" hangingPunct="1">
              <a:spcBef>
                <a:spcPct val="0"/>
              </a:spcBef>
              <a:buClrTx/>
              <a:buSzTx/>
              <a:buFontTx/>
              <a:buNone/>
            </a:pPr>
            <a:r>
              <a:rPr lang="en-US" altLang="en-US" sz="1200" dirty="0">
                <a:solidFill>
                  <a:srgbClr val="0000FF"/>
                </a:solidFill>
              </a:rPr>
              <a:t>Autoantikörper gegen Antigene, die im Zytoplasma von Neutrophilen vorkommen</a:t>
            </a:r>
          </a:p>
          <a:p>
            <a:pPr eaLnBrk="1" hangingPunct="1">
              <a:spcBef>
                <a:spcPct val="0"/>
              </a:spcBef>
              <a:buClrTx/>
              <a:buSzTx/>
              <a:buFontTx/>
              <a:buNone/>
            </a:pPr>
            <a:endParaRPr lang="en-US" altLang="en-US" sz="1400" i="1" dirty="0">
              <a:solidFill>
                <a:srgbClr val="0000FF"/>
              </a:solidFill>
            </a:endParaRPr>
          </a:p>
          <a:p>
            <a:pPr eaLnBrk="1" hangingPunct="1">
              <a:spcBef>
                <a:spcPct val="0"/>
              </a:spcBef>
              <a:buClrTx/>
              <a:buSzTx/>
              <a:buFontTx/>
              <a:buNone/>
            </a:pPr>
            <a:r>
              <a:rPr lang="en-US" altLang="en-US" sz="1200" i="1" dirty="0">
                <a:solidFill>
                  <a:srgbClr val="0000FF"/>
                </a:solidFill>
              </a:rPr>
              <a:t>Welches spezifische ANCA-Muster ist mit der jeweiligen Erkrankung verbunden?</a:t>
            </a:r>
          </a:p>
          <a:p>
            <a:pPr eaLnBrk="1" hangingPunct="1">
              <a:spcBef>
                <a:spcPct val="0"/>
              </a:spcBef>
              <a:buClrTx/>
              <a:buSzTx/>
              <a:buFontTx/>
              <a:buNone/>
            </a:pPr>
            <a:r>
              <a:rPr lang="en-US" altLang="en-US" sz="1200" i="1" dirty="0">
                <a:solidFill>
                  <a:srgbClr val="0000FF"/>
                </a:solidFill>
              </a:rPr>
              <a:t>Granulomatose mit Polyangiitis: </a:t>
            </a:r>
            <a:r>
              <a:rPr lang="en-US" altLang="en-US" sz="1200" dirty="0">
                <a:solidFill>
                  <a:srgbClr val="0000FF"/>
                </a:solidFill>
              </a:rPr>
              <a:t>Zytoplasmatisch (c-ANCA)</a:t>
            </a:r>
          </a:p>
          <a:p>
            <a:pPr eaLnBrk="1" hangingPunct="1">
              <a:spcBef>
                <a:spcPct val="0"/>
              </a:spcBef>
              <a:buClrTx/>
              <a:buSzTx/>
              <a:buFontTx/>
              <a:buNone/>
            </a:pPr>
            <a:r>
              <a:rPr lang="en-US" altLang="en-US" sz="1200" i="1" dirty="0">
                <a:solidFill>
                  <a:srgbClr val="0000FF"/>
                </a:solidFill>
              </a:rPr>
              <a:t>Churg-Strauss-Syndrom: </a:t>
            </a:r>
            <a:r>
              <a:rPr lang="en-US" altLang="en-US" sz="1200" b="1" i="1" dirty="0">
                <a:solidFill>
                  <a:srgbClr val="0000FF"/>
                </a:solidFill>
              </a:rPr>
              <a:t>?</a:t>
            </a:r>
            <a:endParaRPr lang="en-US" altLang="en-US" sz="1400" b="1" i="1" dirty="0">
              <a:solidFill>
                <a:srgbClr val="92D050"/>
              </a:solidFill>
            </a:endParaRPr>
          </a:p>
        </p:txBody>
      </p:sp>
      <p:sp>
        <p:nvSpPr>
          <p:cNvPr id="2" name="Text Box 4">
            <a:extLst>
              <a:ext uri="{FF2B5EF4-FFF2-40B4-BE49-F238E27FC236}">
                <a16:creationId xmlns:a16="http://schemas.microsoft.com/office/drawing/2014/main" id="{1240722B-71E0-451C-B670-9FF9DB01E708}"/>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verbunden sind (bei einigen gibt es mehr als eine Antwort)</a:t>
            </a:r>
          </a:p>
          <a:p>
            <a:pPr eaLnBrk="1" hangingPunct="1">
              <a:spcBef>
                <a:spcPct val="0"/>
              </a:spcBef>
              <a:buClrTx/>
              <a:buSzTx/>
              <a:buFontTx/>
              <a:buNone/>
            </a:pPr>
            <a:r>
              <a:rPr lang="en-US" altLang="en-US" sz="1200" b="1" dirty="0">
                <a:solidFill>
                  <a:srgbClr val="0000FF"/>
                </a:solidFill>
              </a:rPr>
              <a:t>Polyarteritis nodosa (PAN)        Rezidivierende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Tree>
    <p:extLst>
      <p:ext uri="{BB962C8B-B14F-4D97-AF65-F5344CB8AC3E}">
        <p14:creationId xmlns:p14="http://schemas.microsoft.com/office/powerpoint/2010/main" val="156704462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7987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321D314B-8331-4F22-9920-1F97E3ADC495}" type="slidenum">
              <a:rPr lang="en-US" altLang="en-US" sz="1000" smtClean="0"/>
              <a:t>135</a:t>
            </a:fld>
            <a:endParaRPr lang="en-US" altLang="en-US" sz="1000"/>
          </a:p>
        </p:txBody>
      </p:sp>
      <p:sp>
        <p:nvSpPr>
          <p:cNvPr id="79876"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MU; PAN</a:t>
            </a:r>
          </a:p>
          <a:p>
            <a:r>
              <a:rPr lang="en-US" altLang="en-US" sz="1200" dirty="0">
                <a:solidFill>
                  <a:schemeClr val="bg1">
                    <a:lumMod val="75000"/>
                  </a:schemeClr>
                </a:solidFill>
              </a:rPr>
              <a:t>Sklera nie betroffen: MU</a:t>
            </a:r>
          </a:p>
          <a:p>
            <a:r>
              <a:rPr lang="en-US" altLang="en-US" sz="1200" b="1" dirty="0"/>
              <a:t>ANCA-positiv (2): </a:t>
            </a:r>
            <a:r>
              <a:rPr lang="en-US" altLang="en-US" sz="1200" b="1" dirty="0" err="1">
                <a:solidFill>
                  <a:srgbClr val="0000FF"/>
                </a:solidFill>
              </a:rPr>
              <a:t>GwP</a:t>
            </a:r>
            <a:r>
              <a:rPr lang="en-US" altLang="en-US" sz="1200" b="1" dirty="0">
                <a:solidFill>
                  <a:srgbClr val="0000FF"/>
                </a:solidFill>
              </a:rPr>
              <a:t>; CS</a:t>
            </a:r>
          </a:p>
          <a:p>
            <a:endParaRPr lang="en-US" altLang="en-US" sz="2000" dirty="0"/>
          </a:p>
        </p:txBody>
      </p:sp>
      <p:sp>
        <p:nvSpPr>
          <p:cNvPr id="79878" name="TextBox 2"/>
          <p:cNvSpPr txBox="1">
            <a:spLocks noChangeArrowheads="1"/>
          </p:cNvSpPr>
          <p:nvPr/>
        </p:nvSpPr>
        <p:spPr bwMode="auto">
          <a:xfrm>
            <a:off x="1371600" y="3776776"/>
            <a:ext cx="6400800" cy="2032000"/>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Wofür steht </a:t>
            </a:r>
            <a:r>
              <a:rPr lang="en-US" altLang="en-US" sz="1200" dirty="0">
                <a:solidFill>
                  <a:srgbClr val="0000FF"/>
                </a:solidFill>
              </a:rPr>
              <a:t>ANCA</a:t>
            </a:r>
            <a:r>
              <a:rPr lang="en-US" altLang="en-US" sz="1200" i="1" dirty="0">
                <a:solidFill>
                  <a:srgbClr val="0000FF"/>
                </a:solidFill>
              </a:rPr>
              <a:t>?</a:t>
            </a:r>
          </a:p>
          <a:p>
            <a:pPr eaLnBrk="1" hangingPunct="1">
              <a:spcBef>
                <a:spcPct val="0"/>
              </a:spcBef>
              <a:buClrTx/>
              <a:buSzTx/>
              <a:buFontTx/>
              <a:buNone/>
            </a:pPr>
            <a:r>
              <a:rPr lang="en-US" altLang="en-US" sz="1200" dirty="0">
                <a:solidFill>
                  <a:srgbClr val="0000FF"/>
                </a:solidFill>
              </a:rPr>
              <a:t>Antineutrophile zytoplasmatische Antikörper</a:t>
            </a:r>
          </a:p>
          <a:p>
            <a:pPr eaLnBrk="1" hangingPunct="1">
              <a:spcBef>
                <a:spcPct val="0"/>
              </a:spcBef>
              <a:buClrTx/>
              <a:buSzTx/>
              <a:buFontTx/>
              <a:buNone/>
            </a:pPr>
            <a:endParaRPr lang="en-US" altLang="en-US" sz="1400" i="1" dirty="0">
              <a:solidFill>
                <a:srgbClr val="0000FF"/>
              </a:solidFill>
            </a:endParaRPr>
          </a:p>
          <a:p>
            <a:pPr eaLnBrk="1" hangingPunct="1">
              <a:spcBef>
                <a:spcPct val="0"/>
              </a:spcBef>
              <a:buClrTx/>
              <a:buSzTx/>
              <a:buFontTx/>
              <a:buNone/>
            </a:pPr>
            <a:r>
              <a:rPr lang="en-US" altLang="en-US" sz="1200" i="1" dirty="0">
                <a:solidFill>
                  <a:srgbClr val="0000FF"/>
                </a:solidFill>
              </a:rPr>
              <a:t>Was sind das?</a:t>
            </a:r>
          </a:p>
          <a:p>
            <a:pPr eaLnBrk="1" hangingPunct="1">
              <a:spcBef>
                <a:spcPct val="0"/>
              </a:spcBef>
              <a:buClrTx/>
              <a:buSzTx/>
              <a:buFontTx/>
              <a:buNone/>
            </a:pPr>
            <a:r>
              <a:rPr lang="en-US" altLang="en-US" sz="1200" dirty="0">
                <a:solidFill>
                  <a:srgbClr val="0000FF"/>
                </a:solidFill>
              </a:rPr>
              <a:t>Autoantikörper gegen Antigene, die im Zytoplasma von Neutrophilen vorkommen</a:t>
            </a:r>
          </a:p>
          <a:p>
            <a:pPr eaLnBrk="1" hangingPunct="1">
              <a:spcBef>
                <a:spcPct val="0"/>
              </a:spcBef>
              <a:buClrTx/>
              <a:buSzTx/>
              <a:buFontTx/>
              <a:buNone/>
            </a:pPr>
            <a:endParaRPr lang="en-US" altLang="en-US" sz="1400" i="1" dirty="0">
              <a:solidFill>
                <a:srgbClr val="0000FF"/>
              </a:solidFill>
            </a:endParaRPr>
          </a:p>
          <a:p>
            <a:pPr eaLnBrk="1" hangingPunct="1">
              <a:spcBef>
                <a:spcPct val="0"/>
              </a:spcBef>
              <a:buClrTx/>
              <a:buSzTx/>
              <a:buFontTx/>
              <a:buNone/>
            </a:pPr>
            <a:r>
              <a:rPr lang="en-US" altLang="en-US" sz="1200" i="1" dirty="0">
                <a:solidFill>
                  <a:srgbClr val="0000FF"/>
                </a:solidFill>
              </a:rPr>
              <a:t>Mit welchem spezifischen ANCA-Muster ist die jeweilige Erkrankung assoziiert?</a:t>
            </a:r>
          </a:p>
          <a:p>
            <a:pPr eaLnBrk="1" hangingPunct="1">
              <a:spcBef>
                <a:spcPct val="0"/>
              </a:spcBef>
              <a:buClrTx/>
              <a:buSzTx/>
              <a:buFontTx/>
              <a:buNone/>
            </a:pPr>
            <a:r>
              <a:rPr lang="en-US" altLang="en-US" sz="1200" i="1" dirty="0">
                <a:solidFill>
                  <a:srgbClr val="0000FF"/>
                </a:solidFill>
              </a:rPr>
              <a:t>Granulomatose mit Polyangiitis: </a:t>
            </a:r>
            <a:r>
              <a:rPr lang="en-US" altLang="en-US" sz="1200" dirty="0">
                <a:solidFill>
                  <a:srgbClr val="0000FF"/>
                </a:solidFill>
              </a:rPr>
              <a:t>Zytoplasmatisch (c-ANCA)</a:t>
            </a:r>
          </a:p>
          <a:p>
            <a:pPr eaLnBrk="1" hangingPunct="1">
              <a:spcBef>
                <a:spcPct val="0"/>
              </a:spcBef>
              <a:buClrTx/>
              <a:buSzTx/>
              <a:buFontTx/>
              <a:buNone/>
            </a:pPr>
            <a:r>
              <a:rPr lang="en-US" altLang="en-US" sz="1200" i="1" dirty="0">
                <a:solidFill>
                  <a:srgbClr val="0000FF"/>
                </a:solidFill>
              </a:rPr>
              <a:t>Churg-Strauss-Syndrom: </a:t>
            </a:r>
            <a:r>
              <a:rPr lang="en-US" altLang="en-US" sz="1200" dirty="0">
                <a:solidFill>
                  <a:srgbClr val="0000FF"/>
                </a:solidFill>
              </a:rPr>
              <a:t>Perinukleär (p-ANCA)</a:t>
            </a:r>
            <a:endParaRPr lang="en-US" altLang="en-US" sz="1400" dirty="0">
              <a:solidFill>
                <a:srgbClr val="92D050"/>
              </a:solidFill>
            </a:endParaRPr>
          </a:p>
        </p:txBody>
      </p:sp>
      <p:sp>
        <p:nvSpPr>
          <p:cNvPr id="2" name="Text Box 4">
            <a:extLst>
              <a:ext uri="{FF2B5EF4-FFF2-40B4-BE49-F238E27FC236}">
                <a16:creationId xmlns:a16="http://schemas.microsoft.com/office/drawing/2014/main" id="{1240722B-71E0-451C-B670-9FF9DB01E708}"/>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verbunden sind (bei einigen gibt es mehr als eine Antwort)</a:t>
            </a:r>
          </a:p>
          <a:p>
            <a:pPr eaLnBrk="1" hangingPunct="1">
              <a:spcBef>
                <a:spcPct val="0"/>
              </a:spcBef>
              <a:buClrTx/>
              <a:buSzTx/>
              <a:buFontTx/>
              <a:buNone/>
            </a:pPr>
            <a:r>
              <a:rPr lang="en-US" altLang="en-US" sz="1200" b="1" dirty="0">
                <a:solidFill>
                  <a:srgbClr val="0000FF"/>
                </a:solidFill>
              </a:rPr>
              <a:t>Polyarteritis nodosa (PAN)        Rezidivierende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Tree>
    <p:extLst>
      <p:ext uri="{BB962C8B-B14F-4D97-AF65-F5344CB8AC3E}">
        <p14:creationId xmlns:p14="http://schemas.microsoft.com/office/powerpoint/2010/main" val="392142265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B1A57-8E91-B463-B590-8A422B0B9065}"/>
            </a:ext>
          </a:extLst>
        </p:cNvPr>
        <p:cNvGrpSpPr/>
        <p:nvPr/>
      </p:nvGrpSpPr>
      <p:grpSpPr>
        <a:xfrm>
          <a:off x="0" y="0"/>
          <a:ext cx="0" cy="0"/>
          <a:chOff x="0" y="0"/>
          <a:chExt cx="0" cy="0"/>
        </a:xfrm>
      </p:grpSpPr>
      <p:sp>
        <p:nvSpPr>
          <p:cNvPr id="81922" name="Rectangle 11">
            <a:extLst>
              <a:ext uri="{FF2B5EF4-FFF2-40B4-BE49-F238E27FC236}">
                <a16:creationId xmlns:a16="http://schemas.microsoft.com/office/drawing/2014/main" id="{CAC0D5E9-3BC8-BF1F-D695-FB5E10D8D743}"/>
              </a:ext>
            </a:extLst>
          </p:cNvPr>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81923" name="Slide Number Placeholder 1">
            <a:extLst>
              <a:ext uri="{FF2B5EF4-FFF2-40B4-BE49-F238E27FC236}">
                <a16:creationId xmlns:a16="http://schemas.microsoft.com/office/drawing/2014/main" id="{0E79B24D-14D6-977C-6EB2-E30844A0B6B5}"/>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7C47AFDA-AD5D-4569-A54C-769C929D3D5E}" type="slidenum">
              <a:rPr lang="en-US" altLang="en-US" sz="1000" smtClean="0"/>
              <a:t>136</a:t>
            </a:fld>
            <a:endParaRPr lang="en-US" altLang="en-US" sz="1000"/>
          </a:p>
        </p:txBody>
      </p:sp>
      <p:sp>
        <p:nvSpPr>
          <p:cNvPr id="81924" name="Content Placeholder 1">
            <a:extLst>
              <a:ext uri="{FF2B5EF4-FFF2-40B4-BE49-F238E27FC236}">
                <a16:creationId xmlns:a16="http://schemas.microsoft.com/office/drawing/2014/main" id="{CF259A65-377F-6669-704F-B79C6EE01AFC}"/>
              </a:ext>
            </a:extLst>
          </p:cNvPr>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MU; PAN</a:t>
            </a:r>
          </a:p>
          <a:p>
            <a:r>
              <a:rPr lang="en-US" altLang="en-US" sz="1200" dirty="0">
                <a:solidFill>
                  <a:schemeClr val="bg1">
                    <a:lumMod val="75000"/>
                  </a:schemeClr>
                </a:solidFill>
              </a:rPr>
              <a:t>Sklera nie betroffen: MU</a:t>
            </a:r>
          </a:p>
          <a:p>
            <a:r>
              <a:rPr lang="en-US" altLang="en-US" sz="1200" dirty="0">
                <a:solidFill>
                  <a:schemeClr val="bg1">
                    <a:lumMod val="75000"/>
                  </a:schemeClr>
                </a:solidFill>
              </a:rPr>
              <a:t>ANCA-positiv (2): </a:t>
            </a:r>
            <a:r>
              <a:rPr lang="en-US" altLang="en-US" sz="1200" dirty="0" err="1">
                <a:solidFill>
                  <a:schemeClr val="bg1">
                    <a:lumMod val="75000"/>
                  </a:schemeClr>
                </a:solidFill>
              </a:rPr>
              <a:t>GwP</a:t>
            </a:r>
            <a:r>
              <a:rPr lang="en-US" altLang="en-US" sz="1200" dirty="0">
                <a:solidFill>
                  <a:schemeClr val="bg1">
                    <a:lumMod val="75000"/>
                  </a:schemeClr>
                </a:solidFill>
              </a:rPr>
              <a:t>; CS</a:t>
            </a:r>
          </a:p>
          <a:p>
            <a:endParaRPr lang="en-US" altLang="en-US" sz="2000" dirty="0"/>
          </a:p>
        </p:txBody>
      </p:sp>
      <p:sp>
        <p:nvSpPr>
          <p:cNvPr id="81926" name="TextBox 2">
            <a:extLst>
              <a:ext uri="{FF2B5EF4-FFF2-40B4-BE49-F238E27FC236}">
                <a16:creationId xmlns:a16="http://schemas.microsoft.com/office/drawing/2014/main" id="{6E7A6D8F-0CA6-2A8B-B1C6-ADC5F19381AC}"/>
              </a:ext>
            </a:extLst>
          </p:cNvPr>
          <p:cNvSpPr txBox="1">
            <a:spLocks noChangeArrowheads="1"/>
          </p:cNvSpPr>
          <p:nvPr/>
        </p:nvSpPr>
        <p:spPr bwMode="auto">
          <a:xfrm>
            <a:off x="2667000" y="3832717"/>
            <a:ext cx="5334000" cy="338554"/>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Was ist mit PAN? Ich dachte, es sei ebenfalls ANCA-positiv.</a:t>
            </a:r>
          </a:p>
        </p:txBody>
      </p:sp>
      <p:sp>
        <p:nvSpPr>
          <p:cNvPr id="3" name="Text Box 4">
            <a:extLst>
              <a:ext uri="{FF2B5EF4-FFF2-40B4-BE49-F238E27FC236}">
                <a16:creationId xmlns:a16="http://schemas.microsoft.com/office/drawing/2014/main" id="{F801315D-3209-B9EC-A77B-9F10013457D3}"/>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in Zusammenhang stehen (bei einigen gibt es mehr als eine Antwort)</a:t>
            </a:r>
          </a:p>
          <a:p>
            <a:pPr eaLnBrk="1" hangingPunct="1">
              <a:spcBef>
                <a:spcPct val="0"/>
              </a:spcBef>
              <a:buClrTx/>
              <a:buSzTx/>
              <a:buFontTx/>
              <a:buNone/>
            </a:pPr>
            <a:r>
              <a:rPr lang="en-US" altLang="en-US" sz="1200" b="1" dirty="0">
                <a:solidFill>
                  <a:srgbClr val="0000FF"/>
                </a:solidFill>
              </a:rPr>
              <a:t>Polyarteritis nodosa (PAN)        Rezidivierende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8" name="TextBox 6">
            <a:extLst>
              <a:ext uri="{FF2B5EF4-FFF2-40B4-BE49-F238E27FC236}">
                <a16:creationId xmlns:a16="http://schemas.microsoft.com/office/drawing/2014/main" id="{87B88BB0-594C-BCFA-8853-231FC8251F5C}"/>
              </a:ext>
            </a:extLst>
          </p:cNvPr>
          <p:cNvSpPr txBox="1">
            <a:spLocks noChangeArrowheads="1"/>
          </p:cNvSpPr>
          <p:nvPr/>
        </p:nvSpPr>
        <p:spPr bwMode="auto">
          <a:xfrm>
            <a:off x="3991456" y="3228449"/>
            <a:ext cx="113364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latin typeface="Segoe Script" panose="020B0504020000000003" pitchFamily="34" charset="0"/>
              </a:rPr>
              <a:t>; </a:t>
            </a:r>
            <a:r>
              <a:rPr lang="en-US" altLang="en-US" sz="1200" dirty="0">
                <a:solidFill>
                  <a:srgbClr val="0000FF"/>
                </a:solidFill>
                <a:latin typeface="Segoe Script" panose="020B0504020000000003" pitchFamily="34" charset="0"/>
              </a:rPr>
              <a:t>PAN?</a:t>
            </a:r>
          </a:p>
        </p:txBody>
      </p:sp>
    </p:spTree>
    <p:extLst>
      <p:ext uri="{BB962C8B-B14F-4D97-AF65-F5344CB8AC3E}">
        <p14:creationId xmlns:p14="http://schemas.microsoft.com/office/powerpoint/2010/main" val="321033526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BC092-AF70-D5F7-D720-653BFF4EF227}"/>
            </a:ext>
          </a:extLst>
        </p:cNvPr>
        <p:cNvGrpSpPr/>
        <p:nvPr/>
      </p:nvGrpSpPr>
      <p:grpSpPr>
        <a:xfrm>
          <a:off x="0" y="0"/>
          <a:ext cx="0" cy="0"/>
          <a:chOff x="0" y="0"/>
          <a:chExt cx="0" cy="0"/>
        </a:xfrm>
      </p:grpSpPr>
      <p:sp>
        <p:nvSpPr>
          <p:cNvPr id="81922" name="Rectangle 11">
            <a:extLst>
              <a:ext uri="{FF2B5EF4-FFF2-40B4-BE49-F238E27FC236}">
                <a16:creationId xmlns:a16="http://schemas.microsoft.com/office/drawing/2014/main" id="{B1E419DA-D8D0-D7B2-BD27-D7D33A9C7412}"/>
              </a:ext>
            </a:extLst>
          </p:cNvPr>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Fragen und Antworten</a:t>
            </a:r>
          </a:p>
        </p:txBody>
      </p:sp>
      <p:sp>
        <p:nvSpPr>
          <p:cNvPr id="81923" name="Slide Number Placeholder 1">
            <a:extLst>
              <a:ext uri="{FF2B5EF4-FFF2-40B4-BE49-F238E27FC236}">
                <a16:creationId xmlns:a16="http://schemas.microsoft.com/office/drawing/2014/main" id="{4A8678A0-C1AE-B0F3-2EAB-FD4FC2949D86}"/>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7C47AFDA-AD5D-4569-A54C-769C929D3D5E}" type="slidenum">
              <a:rPr lang="en-US" altLang="en-US" sz="1000" smtClean="0"/>
              <a:t>137</a:t>
            </a:fld>
            <a:endParaRPr lang="en-US" altLang="en-US" sz="1000"/>
          </a:p>
        </p:txBody>
      </p:sp>
      <p:sp>
        <p:nvSpPr>
          <p:cNvPr id="81924" name="Content Placeholder 1">
            <a:extLst>
              <a:ext uri="{FF2B5EF4-FFF2-40B4-BE49-F238E27FC236}">
                <a16:creationId xmlns:a16="http://schemas.microsoft.com/office/drawing/2014/main" id="{AC11CF56-F9FB-AE8D-EC66-A8CBB5105262}"/>
              </a:ext>
            </a:extLst>
          </p:cNvPr>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hat einen überhängenden Rand (2): MU; PAN</a:t>
            </a:r>
          </a:p>
          <a:p>
            <a:r>
              <a:rPr lang="en-US" altLang="en-US" sz="1200" dirty="0">
                <a:solidFill>
                  <a:schemeClr val="bg1">
                    <a:lumMod val="75000"/>
                  </a:schemeClr>
                </a:solidFill>
              </a:rPr>
              <a:t>Sklera nie betroffen: MU</a:t>
            </a:r>
          </a:p>
          <a:p>
            <a:r>
              <a:rPr lang="en-US" altLang="en-US" sz="1200" dirty="0">
                <a:solidFill>
                  <a:schemeClr val="bg1">
                    <a:lumMod val="75000"/>
                  </a:schemeClr>
                </a:solidFill>
              </a:rPr>
              <a:t>ANCA-positiv (2): </a:t>
            </a:r>
            <a:r>
              <a:rPr lang="en-US" altLang="en-US" sz="1200" dirty="0" err="1">
                <a:solidFill>
                  <a:schemeClr val="bg1">
                    <a:lumMod val="75000"/>
                  </a:schemeClr>
                </a:solidFill>
              </a:rPr>
              <a:t>GwP</a:t>
            </a:r>
            <a:r>
              <a:rPr lang="en-US" altLang="en-US" sz="1200" dirty="0">
                <a:solidFill>
                  <a:schemeClr val="bg1">
                    <a:lumMod val="75000"/>
                  </a:schemeClr>
                </a:solidFill>
              </a:rPr>
              <a:t>; CS</a:t>
            </a:r>
          </a:p>
          <a:p>
            <a:endParaRPr lang="en-US" altLang="en-US" sz="2000" dirty="0"/>
          </a:p>
        </p:txBody>
      </p:sp>
      <p:sp>
        <p:nvSpPr>
          <p:cNvPr id="81926" name="TextBox 2">
            <a:extLst>
              <a:ext uri="{FF2B5EF4-FFF2-40B4-BE49-F238E27FC236}">
                <a16:creationId xmlns:a16="http://schemas.microsoft.com/office/drawing/2014/main" id="{F751D4F2-83E1-1770-ADF1-58F95A4AAFDD}"/>
              </a:ext>
            </a:extLst>
          </p:cNvPr>
          <p:cNvSpPr txBox="1">
            <a:spLocks noChangeArrowheads="1"/>
          </p:cNvSpPr>
          <p:nvPr/>
        </p:nvSpPr>
        <p:spPr bwMode="auto">
          <a:xfrm>
            <a:off x="2667000" y="3832717"/>
            <a:ext cx="5334000" cy="584775"/>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Was ist mit PAN? Ich dachte, es sei ebenfalls ANCA-positiv.</a:t>
            </a:r>
          </a:p>
          <a:p>
            <a:pPr eaLnBrk="1" hangingPunct="1">
              <a:spcBef>
                <a:spcPct val="0"/>
              </a:spcBef>
              <a:buClrTx/>
              <a:buSzTx/>
              <a:buFontTx/>
              <a:buNone/>
            </a:pPr>
            <a:r>
              <a:rPr lang="en-US" altLang="en-US" sz="1200" dirty="0">
                <a:solidFill>
                  <a:srgbClr val="0000FF"/>
                </a:solidFill>
              </a:rPr>
              <a:t>Das ist es, jedoch nur in etwa 10 % der Fälle</a:t>
            </a:r>
            <a:endParaRPr lang="en-US" altLang="en-US" sz="1600" dirty="0"/>
          </a:p>
        </p:txBody>
      </p:sp>
      <p:sp>
        <p:nvSpPr>
          <p:cNvPr id="3" name="Text Box 4">
            <a:extLst>
              <a:ext uri="{FF2B5EF4-FFF2-40B4-BE49-F238E27FC236}">
                <a16:creationId xmlns:a16="http://schemas.microsoft.com/office/drawing/2014/main" id="{0CF87706-7BBF-B9C3-9502-EE617707AF97}"/>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in Zusammenhang stehen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8" name="TextBox 6">
            <a:extLst>
              <a:ext uri="{FF2B5EF4-FFF2-40B4-BE49-F238E27FC236}">
                <a16:creationId xmlns:a16="http://schemas.microsoft.com/office/drawing/2014/main" id="{484D9A29-6AFC-61E3-5E23-7FBDB63B2387}"/>
              </a:ext>
            </a:extLst>
          </p:cNvPr>
          <p:cNvSpPr txBox="1">
            <a:spLocks noChangeArrowheads="1"/>
          </p:cNvSpPr>
          <p:nvPr/>
        </p:nvSpPr>
        <p:spPr bwMode="auto">
          <a:xfrm>
            <a:off x="3991456" y="3228449"/>
            <a:ext cx="29722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latin typeface="Segoe Script" panose="020B0504020000000003" pitchFamily="34" charset="0"/>
              </a:rPr>
              <a:t>; </a:t>
            </a:r>
            <a:r>
              <a:rPr lang="en-US" altLang="en-US" sz="1200" dirty="0">
                <a:solidFill>
                  <a:srgbClr val="0000FF"/>
                </a:solidFill>
                <a:latin typeface="Segoe Script" panose="020B0504020000000003" pitchFamily="34" charset="0"/>
              </a:rPr>
              <a:t>PAN (10 % der Fälle)</a:t>
            </a:r>
          </a:p>
        </p:txBody>
      </p:sp>
      <p:sp>
        <p:nvSpPr>
          <p:cNvPr id="2" name="Rectangle 1">
            <a:extLst>
              <a:ext uri="{FF2B5EF4-FFF2-40B4-BE49-F238E27FC236}">
                <a16:creationId xmlns:a16="http://schemas.microsoft.com/office/drawing/2014/main" id="{F2FAC6C7-A3AF-E27E-B190-41D29F2140BE}"/>
              </a:ext>
            </a:extLst>
          </p:cNvPr>
          <p:cNvSpPr/>
          <p:nvPr/>
        </p:nvSpPr>
        <p:spPr>
          <a:xfrm>
            <a:off x="4572000" y="3240661"/>
            <a:ext cx="304800" cy="18833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a:t>
            </a:r>
          </a:p>
        </p:txBody>
      </p:sp>
      <p:sp>
        <p:nvSpPr>
          <p:cNvPr id="4" name="Rectangle 3">
            <a:extLst>
              <a:ext uri="{FF2B5EF4-FFF2-40B4-BE49-F238E27FC236}">
                <a16:creationId xmlns:a16="http://schemas.microsoft.com/office/drawing/2014/main" id="{EEE6D90F-C434-DB2F-E243-7EDAE163BD94}"/>
              </a:ext>
            </a:extLst>
          </p:cNvPr>
          <p:cNvSpPr/>
          <p:nvPr/>
        </p:nvSpPr>
        <p:spPr>
          <a:xfrm>
            <a:off x="4718182" y="4038600"/>
            <a:ext cx="234818" cy="13276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a:t>
            </a:r>
          </a:p>
        </p:txBody>
      </p:sp>
    </p:spTree>
    <p:extLst>
      <p:ext uri="{BB962C8B-B14F-4D97-AF65-F5344CB8AC3E}">
        <p14:creationId xmlns:p14="http://schemas.microsoft.com/office/powerpoint/2010/main" val="13486879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4BEDD-3F55-D274-260E-467E8F31A725}"/>
            </a:ext>
          </a:extLst>
        </p:cNvPr>
        <p:cNvGrpSpPr/>
        <p:nvPr/>
      </p:nvGrpSpPr>
      <p:grpSpPr>
        <a:xfrm>
          <a:off x="0" y="0"/>
          <a:ext cx="0" cy="0"/>
          <a:chOff x="0" y="0"/>
          <a:chExt cx="0" cy="0"/>
        </a:xfrm>
      </p:grpSpPr>
      <p:sp>
        <p:nvSpPr>
          <p:cNvPr id="81922" name="Rectangle 11">
            <a:extLst>
              <a:ext uri="{FF2B5EF4-FFF2-40B4-BE49-F238E27FC236}">
                <a16:creationId xmlns:a16="http://schemas.microsoft.com/office/drawing/2014/main" id="{D3DC1CB1-6B3F-BA97-0C51-720E75DB951C}"/>
              </a:ext>
            </a:extLst>
          </p:cNvPr>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81923" name="Slide Number Placeholder 1">
            <a:extLst>
              <a:ext uri="{FF2B5EF4-FFF2-40B4-BE49-F238E27FC236}">
                <a16:creationId xmlns:a16="http://schemas.microsoft.com/office/drawing/2014/main" id="{CC9F2B12-95B0-CEC8-35FE-30F1968A57C6}"/>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7C47AFDA-AD5D-4569-A54C-769C929D3D5E}" type="slidenum">
              <a:rPr lang="en-US" altLang="en-US" sz="1000" smtClean="0"/>
              <a:t>138</a:t>
            </a:fld>
            <a:endParaRPr lang="en-US" altLang="en-US" sz="1000"/>
          </a:p>
        </p:txBody>
      </p:sp>
      <p:sp>
        <p:nvSpPr>
          <p:cNvPr id="81924" name="Content Placeholder 1">
            <a:extLst>
              <a:ext uri="{FF2B5EF4-FFF2-40B4-BE49-F238E27FC236}">
                <a16:creationId xmlns:a16="http://schemas.microsoft.com/office/drawing/2014/main" id="{29F5C974-062A-86E5-6620-61C1F8164085}"/>
              </a:ext>
            </a:extLst>
          </p:cNvPr>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MU; PAN</a:t>
            </a:r>
          </a:p>
          <a:p>
            <a:r>
              <a:rPr lang="en-US" altLang="en-US" sz="1200" dirty="0">
                <a:solidFill>
                  <a:schemeClr val="bg1">
                    <a:lumMod val="75000"/>
                  </a:schemeClr>
                </a:solidFill>
              </a:rPr>
              <a:t>Sklera nie betroffen: MU</a:t>
            </a:r>
          </a:p>
          <a:p>
            <a:r>
              <a:rPr lang="en-US" altLang="en-US" sz="1200" dirty="0">
                <a:solidFill>
                  <a:schemeClr val="bg1">
                    <a:lumMod val="75000"/>
                  </a:schemeClr>
                </a:solidFill>
              </a:rPr>
              <a:t>ANCA-positiv (2): </a:t>
            </a:r>
            <a:r>
              <a:rPr lang="en-US" altLang="en-US" sz="1200" dirty="0" err="1">
                <a:solidFill>
                  <a:schemeClr val="bg1">
                    <a:lumMod val="75000"/>
                  </a:schemeClr>
                </a:solidFill>
              </a:rPr>
              <a:t>GwP</a:t>
            </a:r>
            <a:r>
              <a:rPr lang="en-US" altLang="en-US" sz="1200" dirty="0">
                <a:solidFill>
                  <a:schemeClr val="bg1">
                    <a:lumMod val="75000"/>
                  </a:schemeClr>
                </a:solidFill>
              </a:rPr>
              <a:t>; CS</a:t>
            </a:r>
          </a:p>
          <a:p>
            <a:endParaRPr lang="en-US" altLang="en-US" sz="2000" dirty="0"/>
          </a:p>
        </p:txBody>
      </p:sp>
      <p:sp>
        <p:nvSpPr>
          <p:cNvPr id="81926" name="TextBox 2">
            <a:extLst>
              <a:ext uri="{FF2B5EF4-FFF2-40B4-BE49-F238E27FC236}">
                <a16:creationId xmlns:a16="http://schemas.microsoft.com/office/drawing/2014/main" id="{150C4483-4DF3-FD27-5C2F-E437BE94DBB9}"/>
              </a:ext>
            </a:extLst>
          </p:cNvPr>
          <p:cNvSpPr txBox="1">
            <a:spLocks noChangeArrowheads="1"/>
          </p:cNvSpPr>
          <p:nvPr/>
        </p:nvSpPr>
        <p:spPr bwMode="auto">
          <a:xfrm>
            <a:off x="2667000" y="3832717"/>
            <a:ext cx="5334000" cy="584775"/>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Was ist mit PAN? Ich dachte, es sei ebenfalls ANCA-positiv.</a:t>
            </a:r>
          </a:p>
          <a:p>
            <a:pPr eaLnBrk="1" hangingPunct="1">
              <a:spcBef>
                <a:spcPct val="0"/>
              </a:spcBef>
              <a:buClrTx/>
              <a:buSzTx/>
              <a:buFontTx/>
              <a:buNone/>
            </a:pPr>
            <a:r>
              <a:rPr lang="en-US" altLang="en-US" sz="1200" dirty="0">
                <a:solidFill>
                  <a:srgbClr val="0000FF"/>
                </a:solidFill>
              </a:rPr>
              <a:t>Das ist es, aber nur in etwa 10 % der Fälle</a:t>
            </a:r>
            <a:endParaRPr lang="en-US" altLang="en-US" sz="1600" dirty="0"/>
          </a:p>
        </p:txBody>
      </p:sp>
      <p:sp>
        <p:nvSpPr>
          <p:cNvPr id="3" name="Text Box 4">
            <a:extLst>
              <a:ext uri="{FF2B5EF4-FFF2-40B4-BE49-F238E27FC236}">
                <a16:creationId xmlns:a16="http://schemas.microsoft.com/office/drawing/2014/main" id="{8B8F5FE0-FB39-0BA2-F9C5-0A1C93C35100}"/>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in Zusammenhang stehen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8" name="TextBox 6">
            <a:extLst>
              <a:ext uri="{FF2B5EF4-FFF2-40B4-BE49-F238E27FC236}">
                <a16:creationId xmlns:a16="http://schemas.microsoft.com/office/drawing/2014/main" id="{C08C51EE-F3A4-8863-8423-E22EDBE39D11}"/>
              </a:ext>
            </a:extLst>
          </p:cNvPr>
          <p:cNvSpPr txBox="1">
            <a:spLocks noChangeArrowheads="1"/>
          </p:cNvSpPr>
          <p:nvPr/>
        </p:nvSpPr>
        <p:spPr bwMode="auto">
          <a:xfrm>
            <a:off x="3991456" y="3228449"/>
            <a:ext cx="29722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latin typeface="Segoe Script" panose="020B0504020000000003" pitchFamily="34" charset="0"/>
              </a:rPr>
              <a:t>; </a:t>
            </a:r>
            <a:r>
              <a:rPr lang="en-US" altLang="en-US" sz="1200" dirty="0">
                <a:solidFill>
                  <a:srgbClr val="0000FF"/>
                </a:solidFill>
                <a:latin typeface="Segoe Script" panose="020B0504020000000003" pitchFamily="34" charset="0"/>
              </a:rPr>
              <a:t>PAN (10 % der Fälle)</a:t>
            </a:r>
          </a:p>
        </p:txBody>
      </p:sp>
    </p:spTree>
    <p:extLst>
      <p:ext uri="{BB962C8B-B14F-4D97-AF65-F5344CB8AC3E}">
        <p14:creationId xmlns:p14="http://schemas.microsoft.com/office/powerpoint/2010/main" val="248366236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91139"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5B790C2-6D8F-4724-8D77-78D36D9D5C4F}" type="slidenum">
              <a:rPr lang="en-US" altLang="en-US" sz="1000" smtClean="0"/>
              <a:t>139</a:t>
            </a:fld>
            <a:endParaRPr lang="en-US" altLang="en-US" sz="1000"/>
          </a:p>
        </p:txBody>
      </p:sp>
      <p:sp>
        <p:nvSpPr>
          <p:cNvPr id="91140"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t>Sattelnasendeformität (2): </a:t>
            </a:r>
            <a:r>
              <a:rPr lang="en-US" altLang="en-US" sz="1200" dirty="0">
                <a:solidFill>
                  <a:srgbClr val="0000FF"/>
                </a:solidFill>
              </a:rPr>
              <a:t>RP; </a:t>
            </a:r>
            <a:r>
              <a:rPr lang="en-US" altLang="en-US" sz="1200" dirty="0" err="1">
                <a:solidFill>
                  <a:srgbClr val="0000FF"/>
                </a:solidFill>
              </a:rPr>
              <a:t>GwP</a:t>
            </a:r>
            <a:endParaRPr lang="en-US" altLang="en-US" sz="2000" dirty="0">
              <a:solidFill>
                <a:srgbClr val="0000FF"/>
              </a:solidFill>
            </a:endParaRPr>
          </a:p>
          <a:p>
            <a:r>
              <a:rPr lang="en-US" altLang="en-US" sz="1200" dirty="0"/>
              <a:t>Asthma und Eosinophilie: </a:t>
            </a:r>
            <a:r>
              <a:rPr lang="en-US" altLang="en-US" sz="1200" dirty="0">
                <a:solidFill>
                  <a:srgbClr val="0000FF"/>
                </a:solidFill>
              </a:rPr>
              <a:t>CS</a:t>
            </a:r>
          </a:p>
          <a:p>
            <a:r>
              <a:rPr lang="en-US" altLang="en-US" sz="1200" dirty="0"/>
              <a:t>Deformierte Ohrmuscheln: </a:t>
            </a:r>
            <a:r>
              <a:rPr lang="en-US" altLang="en-US" sz="1200" dirty="0">
                <a:solidFill>
                  <a:srgbClr val="0000FF"/>
                </a:solidFill>
              </a:rPr>
              <a:t>RP</a:t>
            </a:r>
          </a:p>
          <a:p>
            <a:r>
              <a:rPr lang="en-US" altLang="en-US" sz="1200" dirty="0"/>
              <a:t>Das Geschwür weist einen überhängenden Rand auf (2): </a:t>
            </a:r>
            <a:r>
              <a:rPr lang="en-US" altLang="en-US" sz="1200" dirty="0">
                <a:solidFill>
                  <a:srgbClr val="0000FF"/>
                </a:solidFill>
              </a:rPr>
              <a:t>MU; PAN</a:t>
            </a:r>
          </a:p>
          <a:p>
            <a:r>
              <a:rPr lang="en-US" altLang="en-US" sz="1200" dirty="0"/>
              <a:t>Sklera nie betroffen: </a:t>
            </a:r>
            <a:r>
              <a:rPr lang="en-US" altLang="en-US" sz="1200" dirty="0">
                <a:solidFill>
                  <a:srgbClr val="0000FF"/>
                </a:solidFill>
              </a:rPr>
              <a:t>MU</a:t>
            </a:r>
          </a:p>
          <a:p>
            <a:r>
              <a:rPr lang="en-US" altLang="en-US" sz="1200" dirty="0"/>
              <a:t>ANCA-positiv (2): </a:t>
            </a:r>
            <a:r>
              <a:rPr lang="en-US" altLang="en-US" sz="1200" dirty="0" err="1">
                <a:solidFill>
                  <a:srgbClr val="0000FF"/>
                </a:solidFill>
              </a:rPr>
              <a:t>GwP</a:t>
            </a:r>
            <a:r>
              <a:rPr lang="en-US" altLang="en-US" sz="1200" dirty="0">
                <a:solidFill>
                  <a:srgbClr val="0000FF"/>
                </a:solidFill>
              </a:rPr>
              <a:t>; CS</a:t>
            </a:r>
          </a:p>
          <a:p>
            <a:r>
              <a:rPr lang="en-US" altLang="en-US" sz="1200" dirty="0"/>
              <a:t>Ist eine Ausschlussdiagnose:</a:t>
            </a:r>
          </a:p>
        </p:txBody>
      </p:sp>
      <p:sp>
        <p:nvSpPr>
          <p:cNvPr id="2" name="Text Box 4">
            <a:extLst>
              <a:ext uri="{FF2B5EF4-FFF2-40B4-BE49-F238E27FC236}">
                <a16:creationId xmlns:a16="http://schemas.microsoft.com/office/drawing/2014/main" id="{13B9E8A8-A006-4C08-8454-C1C0BDA92349}"/>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der folgenden Ursachen für PUK damit in Zusammenhang stehen (bei einigen gibt es mehr als eine Antwort)</a:t>
            </a:r>
          </a:p>
          <a:p>
            <a:pPr eaLnBrk="1" hangingPunct="1">
              <a:spcBef>
                <a:spcPct val="0"/>
              </a:spcBef>
              <a:buClrTx/>
              <a:buSzTx/>
              <a:buFontTx/>
              <a:buNone/>
            </a:pPr>
            <a:r>
              <a:rPr lang="en-US" altLang="en-US" sz="1200" b="1" dirty="0">
                <a:solidFill>
                  <a:srgbClr val="0000FF"/>
                </a:solidFill>
              </a:rPr>
              <a:t>Polyarteritis nodosa (PAN)        Rezidivierende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68F70529-6940-D5A6-1542-19BF8402A517}"/>
              </a:ext>
            </a:extLst>
          </p:cNvPr>
          <p:cNvSpPr txBox="1">
            <a:spLocks noChangeArrowheads="1"/>
          </p:cNvSpPr>
          <p:nvPr/>
        </p:nvSpPr>
        <p:spPr bwMode="auto">
          <a:xfrm>
            <a:off x="3991456" y="3228449"/>
            <a:ext cx="29722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latin typeface="Segoe Script" panose="020B0504020000000003" pitchFamily="34" charset="0"/>
              </a:rPr>
              <a:t>; PAN (10 % der Fälle)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17412"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17413"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7414"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1741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4001FBC2-80F1-43A6-BAA7-3675B6881076}" type="slidenum">
              <a:rPr lang="en-US" altLang="en-US" sz="1000" smtClean="0"/>
              <a:t>14</a:t>
            </a:fld>
            <a:endParaRPr lang="en-US" altLang="en-US" sz="1000"/>
          </a:p>
        </p:txBody>
      </p:sp>
      <p:sp>
        <p:nvSpPr>
          <p:cNvPr id="2" name="Text Box 4">
            <a:extLst>
              <a:ext uri="{FF2B5EF4-FFF2-40B4-BE49-F238E27FC236}">
                <a16:creationId xmlns:a16="http://schemas.microsoft.com/office/drawing/2014/main" id="{5C96FC0D-CDB7-4350-8ADA-11FA8FC055A7}"/>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A0A56AA5-A875-4F9D-8E0C-EEF78F6CC7C4}"/>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5" name="TextBox 4">
            <a:extLst>
              <a:ext uri="{FF2B5EF4-FFF2-40B4-BE49-F238E27FC236}">
                <a16:creationId xmlns:a16="http://schemas.microsoft.com/office/drawing/2014/main" id="{4BABEE30-020F-470E-9BB8-332170594C4E}"/>
              </a:ext>
            </a:extLst>
          </p:cNvPr>
          <p:cNvSpPr txBox="1"/>
          <p:nvPr/>
        </p:nvSpPr>
        <p:spPr>
          <a:xfrm>
            <a:off x="1005284" y="4296205"/>
            <a:ext cx="6371432" cy="2308324"/>
          </a:xfrm>
          <a:prstGeom prst="rect">
            <a:avLst/>
          </a:prstGeom>
          <a:solidFill>
            <a:srgbClr val="D5D5D5"/>
          </a:solidFill>
        </p:spPr>
        <p:txBody>
          <a:bodyPr wrap="square" lIns="25400" tIns="12700" rIns="25400" bIns="12700">
            <a:spAutoFit/>
          </a:bodyPr>
          <a:lstStyle/>
          <a:p>
            <a:pPr eaLnBrk="1" hangingPunct="1">
              <a:defRPr/>
            </a:pPr>
            <a:r>
              <a:rPr lang="en-US" sz="1200" i="1" dirty="0">
                <a:solidFill>
                  <a:srgbClr val="0000FF"/>
                </a:solidFill>
                <a:latin typeface="Arial" charset="0"/>
              </a:rPr>
              <a:t>Welche dieser drei Erkrankungen ist am ehesten mit PUK assoziiert?</a:t>
            </a:r>
          </a:p>
          <a:p>
            <a:pPr eaLnBrk="1" hangingPunct="1">
              <a:defRPr/>
            </a:pPr>
            <a:r>
              <a:rPr lang="en-US" sz="1200" dirty="0">
                <a:solidFill>
                  <a:srgbClr val="0000FF"/>
                </a:solidFill>
                <a:latin typeface="Arial" charset="0"/>
              </a:rPr>
              <a:t>RA, mit deutlichem Abstand</a:t>
            </a:r>
          </a:p>
          <a:p>
            <a:pPr eaLnBrk="1" hangingPunct="1">
              <a:defRPr/>
            </a:pPr>
            <a:endParaRPr lang="en-US" sz="1600" dirty="0">
              <a:solidFill>
                <a:srgbClr val="0000FF"/>
              </a:solidFill>
              <a:latin typeface="Arial" charset="0"/>
            </a:endParaRPr>
          </a:p>
          <a:p>
            <a:pPr eaLnBrk="1" hangingPunct="1">
              <a:defRPr/>
            </a:pPr>
            <a:r>
              <a:rPr lang="en-US" sz="1200" i="1" dirty="0">
                <a:solidFill>
                  <a:srgbClr val="0000FF"/>
                </a:solidFill>
                <a:latin typeface="Arial" charset="0"/>
              </a:rPr>
              <a:t>Wie hoch ist der Anteil der </a:t>
            </a:r>
            <a:r>
              <a:rPr lang="en-US" sz="1200" i="1" dirty="0" err="1">
                <a:solidFill>
                  <a:srgbClr val="0000FF"/>
                </a:solidFill>
                <a:latin typeface="Arial" charset="0"/>
              </a:rPr>
              <a:t>PUK-Patienten, </a:t>
            </a:r>
            <a:r>
              <a:rPr lang="en-US" sz="1200" i="1" dirty="0">
                <a:solidFill>
                  <a:srgbClr val="0000FF"/>
                </a:solidFill>
                <a:latin typeface="Arial" charset="0"/>
              </a:rPr>
              <a:t>bei denen RA die Grunderkrankung ist?</a:t>
            </a:r>
          </a:p>
          <a:p>
            <a:pPr eaLnBrk="1" hangingPunct="1">
              <a:defRPr/>
            </a:pPr>
            <a:r>
              <a:rPr lang="en-US" sz="1200" dirty="0">
                <a:solidFill>
                  <a:srgbClr val="D5D5D5"/>
                </a:solidFill>
                <a:latin typeface="Arial" charset="0"/>
              </a:rPr>
              <a:t>30–40</a:t>
            </a:r>
          </a:p>
          <a:p>
            <a:pPr eaLnBrk="1" hangingPunct="1">
              <a:defRPr/>
            </a:pPr>
            <a:endParaRPr lang="en-US" sz="1600" dirty="0">
              <a:solidFill>
                <a:srgbClr val="D5D5D5"/>
              </a:solidFill>
              <a:latin typeface="Arial" charset="0"/>
            </a:endParaRPr>
          </a:p>
          <a:p>
            <a:pPr eaLnBrk="1" hangingPunct="1">
              <a:defRPr/>
            </a:pPr>
            <a:r>
              <a:rPr lang="en-US" sz="1200" i="1" dirty="0">
                <a:solidFill>
                  <a:srgbClr val="D5D5D5"/>
                </a:solidFill>
                <a:latin typeface="Arial" charset="0"/>
              </a:rPr>
              <a:t>Welche andere Augenstruktur ist bei diesen </a:t>
            </a:r>
            <a:r>
              <a:rPr lang="en-US" sz="1200" i="1" dirty="0" err="1">
                <a:solidFill>
                  <a:srgbClr val="D5D5D5"/>
                </a:solidFill>
                <a:latin typeface="Arial" charset="0"/>
              </a:rPr>
              <a:t>Patienten</a:t>
            </a:r>
            <a:r>
              <a:rPr lang="en-US" sz="1200" i="1" dirty="0">
                <a:solidFill>
                  <a:srgbClr val="D5D5D5"/>
                </a:solidFill>
                <a:latin typeface="Arial" charset="0"/>
              </a:rPr>
              <a:t> neben der peripheren Hornhaut häufig betroffen?</a:t>
            </a:r>
          </a:p>
          <a:p>
            <a:pPr eaLnBrk="1" hangingPunct="1">
              <a:defRPr/>
            </a:pPr>
            <a:r>
              <a:rPr lang="en-US" sz="1200" dirty="0">
                <a:solidFill>
                  <a:srgbClr val="D5D5D5"/>
                </a:solidFill>
                <a:latin typeface="Arial" charset="0"/>
              </a:rPr>
              <a:t>Die Sklera </a:t>
            </a:r>
          </a:p>
        </p:txBody>
      </p:sp>
      <p:sp>
        <p:nvSpPr>
          <p:cNvPr id="3" name="TextBox 1">
            <a:extLst>
              <a:ext uri="{FF2B5EF4-FFF2-40B4-BE49-F238E27FC236}">
                <a16:creationId xmlns:a16="http://schemas.microsoft.com/office/drawing/2014/main" id="{E7B3D7B3-A02B-D77C-485B-BCE8F86544C4}"/>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alle</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häufigsten in Verbindung mit PUK auf?</a:t>
            </a:r>
          </a:p>
          <a:p>
            <a:pPr eaLnBrk="1" hangingPunct="1">
              <a:spcBef>
                <a:spcPct val="0"/>
              </a:spcBef>
              <a:buClrTx/>
              <a:buSzTx/>
              <a:buFontTx/>
              <a:buNone/>
              <a:defRPr/>
            </a:pPr>
            <a:r>
              <a:rPr lang="en-US" altLang="en-US" sz="1200" b="1" dirty="0">
                <a:solidFill>
                  <a:srgbClr val="0000FF"/>
                </a:solidFill>
              </a:rPr>
              <a:t>Rheumatoide Arthritis</a:t>
            </a:r>
            <a:r>
              <a:rPr lang="en-US" altLang="en-US" sz="1200" dirty="0">
                <a:solidFill>
                  <a:schemeClr val="bg1">
                    <a:lumMod val="75000"/>
                  </a:schemeClr>
                </a:solidFill>
              </a:rPr>
              <a:t>, Wegener-Granulomatose und Polyarteritis nodosa</a:t>
            </a:r>
            <a:endParaRPr lang="en-US" altLang="en-US" sz="1600" dirty="0">
              <a:solidFill>
                <a:srgbClr val="FFFF00"/>
              </a:solidFill>
            </a:endParaRPr>
          </a:p>
        </p:txBody>
      </p:sp>
    </p:spTree>
    <p:extLst>
      <p:ext uri="{BB962C8B-B14F-4D97-AF65-F5344CB8AC3E}">
        <p14:creationId xmlns:p14="http://schemas.microsoft.com/office/powerpoint/2010/main" val="404709431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A</a:t>
            </a:r>
          </a:p>
        </p:txBody>
      </p:sp>
      <p:sp>
        <p:nvSpPr>
          <p:cNvPr id="92163"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CAD91CF-BA3A-49C6-BFE2-79024FCAB3A3}" type="slidenum">
              <a:rPr lang="en-US" altLang="en-US" sz="1000" smtClean="0"/>
              <a:t>140</a:t>
            </a:fld>
            <a:endParaRPr lang="en-US" altLang="en-US" sz="1000"/>
          </a:p>
        </p:txBody>
      </p:sp>
      <p:sp>
        <p:nvSpPr>
          <p:cNvPr id="92164"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t>Sattelnasendeformität (2): </a:t>
            </a:r>
            <a:r>
              <a:rPr lang="en-US" altLang="en-US" sz="1200" dirty="0">
                <a:solidFill>
                  <a:srgbClr val="0000FF"/>
                </a:solidFill>
              </a:rPr>
              <a:t>RP; </a:t>
            </a:r>
            <a:r>
              <a:rPr lang="en-US" altLang="en-US" sz="1200" dirty="0" err="1">
                <a:solidFill>
                  <a:srgbClr val="0000FF"/>
                </a:solidFill>
              </a:rPr>
              <a:t>GwP</a:t>
            </a:r>
            <a:endParaRPr lang="en-US" altLang="en-US" sz="2000" dirty="0">
              <a:solidFill>
                <a:srgbClr val="0000FF"/>
              </a:solidFill>
            </a:endParaRPr>
          </a:p>
          <a:p>
            <a:r>
              <a:rPr lang="en-US" altLang="en-US" sz="1200" dirty="0"/>
              <a:t>Asthma und Eosinophilie: </a:t>
            </a:r>
            <a:r>
              <a:rPr lang="en-US" altLang="en-US" sz="1200" dirty="0">
                <a:solidFill>
                  <a:srgbClr val="0000FF"/>
                </a:solidFill>
              </a:rPr>
              <a:t>CS</a:t>
            </a:r>
          </a:p>
          <a:p>
            <a:r>
              <a:rPr lang="en-US" altLang="en-US" sz="1200" dirty="0"/>
              <a:t>Deformierte Ohrmuscheln: </a:t>
            </a:r>
            <a:r>
              <a:rPr lang="en-US" altLang="en-US" sz="1200" dirty="0">
                <a:solidFill>
                  <a:srgbClr val="0000FF"/>
                </a:solidFill>
              </a:rPr>
              <a:t>RP</a:t>
            </a:r>
          </a:p>
          <a:p>
            <a:r>
              <a:rPr lang="en-US" altLang="en-US" sz="1200" dirty="0"/>
              <a:t>Das Geschwür weist einen überhängenden Rand auf (2): </a:t>
            </a:r>
            <a:r>
              <a:rPr lang="en-US" altLang="en-US" sz="1200" dirty="0">
                <a:solidFill>
                  <a:srgbClr val="0000FF"/>
                </a:solidFill>
              </a:rPr>
              <a:t>MU; PAN</a:t>
            </a:r>
          </a:p>
          <a:p>
            <a:r>
              <a:rPr lang="en-US" altLang="en-US" sz="1200" dirty="0"/>
              <a:t>Sklera nie betroffen: </a:t>
            </a:r>
            <a:r>
              <a:rPr lang="en-US" altLang="en-US" sz="1200" dirty="0">
                <a:solidFill>
                  <a:srgbClr val="0000FF"/>
                </a:solidFill>
              </a:rPr>
              <a:t>MU</a:t>
            </a:r>
          </a:p>
          <a:p>
            <a:r>
              <a:rPr lang="en-US" altLang="en-US" sz="1200" dirty="0"/>
              <a:t>ANCA-positiv (2): </a:t>
            </a:r>
            <a:r>
              <a:rPr lang="en-US" altLang="en-US" sz="1200" dirty="0" err="1">
                <a:solidFill>
                  <a:srgbClr val="0000FF"/>
                </a:solidFill>
              </a:rPr>
              <a:t>GwP</a:t>
            </a:r>
            <a:r>
              <a:rPr lang="en-US" altLang="en-US" sz="1200" dirty="0">
                <a:solidFill>
                  <a:srgbClr val="0000FF"/>
                </a:solidFill>
              </a:rPr>
              <a:t>; CS</a:t>
            </a:r>
          </a:p>
          <a:p>
            <a:r>
              <a:rPr lang="en-US" altLang="en-US" sz="1200" dirty="0"/>
              <a:t>Ist eine Ausschlussdiagnose: </a:t>
            </a:r>
            <a:r>
              <a:rPr lang="en-US" altLang="en-US" sz="1200" dirty="0">
                <a:solidFill>
                  <a:srgbClr val="0000FF"/>
                </a:solidFill>
              </a:rPr>
              <a:t>MU</a:t>
            </a:r>
          </a:p>
          <a:p>
            <a:endParaRPr lang="en-US" altLang="en-US" sz="2000" dirty="0"/>
          </a:p>
          <a:p>
            <a:endParaRPr lang="en-US" altLang="en-US" sz="2000" dirty="0"/>
          </a:p>
        </p:txBody>
      </p:sp>
      <p:sp>
        <p:nvSpPr>
          <p:cNvPr id="2" name="Text Box 4">
            <a:extLst>
              <a:ext uri="{FF2B5EF4-FFF2-40B4-BE49-F238E27FC236}">
                <a16:creationId xmlns:a16="http://schemas.microsoft.com/office/drawing/2014/main" id="{96C9A13C-A27E-4D6B-BBD6-36F0AE7866C8}"/>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der folgenden Ursachen für PUK damit in Zusammenhang stehen (bei einigen gibt es mehr als eine Antwort)</a:t>
            </a:r>
          </a:p>
          <a:p>
            <a:pPr eaLnBrk="1" hangingPunct="1">
              <a:spcBef>
                <a:spcPct val="0"/>
              </a:spcBef>
              <a:buClrTx/>
              <a:buSzTx/>
              <a:buFontTx/>
              <a:buNone/>
            </a:pPr>
            <a:r>
              <a:rPr lang="en-US" altLang="en-US" sz="1200" b="1" dirty="0">
                <a:solidFill>
                  <a:srgbClr val="0000FF"/>
                </a:solidFill>
              </a:rPr>
              <a:t>Polyarteritis nodosa (PAN)        Rezidivierende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F0F9CD7E-D036-4D71-468B-541AB50E497C}"/>
              </a:ext>
            </a:extLst>
          </p:cNvPr>
          <p:cNvSpPr txBox="1">
            <a:spLocks noChangeArrowheads="1"/>
          </p:cNvSpPr>
          <p:nvPr/>
        </p:nvSpPr>
        <p:spPr bwMode="auto">
          <a:xfrm>
            <a:off x="3991456" y="3228449"/>
            <a:ext cx="29722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latin typeface="Segoe Script" panose="020B0504020000000003" pitchFamily="34" charset="0"/>
              </a:rPr>
              <a:t>; PAN (10 % der Fälle)</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F</a:t>
            </a:r>
          </a:p>
        </p:txBody>
      </p:sp>
      <p:sp>
        <p:nvSpPr>
          <p:cNvPr id="93187"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D3B4AEF2-F7CB-4E8D-9EBB-8081B5AAEDED}" type="slidenum">
              <a:rPr lang="en-US" altLang="en-US" sz="1000" smtClean="0"/>
              <a:t>141</a:t>
            </a:fld>
            <a:endParaRPr lang="en-US" altLang="en-US" sz="1000"/>
          </a:p>
        </p:txBody>
      </p:sp>
      <p:sp>
        <p:nvSpPr>
          <p:cNvPr id="93188"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t>Sattelnasendeformität (2): </a:t>
            </a:r>
            <a:r>
              <a:rPr lang="en-US" altLang="en-US" sz="1200" dirty="0">
                <a:solidFill>
                  <a:srgbClr val="0000FF"/>
                </a:solidFill>
              </a:rPr>
              <a:t>RP; </a:t>
            </a:r>
            <a:r>
              <a:rPr lang="en-US" altLang="en-US" sz="1200" dirty="0" err="1">
                <a:solidFill>
                  <a:srgbClr val="0000FF"/>
                </a:solidFill>
              </a:rPr>
              <a:t>GwP</a:t>
            </a:r>
            <a:endParaRPr lang="en-US" altLang="en-US" sz="2000" dirty="0">
              <a:solidFill>
                <a:srgbClr val="0000FF"/>
              </a:solidFill>
            </a:endParaRPr>
          </a:p>
          <a:p>
            <a:r>
              <a:rPr lang="en-US" altLang="en-US" sz="1200" dirty="0"/>
              <a:t>Asthma und Eosinophilie: </a:t>
            </a:r>
            <a:r>
              <a:rPr lang="en-US" altLang="en-US" sz="1200" dirty="0">
                <a:solidFill>
                  <a:srgbClr val="0000FF"/>
                </a:solidFill>
              </a:rPr>
              <a:t>CS</a:t>
            </a:r>
          </a:p>
          <a:p>
            <a:r>
              <a:rPr lang="en-US" altLang="en-US" sz="1200" dirty="0"/>
              <a:t>Deformierte Ohrmuscheln: </a:t>
            </a:r>
            <a:r>
              <a:rPr lang="en-US" altLang="en-US" sz="1200" dirty="0">
                <a:solidFill>
                  <a:srgbClr val="0000FF"/>
                </a:solidFill>
              </a:rPr>
              <a:t>RP</a:t>
            </a:r>
          </a:p>
          <a:p>
            <a:r>
              <a:rPr lang="en-US" altLang="en-US" sz="1200" dirty="0"/>
              <a:t>Das Geschwür weist einen überhängenden Rand auf (2): </a:t>
            </a:r>
            <a:r>
              <a:rPr lang="en-US" altLang="en-US" sz="1200" dirty="0">
                <a:solidFill>
                  <a:srgbClr val="0000FF"/>
                </a:solidFill>
              </a:rPr>
              <a:t>MU; PAN</a:t>
            </a:r>
          </a:p>
          <a:p>
            <a:r>
              <a:rPr lang="en-US" altLang="en-US" sz="1200" dirty="0"/>
              <a:t>Sklera nie betroffen: </a:t>
            </a:r>
            <a:r>
              <a:rPr lang="en-US" altLang="en-US" sz="1200" dirty="0">
                <a:solidFill>
                  <a:srgbClr val="0000FF"/>
                </a:solidFill>
              </a:rPr>
              <a:t>MU</a:t>
            </a:r>
          </a:p>
          <a:p>
            <a:r>
              <a:rPr lang="en-US" altLang="en-US" sz="1200" dirty="0"/>
              <a:t>ANCA-positiv (2): </a:t>
            </a:r>
            <a:r>
              <a:rPr lang="en-US" altLang="en-US" sz="1200" dirty="0" err="1">
                <a:solidFill>
                  <a:srgbClr val="0000FF"/>
                </a:solidFill>
              </a:rPr>
              <a:t>GwP</a:t>
            </a:r>
            <a:r>
              <a:rPr lang="en-US" altLang="en-US" sz="1200" dirty="0">
                <a:solidFill>
                  <a:srgbClr val="0000FF"/>
                </a:solidFill>
              </a:rPr>
              <a:t>; CS</a:t>
            </a:r>
          </a:p>
          <a:p>
            <a:r>
              <a:rPr lang="en-US" altLang="en-US" sz="1200" dirty="0"/>
              <a:t>Ist eine Ausschlussdiagnose: </a:t>
            </a:r>
            <a:r>
              <a:rPr lang="en-US" altLang="en-US" sz="1200" dirty="0">
                <a:solidFill>
                  <a:srgbClr val="0000FF"/>
                </a:solidFill>
              </a:rPr>
              <a:t>MU</a:t>
            </a:r>
          </a:p>
          <a:p>
            <a:r>
              <a:rPr lang="en-US" altLang="en-US" sz="1200" dirty="0"/>
              <a:t>Röntgenaufnahme des Brustkorbs wahrscheinlich auffällig (3):</a:t>
            </a:r>
          </a:p>
          <a:p>
            <a:endParaRPr lang="en-US" altLang="en-US" sz="2000" dirty="0"/>
          </a:p>
        </p:txBody>
      </p:sp>
      <p:sp>
        <p:nvSpPr>
          <p:cNvPr id="2" name="Text Box 4">
            <a:extLst>
              <a:ext uri="{FF2B5EF4-FFF2-40B4-BE49-F238E27FC236}">
                <a16:creationId xmlns:a16="http://schemas.microsoft.com/office/drawing/2014/main" id="{D7083F99-A336-4821-B89E-3CA1F1138C93}"/>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der folgenden Ursachen für PUK damit in Zusammenhang stehen (bei einigen gibt es mehr als eine Antwort)</a:t>
            </a:r>
          </a:p>
          <a:p>
            <a:pPr eaLnBrk="1" hangingPunct="1">
              <a:spcBef>
                <a:spcPct val="0"/>
              </a:spcBef>
              <a:buClrTx/>
              <a:buSzTx/>
              <a:buFontTx/>
              <a:buNone/>
            </a:pPr>
            <a:r>
              <a:rPr lang="en-US" altLang="en-US" sz="1200" b="1" dirty="0">
                <a:solidFill>
                  <a:srgbClr val="0000FF"/>
                </a:solidFill>
              </a:rPr>
              <a:t>Polyarteritis nodosa (PAN)        Rezidivierende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B1E4C02D-D0A9-0EA7-D5E2-698BAF17D8F9}"/>
              </a:ext>
            </a:extLst>
          </p:cNvPr>
          <p:cNvSpPr txBox="1">
            <a:spLocks noChangeArrowheads="1"/>
          </p:cNvSpPr>
          <p:nvPr/>
        </p:nvSpPr>
        <p:spPr bwMode="auto">
          <a:xfrm>
            <a:off x="3991456" y="3228449"/>
            <a:ext cx="29722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latin typeface="Segoe Script" panose="020B0504020000000003" pitchFamily="34" charset="0"/>
              </a:rPr>
              <a:t>; PAN (10 % der Fälle)</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A</a:t>
            </a:r>
          </a:p>
        </p:txBody>
      </p:sp>
      <p:sp>
        <p:nvSpPr>
          <p:cNvPr id="94211"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AE95681-994C-4C76-9C33-4BE6C50465E5}" type="slidenum">
              <a:rPr lang="en-US" altLang="en-US" sz="1000" smtClean="0"/>
              <a:t>142</a:t>
            </a:fld>
            <a:endParaRPr lang="en-US" altLang="en-US" sz="1000"/>
          </a:p>
        </p:txBody>
      </p:sp>
      <p:sp>
        <p:nvSpPr>
          <p:cNvPr id="94212"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t>Sattelnasendeformität (2): </a:t>
            </a:r>
            <a:r>
              <a:rPr lang="en-US" altLang="en-US" sz="1200" dirty="0">
                <a:solidFill>
                  <a:srgbClr val="0000FF"/>
                </a:solidFill>
              </a:rPr>
              <a:t>RP; </a:t>
            </a:r>
            <a:r>
              <a:rPr lang="en-US" altLang="en-US" sz="1200" dirty="0" err="1">
                <a:solidFill>
                  <a:srgbClr val="0000FF"/>
                </a:solidFill>
              </a:rPr>
              <a:t>GwP</a:t>
            </a:r>
            <a:endParaRPr lang="en-US" altLang="en-US" sz="2000" dirty="0">
              <a:solidFill>
                <a:srgbClr val="0000FF"/>
              </a:solidFill>
            </a:endParaRPr>
          </a:p>
          <a:p>
            <a:r>
              <a:rPr lang="en-US" altLang="en-US" sz="1200" dirty="0"/>
              <a:t>Asthma und Eosinophilie: </a:t>
            </a:r>
            <a:r>
              <a:rPr lang="en-US" altLang="en-US" sz="1200" dirty="0">
                <a:solidFill>
                  <a:srgbClr val="0000FF"/>
                </a:solidFill>
              </a:rPr>
              <a:t>CS</a:t>
            </a:r>
          </a:p>
          <a:p>
            <a:r>
              <a:rPr lang="en-US" altLang="en-US" sz="1200" dirty="0"/>
              <a:t>Deformierte Ohrmuscheln: </a:t>
            </a:r>
            <a:r>
              <a:rPr lang="en-US" altLang="en-US" sz="1200" dirty="0">
                <a:solidFill>
                  <a:srgbClr val="0000FF"/>
                </a:solidFill>
              </a:rPr>
              <a:t>RP</a:t>
            </a:r>
          </a:p>
          <a:p>
            <a:r>
              <a:rPr lang="en-US" altLang="en-US" sz="1200" dirty="0"/>
              <a:t>Das Geschwür weist einen überhängenden Rand auf (2): </a:t>
            </a:r>
            <a:r>
              <a:rPr lang="en-US" altLang="en-US" sz="1200" dirty="0">
                <a:solidFill>
                  <a:srgbClr val="0000FF"/>
                </a:solidFill>
              </a:rPr>
              <a:t>MU; PAN</a:t>
            </a:r>
          </a:p>
          <a:p>
            <a:r>
              <a:rPr lang="en-US" altLang="en-US" sz="1200" dirty="0"/>
              <a:t>Sklera nie betroffen: </a:t>
            </a:r>
            <a:r>
              <a:rPr lang="en-US" altLang="en-US" sz="1200" dirty="0">
                <a:solidFill>
                  <a:srgbClr val="0000FF"/>
                </a:solidFill>
              </a:rPr>
              <a:t>MU</a:t>
            </a:r>
          </a:p>
          <a:p>
            <a:r>
              <a:rPr lang="en-US" altLang="en-US" sz="1200" dirty="0"/>
              <a:t>ANCA-positiv (2): </a:t>
            </a:r>
            <a:r>
              <a:rPr lang="en-US" altLang="en-US" sz="1200" dirty="0" err="1">
                <a:solidFill>
                  <a:srgbClr val="0000FF"/>
                </a:solidFill>
              </a:rPr>
              <a:t>GwP</a:t>
            </a:r>
            <a:r>
              <a:rPr lang="en-US" altLang="en-US" sz="1200" dirty="0">
                <a:solidFill>
                  <a:srgbClr val="0000FF"/>
                </a:solidFill>
              </a:rPr>
              <a:t>; CS</a:t>
            </a:r>
          </a:p>
          <a:p>
            <a:r>
              <a:rPr lang="en-US" altLang="en-US" sz="1200" dirty="0"/>
              <a:t>Ist eine Ausschlussdiagnose: </a:t>
            </a:r>
            <a:r>
              <a:rPr lang="en-US" altLang="en-US" sz="1200" dirty="0">
                <a:solidFill>
                  <a:srgbClr val="0000FF"/>
                </a:solidFill>
              </a:rPr>
              <a:t>MU</a:t>
            </a:r>
          </a:p>
          <a:p>
            <a:r>
              <a:rPr lang="en-US" altLang="en-US" sz="1200" dirty="0"/>
              <a:t>Röntgenaufnahme des Brustkorbs wahrscheinlich auffällig (3): </a:t>
            </a:r>
            <a:r>
              <a:rPr lang="en-US" altLang="en-US" sz="1200" dirty="0" err="1">
                <a:solidFill>
                  <a:srgbClr val="0000FF"/>
                </a:solidFill>
              </a:rPr>
              <a:t>GwP</a:t>
            </a:r>
            <a:r>
              <a:rPr lang="en-US" altLang="en-US" sz="1200" dirty="0">
                <a:solidFill>
                  <a:srgbClr val="0000FF"/>
                </a:solidFill>
              </a:rPr>
              <a:t>; CS; RP</a:t>
            </a:r>
          </a:p>
          <a:p>
            <a:endParaRPr lang="en-US" altLang="en-US" sz="2000" dirty="0"/>
          </a:p>
          <a:p>
            <a:endParaRPr lang="en-US" altLang="en-US" sz="2000" dirty="0"/>
          </a:p>
        </p:txBody>
      </p:sp>
      <p:sp>
        <p:nvSpPr>
          <p:cNvPr id="2" name="Text Box 4">
            <a:extLst>
              <a:ext uri="{FF2B5EF4-FFF2-40B4-BE49-F238E27FC236}">
                <a16:creationId xmlns:a16="http://schemas.microsoft.com/office/drawing/2014/main" id="{096A9CC5-43BD-424B-8C5F-7004E0221677}"/>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der folgenden Ursachen für PUK damit in Zusammenhang stehen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87F000AA-C47D-6EFA-4B9D-8A93BC398892}"/>
              </a:ext>
            </a:extLst>
          </p:cNvPr>
          <p:cNvSpPr txBox="1">
            <a:spLocks noChangeArrowheads="1"/>
          </p:cNvSpPr>
          <p:nvPr/>
        </p:nvSpPr>
        <p:spPr bwMode="auto">
          <a:xfrm>
            <a:off x="3991456" y="3228449"/>
            <a:ext cx="29722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latin typeface="Segoe Script" panose="020B0504020000000003" pitchFamily="34" charset="0"/>
              </a:rPr>
              <a:t>; PAN (10 % der Fälle)</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F</a:t>
            </a:r>
          </a:p>
        </p:txBody>
      </p:sp>
      <p:sp>
        <p:nvSpPr>
          <p:cNvPr id="9523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FAD2D2A-ECBE-4BB5-BCA5-80897C366043}" type="slidenum">
              <a:rPr lang="en-US" altLang="en-US" sz="1000" smtClean="0"/>
              <a:t>143</a:t>
            </a:fld>
            <a:endParaRPr lang="en-US" altLang="en-US" sz="1000"/>
          </a:p>
        </p:txBody>
      </p:sp>
      <p:sp>
        <p:nvSpPr>
          <p:cNvPr id="95236"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t>Sattelnasendeformität (2): </a:t>
            </a:r>
            <a:r>
              <a:rPr lang="en-US" altLang="en-US" sz="1200" dirty="0">
                <a:solidFill>
                  <a:srgbClr val="0000FF"/>
                </a:solidFill>
              </a:rPr>
              <a:t>RP; </a:t>
            </a:r>
            <a:r>
              <a:rPr lang="en-US" altLang="en-US" sz="1200" dirty="0" err="1">
                <a:solidFill>
                  <a:srgbClr val="0000FF"/>
                </a:solidFill>
              </a:rPr>
              <a:t>GwP</a:t>
            </a:r>
            <a:endParaRPr lang="en-US" altLang="en-US" sz="2000" dirty="0">
              <a:solidFill>
                <a:srgbClr val="0000FF"/>
              </a:solidFill>
            </a:endParaRPr>
          </a:p>
          <a:p>
            <a:r>
              <a:rPr lang="en-US" altLang="en-US" sz="1200" dirty="0"/>
              <a:t>Asthma und Eosinophilie: </a:t>
            </a:r>
            <a:r>
              <a:rPr lang="en-US" altLang="en-US" sz="1200" dirty="0">
                <a:solidFill>
                  <a:srgbClr val="0000FF"/>
                </a:solidFill>
              </a:rPr>
              <a:t>CS</a:t>
            </a:r>
          </a:p>
          <a:p>
            <a:r>
              <a:rPr lang="en-US" altLang="en-US" sz="1200" dirty="0"/>
              <a:t>Deformierte Ohrmuscheln: </a:t>
            </a:r>
            <a:r>
              <a:rPr lang="en-US" altLang="en-US" sz="1200" dirty="0">
                <a:solidFill>
                  <a:srgbClr val="0000FF"/>
                </a:solidFill>
              </a:rPr>
              <a:t>RP</a:t>
            </a:r>
          </a:p>
          <a:p>
            <a:r>
              <a:rPr lang="en-US" altLang="en-US" sz="1200" dirty="0"/>
              <a:t>Das Geschwür weist einen überhängenden Rand auf (2): </a:t>
            </a:r>
            <a:r>
              <a:rPr lang="en-US" altLang="en-US" sz="1200" dirty="0">
                <a:solidFill>
                  <a:srgbClr val="0000FF"/>
                </a:solidFill>
              </a:rPr>
              <a:t>MU; PAN</a:t>
            </a:r>
          </a:p>
          <a:p>
            <a:r>
              <a:rPr lang="en-US" altLang="en-US" sz="1200" dirty="0"/>
              <a:t>Sklera nie betroffen: </a:t>
            </a:r>
            <a:r>
              <a:rPr lang="en-US" altLang="en-US" sz="1200" dirty="0">
                <a:solidFill>
                  <a:srgbClr val="0000FF"/>
                </a:solidFill>
              </a:rPr>
              <a:t>MU</a:t>
            </a:r>
          </a:p>
          <a:p>
            <a:r>
              <a:rPr lang="en-US" altLang="en-US" sz="1200" dirty="0"/>
              <a:t>ANCA-positiv (2): </a:t>
            </a:r>
            <a:r>
              <a:rPr lang="en-US" altLang="en-US" sz="1200" dirty="0" err="1">
                <a:solidFill>
                  <a:srgbClr val="0000FF"/>
                </a:solidFill>
              </a:rPr>
              <a:t>GwP</a:t>
            </a:r>
            <a:r>
              <a:rPr lang="en-US" altLang="en-US" sz="1200" dirty="0">
                <a:solidFill>
                  <a:srgbClr val="0000FF"/>
                </a:solidFill>
              </a:rPr>
              <a:t>; CS</a:t>
            </a:r>
          </a:p>
          <a:p>
            <a:r>
              <a:rPr lang="en-US" altLang="en-US" sz="1200" dirty="0"/>
              <a:t>Ist eine Ausschlussdiagnose: </a:t>
            </a:r>
            <a:r>
              <a:rPr lang="en-US" altLang="en-US" sz="1200" dirty="0">
                <a:solidFill>
                  <a:srgbClr val="0000FF"/>
                </a:solidFill>
              </a:rPr>
              <a:t>MU</a:t>
            </a:r>
          </a:p>
          <a:p>
            <a:r>
              <a:rPr lang="en-US" altLang="en-US" sz="1200" dirty="0"/>
              <a:t>Röntgenaufnahme des Brustkorbs wahrscheinlich auffällig (3): </a:t>
            </a:r>
            <a:r>
              <a:rPr lang="en-US" altLang="en-US" sz="1200" dirty="0" err="1">
                <a:solidFill>
                  <a:srgbClr val="0000FF"/>
                </a:solidFill>
              </a:rPr>
              <a:t>GwP</a:t>
            </a:r>
            <a:r>
              <a:rPr lang="en-US" altLang="en-US" sz="1200" dirty="0">
                <a:solidFill>
                  <a:srgbClr val="0000FF"/>
                </a:solidFill>
              </a:rPr>
              <a:t>; CS; RP</a:t>
            </a:r>
          </a:p>
          <a:p>
            <a:r>
              <a:rPr lang="en-US" altLang="en-US" sz="1200" dirty="0"/>
              <a:t>Assoziiert mit Hepatitis-Seropositivität:</a:t>
            </a:r>
          </a:p>
        </p:txBody>
      </p:sp>
      <p:sp>
        <p:nvSpPr>
          <p:cNvPr id="2" name="Text Box 4">
            <a:extLst>
              <a:ext uri="{FF2B5EF4-FFF2-40B4-BE49-F238E27FC236}">
                <a16:creationId xmlns:a16="http://schemas.microsoft.com/office/drawing/2014/main" id="{37354757-C694-49CF-80C2-11B1A6002DFA}"/>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assoziiert sind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DF8311F7-15DF-AE10-3EC6-7AEEC912A5E8}"/>
              </a:ext>
            </a:extLst>
          </p:cNvPr>
          <p:cNvSpPr txBox="1">
            <a:spLocks noChangeArrowheads="1"/>
          </p:cNvSpPr>
          <p:nvPr/>
        </p:nvSpPr>
        <p:spPr bwMode="auto">
          <a:xfrm>
            <a:off x="3991456" y="3228449"/>
            <a:ext cx="29722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latin typeface="Segoe Script" panose="020B0504020000000003" pitchFamily="34" charset="0"/>
              </a:rPr>
              <a:t>; PAN (10 % der Fälle)</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A</a:t>
            </a:r>
          </a:p>
        </p:txBody>
      </p:sp>
      <p:sp>
        <p:nvSpPr>
          <p:cNvPr id="96259"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85637055-A651-442E-BD67-9044C30D8C3D}" type="slidenum">
              <a:rPr lang="en-US" altLang="en-US" sz="1000" smtClean="0"/>
              <a:t>144</a:t>
            </a:fld>
            <a:endParaRPr lang="en-US" altLang="en-US" sz="1000"/>
          </a:p>
        </p:txBody>
      </p:sp>
      <p:sp>
        <p:nvSpPr>
          <p:cNvPr id="96260"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t>Sattelnasendeformität (2): </a:t>
            </a:r>
            <a:r>
              <a:rPr lang="en-US" altLang="en-US" sz="1200" dirty="0">
                <a:solidFill>
                  <a:srgbClr val="0000FF"/>
                </a:solidFill>
              </a:rPr>
              <a:t>RP; </a:t>
            </a:r>
            <a:r>
              <a:rPr lang="en-US" altLang="en-US" sz="1200" dirty="0" err="1">
                <a:solidFill>
                  <a:srgbClr val="0000FF"/>
                </a:solidFill>
              </a:rPr>
              <a:t>GwP</a:t>
            </a:r>
            <a:endParaRPr lang="en-US" altLang="en-US" sz="2000" dirty="0">
              <a:solidFill>
                <a:srgbClr val="0000FF"/>
              </a:solidFill>
            </a:endParaRPr>
          </a:p>
          <a:p>
            <a:r>
              <a:rPr lang="en-US" altLang="en-US" sz="1200" dirty="0"/>
              <a:t>Asthma und Eosinophilie: </a:t>
            </a:r>
            <a:r>
              <a:rPr lang="en-US" altLang="en-US" sz="1200" dirty="0">
                <a:solidFill>
                  <a:srgbClr val="0000FF"/>
                </a:solidFill>
              </a:rPr>
              <a:t>CS</a:t>
            </a:r>
          </a:p>
          <a:p>
            <a:r>
              <a:rPr lang="en-US" altLang="en-US" sz="1200" dirty="0"/>
              <a:t>Deformierte Ohrmuscheln: </a:t>
            </a:r>
            <a:r>
              <a:rPr lang="en-US" altLang="en-US" sz="1200" dirty="0">
                <a:solidFill>
                  <a:srgbClr val="0000FF"/>
                </a:solidFill>
              </a:rPr>
              <a:t>RP</a:t>
            </a:r>
          </a:p>
          <a:p>
            <a:r>
              <a:rPr lang="en-US" altLang="en-US" sz="1200" dirty="0"/>
              <a:t>Das Geschwür weist einen überhängenden Rand auf (2): </a:t>
            </a:r>
            <a:r>
              <a:rPr lang="en-US" altLang="en-US" sz="1200" dirty="0">
                <a:solidFill>
                  <a:srgbClr val="0000FF"/>
                </a:solidFill>
              </a:rPr>
              <a:t>MU; PAN</a:t>
            </a:r>
          </a:p>
          <a:p>
            <a:r>
              <a:rPr lang="en-US" altLang="en-US" sz="1200" dirty="0"/>
              <a:t>Sklera nie betroffen: </a:t>
            </a:r>
            <a:r>
              <a:rPr lang="en-US" altLang="en-US" sz="1200" dirty="0">
                <a:solidFill>
                  <a:srgbClr val="0000FF"/>
                </a:solidFill>
              </a:rPr>
              <a:t>MU</a:t>
            </a:r>
          </a:p>
          <a:p>
            <a:r>
              <a:rPr lang="en-US" altLang="en-US" sz="1200" dirty="0"/>
              <a:t>ANCA-positiv (2): </a:t>
            </a:r>
            <a:r>
              <a:rPr lang="en-US" altLang="en-US" sz="1200" dirty="0" err="1">
                <a:solidFill>
                  <a:srgbClr val="0000FF"/>
                </a:solidFill>
              </a:rPr>
              <a:t>GwP</a:t>
            </a:r>
            <a:r>
              <a:rPr lang="en-US" altLang="en-US" sz="1200" dirty="0">
                <a:solidFill>
                  <a:srgbClr val="0000FF"/>
                </a:solidFill>
              </a:rPr>
              <a:t>; CS</a:t>
            </a:r>
          </a:p>
          <a:p>
            <a:r>
              <a:rPr lang="en-US" altLang="en-US" sz="1200" dirty="0"/>
              <a:t>Ist eine Ausschlussdiagnose: </a:t>
            </a:r>
            <a:r>
              <a:rPr lang="en-US" altLang="en-US" sz="1200" dirty="0">
                <a:solidFill>
                  <a:srgbClr val="0000FF"/>
                </a:solidFill>
              </a:rPr>
              <a:t>MU</a:t>
            </a:r>
          </a:p>
          <a:p>
            <a:r>
              <a:rPr lang="en-US" altLang="en-US" sz="1200" dirty="0"/>
              <a:t>Röntgenaufnahme des Brustkorbs wahrscheinlich auffällig (3): </a:t>
            </a:r>
            <a:r>
              <a:rPr lang="en-US" altLang="en-US" sz="1200" dirty="0" err="1">
                <a:solidFill>
                  <a:srgbClr val="0000FF"/>
                </a:solidFill>
              </a:rPr>
              <a:t>GwP</a:t>
            </a:r>
            <a:r>
              <a:rPr lang="en-US" altLang="en-US" sz="1200" dirty="0">
                <a:solidFill>
                  <a:srgbClr val="0000FF"/>
                </a:solidFill>
              </a:rPr>
              <a:t>; CS; RP</a:t>
            </a:r>
          </a:p>
          <a:p>
            <a:r>
              <a:rPr lang="en-US" altLang="en-US" sz="1200" dirty="0"/>
              <a:t>Assoziiert mit Hepatitis-Seropositivität: </a:t>
            </a:r>
            <a:r>
              <a:rPr lang="en-US" altLang="en-US" sz="1200" dirty="0">
                <a:solidFill>
                  <a:srgbClr val="0000FF"/>
                </a:solidFill>
              </a:rPr>
              <a:t>PAN</a:t>
            </a:r>
          </a:p>
          <a:p>
            <a:endParaRPr lang="en-US" altLang="en-US" sz="2000" dirty="0"/>
          </a:p>
          <a:p>
            <a:endParaRPr lang="en-US" altLang="en-US" sz="2000" dirty="0"/>
          </a:p>
        </p:txBody>
      </p:sp>
      <p:sp>
        <p:nvSpPr>
          <p:cNvPr id="2" name="Text Box 4">
            <a:extLst>
              <a:ext uri="{FF2B5EF4-FFF2-40B4-BE49-F238E27FC236}">
                <a16:creationId xmlns:a16="http://schemas.microsoft.com/office/drawing/2014/main" id="{82E02A6D-0B0A-46D2-BE62-F84DB776C8A5}"/>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assoziiert sind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FA5E8E54-94F6-850D-8A64-CB1F11A07B0B}"/>
              </a:ext>
            </a:extLst>
          </p:cNvPr>
          <p:cNvSpPr txBox="1">
            <a:spLocks noChangeArrowheads="1"/>
          </p:cNvSpPr>
          <p:nvPr/>
        </p:nvSpPr>
        <p:spPr bwMode="auto">
          <a:xfrm>
            <a:off x="3991456" y="3228449"/>
            <a:ext cx="29722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latin typeface="Segoe Script" panose="020B0504020000000003" pitchFamily="34" charset="0"/>
              </a:rPr>
              <a:t>; PAN (10 % der Fälle)</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F</a:t>
            </a:r>
          </a:p>
        </p:txBody>
      </p:sp>
      <p:sp>
        <p:nvSpPr>
          <p:cNvPr id="97283"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D1489E68-95B1-43C9-85E5-B187A430B641}" type="slidenum">
              <a:rPr lang="en-US" altLang="en-US" sz="1000" smtClean="0"/>
              <a:t>145</a:t>
            </a:fld>
            <a:endParaRPr lang="en-US" altLang="en-US" sz="1000"/>
          </a:p>
        </p:txBody>
      </p:sp>
      <p:sp>
        <p:nvSpPr>
          <p:cNvPr id="97284"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MU; PAN</a:t>
            </a:r>
          </a:p>
          <a:p>
            <a:r>
              <a:rPr lang="en-US" altLang="en-US" sz="1200" dirty="0">
                <a:solidFill>
                  <a:schemeClr val="bg1">
                    <a:lumMod val="75000"/>
                  </a:schemeClr>
                </a:solidFill>
              </a:rPr>
              <a:t>Sklera nie betroffen: MU</a:t>
            </a:r>
          </a:p>
          <a:p>
            <a:r>
              <a:rPr lang="en-US" altLang="en-US" sz="1200" dirty="0">
                <a:solidFill>
                  <a:schemeClr val="bg1">
                    <a:lumMod val="75000"/>
                  </a:schemeClr>
                </a:solidFill>
              </a:rPr>
              <a:t>ANCA-positiv (2): </a:t>
            </a:r>
            <a:r>
              <a:rPr lang="en-US" altLang="en-US" sz="1200" dirty="0" err="1">
                <a:solidFill>
                  <a:schemeClr val="bg1">
                    <a:lumMod val="75000"/>
                  </a:schemeClr>
                </a:solidFill>
              </a:rPr>
              <a:t>GwP</a:t>
            </a:r>
            <a:r>
              <a:rPr lang="en-US" altLang="en-US" sz="1200" dirty="0">
                <a:solidFill>
                  <a:schemeClr val="bg1">
                    <a:lumMod val="75000"/>
                  </a:schemeClr>
                </a:solidFill>
              </a:rPr>
              <a:t>; CS</a:t>
            </a:r>
          </a:p>
          <a:p>
            <a:r>
              <a:rPr lang="en-US" altLang="en-US" sz="1200" dirty="0">
                <a:solidFill>
                  <a:schemeClr val="bg1">
                    <a:lumMod val="75000"/>
                  </a:schemeClr>
                </a:solidFill>
              </a:rPr>
              <a:t>Ist eine Ausschlussdiagnose: MU</a:t>
            </a:r>
          </a:p>
          <a:p>
            <a:r>
              <a:rPr lang="en-US" altLang="en-US" sz="1200" dirty="0">
                <a:solidFill>
                  <a:schemeClr val="bg1">
                    <a:lumMod val="75000"/>
                  </a:schemeClr>
                </a:solidFill>
              </a:rPr>
              <a:t>Röntgenaufnahme des Brustkorbs wahrscheinlich auffällig (3): </a:t>
            </a:r>
            <a:r>
              <a:rPr lang="en-US" altLang="en-US" sz="1200" dirty="0" err="1">
                <a:solidFill>
                  <a:schemeClr val="bg1">
                    <a:lumMod val="75000"/>
                  </a:schemeClr>
                </a:solidFill>
              </a:rPr>
              <a:t>GwP</a:t>
            </a:r>
            <a:r>
              <a:rPr lang="en-US" altLang="en-US" sz="1200" dirty="0">
                <a:solidFill>
                  <a:schemeClr val="bg1">
                    <a:lumMod val="75000"/>
                  </a:schemeClr>
                </a:solidFill>
              </a:rPr>
              <a:t>; CS; RP</a:t>
            </a:r>
          </a:p>
          <a:p>
            <a:r>
              <a:rPr lang="en-US" altLang="en-US" sz="1200" dirty="0">
                <a:solidFill>
                  <a:schemeClr val="bg1">
                    <a:lumMod val="75000"/>
                  </a:schemeClr>
                </a:solidFill>
              </a:rPr>
              <a:t>Assoziiert mit </a:t>
            </a:r>
            <a:r>
              <a:rPr lang="en-US" altLang="en-US" sz="1200" b="1" dirty="0"/>
              <a:t>Hepatitis-Seropositivität: </a:t>
            </a:r>
            <a:r>
              <a:rPr lang="en-US" altLang="en-US" sz="1200" b="1" dirty="0">
                <a:solidFill>
                  <a:srgbClr val="0000FF"/>
                </a:solidFill>
              </a:rPr>
              <a:t>PAN</a:t>
            </a:r>
          </a:p>
          <a:p>
            <a:endParaRPr lang="en-US" altLang="en-US" sz="2000" dirty="0"/>
          </a:p>
          <a:p>
            <a:endParaRPr lang="en-US" altLang="en-US" sz="2000" dirty="0"/>
          </a:p>
        </p:txBody>
      </p:sp>
      <p:sp>
        <p:nvSpPr>
          <p:cNvPr id="97286" name="TextBox 5"/>
          <p:cNvSpPr txBox="1">
            <a:spLocks noChangeArrowheads="1"/>
          </p:cNvSpPr>
          <p:nvPr/>
        </p:nvSpPr>
        <p:spPr bwMode="auto">
          <a:xfrm>
            <a:off x="990600" y="5181600"/>
            <a:ext cx="4544321" cy="307777"/>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Welches Hepatitis-Virus ist </a:t>
            </a:r>
            <a:r>
              <a:rPr lang="en-US" altLang="en-US" sz="1200" dirty="0">
                <a:solidFill>
                  <a:srgbClr val="0000FF"/>
                </a:solidFill>
              </a:rPr>
              <a:t>definitiv </a:t>
            </a:r>
            <a:r>
              <a:rPr lang="en-US" altLang="en-US" sz="1200" i="1" dirty="0">
                <a:solidFill>
                  <a:srgbClr val="0000FF"/>
                </a:solidFill>
              </a:rPr>
              <a:t>mit PAN assoziiert?</a:t>
            </a:r>
            <a:endParaRPr lang="en-US" altLang="en-US" sz="1400" dirty="0">
              <a:solidFill>
                <a:srgbClr val="99FF99"/>
              </a:solidFill>
            </a:endParaRPr>
          </a:p>
        </p:txBody>
      </p:sp>
      <p:sp>
        <p:nvSpPr>
          <p:cNvPr id="2" name="Text Box 4">
            <a:extLst>
              <a:ext uri="{FF2B5EF4-FFF2-40B4-BE49-F238E27FC236}">
                <a16:creationId xmlns:a16="http://schemas.microsoft.com/office/drawing/2014/main" id="{85F5B18E-7830-4DE5-B3BB-A2D0559EC93F}"/>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assoziiert sind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28EB1166-C85D-7C6E-EA8A-27E1D9B18D0A}"/>
              </a:ext>
            </a:extLst>
          </p:cNvPr>
          <p:cNvSpPr txBox="1">
            <a:spLocks noChangeArrowheads="1"/>
          </p:cNvSpPr>
          <p:nvPr/>
        </p:nvSpPr>
        <p:spPr bwMode="auto">
          <a:xfrm>
            <a:off x="3991456" y="3228449"/>
            <a:ext cx="29722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latin typeface="Segoe Script" panose="020B0504020000000003" pitchFamily="34" charset="0"/>
              </a:rPr>
              <a:t>; PAN (10 % der Fälle)</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A</a:t>
            </a:r>
          </a:p>
        </p:txBody>
      </p:sp>
      <p:sp>
        <p:nvSpPr>
          <p:cNvPr id="98307"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7481C65-F281-4B5A-9D05-B0962B4687F3}" type="slidenum">
              <a:rPr lang="en-US" altLang="en-US" sz="1000" smtClean="0"/>
              <a:t>146</a:t>
            </a:fld>
            <a:endParaRPr lang="en-US" altLang="en-US" sz="1000"/>
          </a:p>
        </p:txBody>
      </p:sp>
      <p:sp>
        <p:nvSpPr>
          <p:cNvPr id="98308"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MU; PAN</a:t>
            </a:r>
          </a:p>
          <a:p>
            <a:r>
              <a:rPr lang="en-US" altLang="en-US" sz="1200" dirty="0">
                <a:solidFill>
                  <a:schemeClr val="bg1">
                    <a:lumMod val="75000"/>
                  </a:schemeClr>
                </a:solidFill>
              </a:rPr>
              <a:t>Sklera nie betroffen: MU</a:t>
            </a:r>
          </a:p>
          <a:p>
            <a:r>
              <a:rPr lang="en-US" altLang="en-US" sz="1200" dirty="0">
                <a:solidFill>
                  <a:schemeClr val="bg1">
                    <a:lumMod val="75000"/>
                  </a:schemeClr>
                </a:solidFill>
              </a:rPr>
              <a:t>ANCA-positiv (2): </a:t>
            </a:r>
            <a:r>
              <a:rPr lang="en-US" altLang="en-US" sz="1200" dirty="0" err="1">
                <a:solidFill>
                  <a:schemeClr val="bg1">
                    <a:lumMod val="75000"/>
                  </a:schemeClr>
                </a:solidFill>
              </a:rPr>
              <a:t>GwP</a:t>
            </a:r>
            <a:r>
              <a:rPr lang="en-US" altLang="en-US" sz="1200" dirty="0">
                <a:solidFill>
                  <a:schemeClr val="bg1">
                    <a:lumMod val="75000"/>
                  </a:schemeClr>
                </a:solidFill>
              </a:rPr>
              <a:t>; CS</a:t>
            </a:r>
          </a:p>
          <a:p>
            <a:r>
              <a:rPr lang="en-US" altLang="en-US" sz="1200" dirty="0">
                <a:solidFill>
                  <a:schemeClr val="bg1">
                    <a:lumMod val="75000"/>
                  </a:schemeClr>
                </a:solidFill>
              </a:rPr>
              <a:t>Ist eine Ausschlussdiagnose: MU</a:t>
            </a:r>
          </a:p>
          <a:p>
            <a:r>
              <a:rPr lang="en-US" altLang="en-US" sz="1200" dirty="0">
                <a:solidFill>
                  <a:schemeClr val="bg1">
                    <a:lumMod val="75000"/>
                  </a:schemeClr>
                </a:solidFill>
              </a:rPr>
              <a:t>Röntgenaufnahme des Brustkorbs wahrscheinlich auffällig (3): </a:t>
            </a:r>
            <a:r>
              <a:rPr lang="en-US" altLang="en-US" sz="1200" dirty="0" err="1">
                <a:solidFill>
                  <a:schemeClr val="bg1">
                    <a:lumMod val="75000"/>
                  </a:schemeClr>
                </a:solidFill>
              </a:rPr>
              <a:t>GwP</a:t>
            </a:r>
            <a:r>
              <a:rPr lang="en-US" altLang="en-US" sz="1200" dirty="0">
                <a:solidFill>
                  <a:schemeClr val="bg1">
                    <a:lumMod val="75000"/>
                  </a:schemeClr>
                </a:solidFill>
              </a:rPr>
              <a:t>; CS; RP</a:t>
            </a:r>
          </a:p>
          <a:p>
            <a:r>
              <a:rPr lang="en-US" altLang="en-US" sz="1200" dirty="0">
                <a:solidFill>
                  <a:schemeClr val="bg1">
                    <a:lumMod val="75000"/>
                  </a:schemeClr>
                </a:solidFill>
              </a:rPr>
              <a:t>Assoziiert mit </a:t>
            </a:r>
            <a:r>
              <a:rPr lang="en-US" altLang="en-US" sz="1200" b="1" dirty="0"/>
              <a:t>Hepatitis-Seropositivität: </a:t>
            </a:r>
            <a:r>
              <a:rPr lang="en-US" altLang="en-US" sz="1200" b="1" dirty="0">
                <a:solidFill>
                  <a:srgbClr val="0000FF"/>
                </a:solidFill>
              </a:rPr>
              <a:t>PAN</a:t>
            </a:r>
          </a:p>
          <a:p>
            <a:endParaRPr lang="en-US" altLang="en-US" sz="2000" dirty="0"/>
          </a:p>
          <a:p>
            <a:endParaRPr lang="en-US" altLang="en-US" sz="2000" dirty="0"/>
          </a:p>
        </p:txBody>
      </p:sp>
      <p:sp>
        <p:nvSpPr>
          <p:cNvPr id="98310" name="TextBox 5"/>
          <p:cNvSpPr txBox="1">
            <a:spLocks noChangeArrowheads="1"/>
          </p:cNvSpPr>
          <p:nvPr/>
        </p:nvSpPr>
        <p:spPr bwMode="auto">
          <a:xfrm>
            <a:off x="990600" y="5181600"/>
            <a:ext cx="4544321" cy="523220"/>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Welches Hepatitis-Virus ist </a:t>
            </a:r>
            <a:r>
              <a:rPr lang="en-US" altLang="en-US" sz="1200" dirty="0">
                <a:solidFill>
                  <a:srgbClr val="0000FF"/>
                </a:solidFill>
              </a:rPr>
              <a:t>definitiv </a:t>
            </a:r>
            <a:r>
              <a:rPr lang="en-US" altLang="en-US" sz="1200" i="1" dirty="0">
                <a:solidFill>
                  <a:srgbClr val="0000FF"/>
                </a:solidFill>
              </a:rPr>
              <a:t>mit PAN assoziiert?</a:t>
            </a:r>
          </a:p>
          <a:p>
            <a:pPr eaLnBrk="1" hangingPunct="1">
              <a:spcBef>
                <a:spcPct val="0"/>
              </a:spcBef>
              <a:buClrTx/>
              <a:buSzTx/>
              <a:buFontTx/>
              <a:buNone/>
            </a:pPr>
            <a:r>
              <a:rPr lang="en-US" altLang="en-US" sz="1200" dirty="0">
                <a:solidFill>
                  <a:srgbClr val="0000FF"/>
                </a:solidFill>
              </a:rPr>
              <a:t>Hepatitis B</a:t>
            </a:r>
            <a:endParaRPr lang="en-US" altLang="en-US" sz="1400" dirty="0">
              <a:solidFill>
                <a:srgbClr val="99FF99"/>
              </a:solidFill>
            </a:endParaRPr>
          </a:p>
        </p:txBody>
      </p:sp>
      <p:sp>
        <p:nvSpPr>
          <p:cNvPr id="2" name="Text Box 4">
            <a:extLst>
              <a:ext uri="{FF2B5EF4-FFF2-40B4-BE49-F238E27FC236}">
                <a16:creationId xmlns:a16="http://schemas.microsoft.com/office/drawing/2014/main" id="{E002DE3D-BD03-4493-AD27-52BA2926CF2A}"/>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der folgenden Ursachen für PUK damit assoziiert sind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70D38DA6-7A4D-9A8D-45FD-01B2D13551F7}"/>
              </a:ext>
            </a:extLst>
          </p:cNvPr>
          <p:cNvSpPr txBox="1">
            <a:spLocks noChangeArrowheads="1"/>
          </p:cNvSpPr>
          <p:nvPr/>
        </p:nvSpPr>
        <p:spPr bwMode="auto">
          <a:xfrm>
            <a:off x="3991456" y="3228449"/>
            <a:ext cx="29722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latin typeface="Segoe Script" panose="020B0504020000000003" pitchFamily="34" charset="0"/>
              </a:rPr>
              <a:t>; PAN (10 % der Fälle)</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F</a:t>
            </a:r>
          </a:p>
        </p:txBody>
      </p:sp>
      <p:sp>
        <p:nvSpPr>
          <p:cNvPr id="99331"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16255CF-7030-4993-B203-171B2A72AC2F}" type="slidenum">
              <a:rPr lang="en-US" altLang="en-US" sz="1000" smtClean="0"/>
              <a:t>147</a:t>
            </a:fld>
            <a:endParaRPr lang="en-US" altLang="en-US" sz="1000"/>
          </a:p>
        </p:txBody>
      </p:sp>
      <p:sp>
        <p:nvSpPr>
          <p:cNvPr id="99332"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MU; PAN</a:t>
            </a:r>
          </a:p>
          <a:p>
            <a:r>
              <a:rPr lang="en-US" altLang="en-US" sz="1200" dirty="0">
                <a:solidFill>
                  <a:schemeClr val="bg1">
                    <a:lumMod val="75000"/>
                  </a:schemeClr>
                </a:solidFill>
              </a:rPr>
              <a:t>Sklera nie betroffen: MU</a:t>
            </a:r>
          </a:p>
          <a:p>
            <a:r>
              <a:rPr lang="en-US" altLang="en-US" sz="1200" dirty="0">
                <a:solidFill>
                  <a:schemeClr val="bg1">
                    <a:lumMod val="75000"/>
                  </a:schemeClr>
                </a:solidFill>
              </a:rPr>
              <a:t>ANCA-positiv (2): </a:t>
            </a:r>
            <a:r>
              <a:rPr lang="en-US" altLang="en-US" sz="1200" dirty="0" err="1">
                <a:solidFill>
                  <a:schemeClr val="bg1">
                    <a:lumMod val="75000"/>
                  </a:schemeClr>
                </a:solidFill>
              </a:rPr>
              <a:t>GwP</a:t>
            </a:r>
            <a:r>
              <a:rPr lang="en-US" altLang="en-US" sz="1200" dirty="0">
                <a:solidFill>
                  <a:schemeClr val="bg1">
                    <a:lumMod val="75000"/>
                  </a:schemeClr>
                </a:solidFill>
              </a:rPr>
              <a:t>; CS</a:t>
            </a:r>
          </a:p>
          <a:p>
            <a:r>
              <a:rPr lang="en-US" altLang="en-US" sz="1200" dirty="0">
                <a:solidFill>
                  <a:schemeClr val="bg1">
                    <a:lumMod val="75000"/>
                  </a:schemeClr>
                </a:solidFill>
              </a:rPr>
              <a:t>Ist eine Ausschlussdiagnose: MU</a:t>
            </a:r>
          </a:p>
          <a:p>
            <a:r>
              <a:rPr lang="en-US" altLang="en-US" sz="1200" dirty="0">
                <a:solidFill>
                  <a:schemeClr val="bg1">
                    <a:lumMod val="75000"/>
                  </a:schemeClr>
                </a:solidFill>
              </a:rPr>
              <a:t>Röntgenaufnahme des Brustkorbs wahrscheinlich auffällig (3): </a:t>
            </a:r>
            <a:r>
              <a:rPr lang="en-US" altLang="en-US" sz="1200" dirty="0" err="1">
                <a:solidFill>
                  <a:schemeClr val="bg1">
                    <a:lumMod val="75000"/>
                  </a:schemeClr>
                </a:solidFill>
              </a:rPr>
              <a:t>GwP</a:t>
            </a:r>
            <a:r>
              <a:rPr lang="en-US" altLang="en-US" sz="1200" dirty="0">
                <a:solidFill>
                  <a:schemeClr val="bg1">
                    <a:lumMod val="75000"/>
                  </a:schemeClr>
                </a:solidFill>
              </a:rPr>
              <a:t>; CS; RP</a:t>
            </a:r>
          </a:p>
          <a:p>
            <a:r>
              <a:rPr lang="en-US" altLang="en-US" sz="1200" dirty="0">
                <a:solidFill>
                  <a:schemeClr val="bg1">
                    <a:lumMod val="75000"/>
                  </a:schemeClr>
                </a:solidFill>
              </a:rPr>
              <a:t>Assoziiert mit </a:t>
            </a:r>
            <a:r>
              <a:rPr lang="en-US" altLang="en-US" sz="1200" b="1" dirty="0"/>
              <a:t>Hepatitis-Seropositivität: </a:t>
            </a:r>
            <a:r>
              <a:rPr lang="en-US" altLang="en-US" sz="1200" b="1" dirty="0">
                <a:solidFill>
                  <a:srgbClr val="0000FF"/>
                </a:solidFill>
              </a:rPr>
              <a:t>PAN</a:t>
            </a:r>
          </a:p>
          <a:p>
            <a:endParaRPr lang="en-US" altLang="en-US" sz="2000" dirty="0"/>
          </a:p>
          <a:p>
            <a:endParaRPr lang="en-US" altLang="en-US" sz="2000" dirty="0"/>
          </a:p>
        </p:txBody>
      </p:sp>
      <p:sp>
        <p:nvSpPr>
          <p:cNvPr id="99334" name="TextBox 5"/>
          <p:cNvSpPr txBox="1">
            <a:spLocks noChangeArrowheads="1"/>
          </p:cNvSpPr>
          <p:nvPr/>
        </p:nvSpPr>
        <p:spPr bwMode="auto">
          <a:xfrm>
            <a:off x="990600" y="5181600"/>
            <a:ext cx="4544321" cy="523220"/>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Welches Hepatitis-Virus ist </a:t>
            </a:r>
            <a:r>
              <a:rPr lang="en-US" altLang="en-US" sz="1200" dirty="0">
                <a:solidFill>
                  <a:schemeClr val="bg1">
                    <a:lumMod val="75000"/>
                  </a:schemeClr>
                </a:solidFill>
              </a:rPr>
              <a:t>definitiv </a:t>
            </a:r>
            <a:r>
              <a:rPr lang="en-US" altLang="en-US" sz="1200" i="1" dirty="0">
                <a:solidFill>
                  <a:schemeClr val="bg1">
                    <a:lumMod val="75000"/>
                  </a:schemeClr>
                </a:solidFill>
              </a:rPr>
              <a:t>mit PAN assoziiert?</a:t>
            </a:r>
          </a:p>
          <a:p>
            <a:pPr eaLnBrk="1" hangingPunct="1">
              <a:spcBef>
                <a:spcPct val="0"/>
              </a:spcBef>
              <a:buClrTx/>
              <a:buSzTx/>
              <a:buFontTx/>
              <a:buNone/>
            </a:pPr>
            <a:r>
              <a:rPr lang="en-US" altLang="en-US" sz="1200" b="1" dirty="0">
                <a:solidFill>
                  <a:srgbClr val="0000FF"/>
                </a:solidFill>
              </a:rPr>
              <a:t>Hepatitis B</a:t>
            </a:r>
            <a:endParaRPr lang="en-US" altLang="en-US" sz="1400" b="1" dirty="0">
              <a:solidFill>
                <a:srgbClr val="99FF99"/>
              </a:solidFill>
            </a:endParaRPr>
          </a:p>
        </p:txBody>
      </p:sp>
      <p:sp>
        <p:nvSpPr>
          <p:cNvPr id="99335" name="TextBox 1"/>
          <p:cNvSpPr txBox="1">
            <a:spLocks noChangeArrowheads="1"/>
          </p:cNvSpPr>
          <p:nvPr/>
        </p:nvSpPr>
        <p:spPr bwMode="auto">
          <a:xfrm>
            <a:off x="2000250" y="5815013"/>
            <a:ext cx="5300682" cy="307777"/>
          </a:xfrm>
          <a:prstGeom prst="rect">
            <a:avLst/>
          </a:prstGeom>
          <a:no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t>Wie viel Prozent der PAN-Patienten testen positiv auf Hepatitis-B-Oberflächen-Antigen?</a:t>
            </a:r>
          </a:p>
        </p:txBody>
      </p:sp>
      <p:sp>
        <p:nvSpPr>
          <p:cNvPr id="2" name="Text Box 4">
            <a:extLst>
              <a:ext uri="{FF2B5EF4-FFF2-40B4-BE49-F238E27FC236}">
                <a16:creationId xmlns:a16="http://schemas.microsoft.com/office/drawing/2014/main" id="{C7EDEA14-F368-470F-82BA-1FE2ABC76CFB}"/>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der folgenden Ursachen für PUK damit assoziiert sind (bei einigen gibt es mehr als eine Antwort)</a:t>
            </a:r>
          </a:p>
          <a:p>
            <a:pPr eaLnBrk="1" hangingPunct="1">
              <a:spcBef>
                <a:spcPct val="0"/>
              </a:spcBef>
              <a:buClrTx/>
              <a:buSzTx/>
              <a:buFontTx/>
              <a:buNone/>
            </a:pPr>
            <a:r>
              <a:rPr lang="en-US" altLang="en-US" sz="1200" b="1" dirty="0">
                <a:solidFill>
                  <a:srgbClr val="0000FF"/>
                </a:solidFill>
              </a:rPr>
              <a:t>Polyarteritis nodosa (PAN)        Rezidivierende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36FC0BDC-5B1D-267E-B4BC-FDDC8EB5F285}"/>
              </a:ext>
            </a:extLst>
          </p:cNvPr>
          <p:cNvSpPr txBox="1">
            <a:spLocks noChangeArrowheads="1"/>
          </p:cNvSpPr>
          <p:nvPr/>
        </p:nvSpPr>
        <p:spPr bwMode="auto">
          <a:xfrm>
            <a:off x="3991456" y="3228449"/>
            <a:ext cx="29722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latin typeface="Segoe Script" panose="020B0504020000000003" pitchFamily="34" charset="0"/>
              </a:rPr>
              <a:t>; PAN (10 % der Fälle)</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A</a:t>
            </a:r>
          </a:p>
        </p:txBody>
      </p:sp>
      <p:sp>
        <p:nvSpPr>
          <p:cNvPr id="10035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DA0D72CE-1A2D-40B3-AF29-B5EEAD2AE953}" type="slidenum">
              <a:rPr lang="en-US" altLang="en-US" sz="1000" smtClean="0"/>
              <a:t>148</a:t>
            </a:fld>
            <a:endParaRPr lang="en-US" altLang="en-US" sz="1000"/>
          </a:p>
        </p:txBody>
      </p:sp>
      <p:sp>
        <p:nvSpPr>
          <p:cNvPr id="100356"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MU; PAN</a:t>
            </a:r>
          </a:p>
          <a:p>
            <a:r>
              <a:rPr lang="en-US" altLang="en-US" sz="1200" dirty="0">
                <a:solidFill>
                  <a:schemeClr val="bg1">
                    <a:lumMod val="75000"/>
                  </a:schemeClr>
                </a:solidFill>
              </a:rPr>
              <a:t>Sklera nie betroffen: MU</a:t>
            </a:r>
          </a:p>
          <a:p>
            <a:r>
              <a:rPr lang="en-US" altLang="en-US" sz="1200" dirty="0">
                <a:solidFill>
                  <a:schemeClr val="bg1">
                    <a:lumMod val="75000"/>
                  </a:schemeClr>
                </a:solidFill>
              </a:rPr>
              <a:t>ANCA-positiv (2): </a:t>
            </a:r>
            <a:r>
              <a:rPr lang="en-US" altLang="en-US" sz="1200" dirty="0" err="1">
                <a:solidFill>
                  <a:schemeClr val="bg1">
                    <a:lumMod val="75000"/>
                  </a:schemeClr>
                </a:solidFill>
              </a:rPr>
              <a:t>GwP</a:t>
            </a:r>
            <a:r>
              <a:rPr lang="en-US" altLang="en-US" sz="1200" dirty="0">
                <a:solidFill>
                  <a:schemeClr val="bg1">
                    <a:lumMod val="75000"/>
                  </a:schemeClr>
                </a:solidFill>
              </a:rPr>
              <a:t>; CS</a:t>
            </a:r>
          </a:p>
          <a:p>
            <a:r>
              <a:rPr lang="en-US" altLang="en-US" sz="1200" dirty="0">
                <a:solidFill>
                  <a:schemeClr val="bg1">
                    <a:lumMod val="75000"/>
                  </a:schemeClr>
                </a:solidFill>
              </a:rPr>
              <a:t>Ist eine Ausschlussdiagnose: MU</a:t>
            </a:r>
          </a:p>
          <a:p>
            <a:r>
              <a:rPr lang="en-US" altLang="en-US" sz="1200" dirty="0">
                <a:solidFill>
                  <a:schemeClr val="bg1">
                    <a:lumMod val="75000"/>
                  </a:schemeClr>
                </a:solidFill>
              </a:rPr>
              <a:t>Röntgenaufnahme des Brustkorbs wahrscheinlich auffällig (3): </a:t>
            </a:r>
            <a:r>
              <a:rPr lang="en-US" altLang="en-US" sz="1200" dirty="0" err="1">
                <a:solidFill>
                  <a:schemeClr val="bg1">
                    <a:lumMod val="75000"/>
                  </a:schemeClr>
                </a:solidFill>
              </a:rPr>
              <a:t>GwP</a:t>
            </a:r>
            <a:r>
              <a:rPr lang="en-US" altLang="en-US" sz="1200" dirty="0">
                <a:solidFill>
                  <a:schemeClr val="bg1">
                    <a:lumMod val="75000"/>
                  </a:schemeClr>
                </a:solidFill>
              </a:rPr>
              <a:t>; CS; RP</a:t>
            </a:r>
          </a:p>
          <a:p>
            <a:r>
              <a:rPr lang="en-US" altLang="en-US" sz="1200" dirty="0">
                <a:solidFill>
                  <a:schemeClr val="bg1">
                    <a:lumMod val="75000"/>
                  </a:schemeClr>
                </a:solidFill>
              </a:rPr>
              <a:t>Assoziiert mit </a:t>
            </a:r>
            <a:r>
              <a:rPr lang="en-US" altLang="en-US" sz="1200" b="1" dirty="0"/>
              <a:t>Hepatitis-Seropositivität: </a:t>
            </a:r>
            <a:r>
              <a:rPr lang="en-US" altLang="en-US" sz="1200" b="1" dirty="0">
                <a:solidFill>
                  <a:srgbClr val="0000FF"/>
                </a:solidFill>
              </a:rPr>
              <a:t>PAN</a:t>
            </a:r>
          </a:p>
          <a:p>
            <a:endParaRPr lang="en-US" altLang="en-US" sz="2000" dirty="0"/>
          </a:p>
          <a:p>
            <a:endParaRPr lang="en-US" altLang="en-US" sz="2000" dirty="0"/>
          </a:p>
        </p:txBody>
      </p:sp>
      <p:sp>
        <p:nvSpPr>
          <p:cNvPr id="100358" name="TextBox 5"/>
          <p:cNvSpPr txBox="1">
            <a:spLocks noChangeArrowheads="1"/>
          </p:cNvSpPr>
          <p:nvPr/>
        </p:nvSpPr>
        <p:spPr bwMode="auto">
          <a:xfrm>
            <a:off x="990600" y="5181600"/>
            <a:ext cx="4544321" cy="523220"/>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Welches Hepatitis-Virus ist </a:t>
            </a:r>
            <a:r>
              <a:rPr lang="en-US" altLang="en-US" sz="1200" dirty="0">
                <a:solidFill>
                  <a:schemeClr val="bg1">
                    <a:lumMod val="75000"/>
                  </a:schemeClr>
                </a:solidFill>
              </a:rPr>
              <a:t>definitiv </a:t>
            </a:r>
            <a:r>
              <a:rPr lang="en-US" altLang="en-US" sz="1200" i="1" dirty="0">
                <a:solidFill>
                  <a:schemeClr val="bg1">
                    <a:lumMod val="75000"/>
                  </a:schemeClr>
                </a:solidFill>
              </a:rPr>
              <a:t>mit PAN assoziiert?</a:t>
            </a:r>
          </a:p>
          <a:p>
            <a:pPr eaLnBrk="1" hangingPunct="1">
              <a:spcBef>
                <a:spcPct val="0"/>
              </a:spcBef>
              <a:buClrTx/>
              <a:buSzTx/>
              <a:buFontTx/>
              <a:buNone/>
            </a:pPr>
            <a:r>
              <a:rPr lang="en-US" altLang="en-US" sz="1200" b="1" dirty="0">
                <a:solidFill>
                  <a:srgbClr val="0000FF"/>
                </a:solidFill>
              </a:rPr>
              <a:t>Hepatitis B</a:t>
            </a:r>
            <a:endParaRPr lang="en-US" altLang="en-US" sz="1400" b="1" dirty="0">
              <a:solidFill>
                <a:srgbClr val="99FF99"/>
              </a:solidFill>
            </a:endParaRPr>
          </a:p>
        </p:txBody>
      </p:sp>
      <p:sp>
        <p:nvSpPr>
          <p:cNvPr id="100359" name="TextBox 1"/>
          <p:cNvSpPr txBox="1">
            <a:spLocks noChangeArrowheads="1"/>
          </p:cNvSpPr>
          <p:nvPr/>
        </p:nvSpPr>
        <p:spPr bwMode="auto">
          <a:xfrm>
            <a:off x="2000250" y="5815013"/>
            <a:ext cx="5300682" cy="523220"/>
          </a:xfrm>
          <a:prstGeom prst="rect">
            <a:avLst/>
          </a:prstGeom>
          <a:no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i="1" dirty="0"/>
              <a:t>Wie viel Prozent der PAN-Patienten testen positiv auf Hepatitis-B-Oberflächen-Antigen?</a:t>
            </a:r>
          </a:p>
          <a:p>
            <a:pPr eaLnBrk="1" hangingPunct="1"/>
            <a:r>
              <a:rPr lang="en-US" altLang="en-US" sz="1200" dirty="0"/>
              <a:t>Etwa 10</a:t>
            </a:r>
          </a:p>
        </p:txBody>
      </p:sp>
      <p:sp>
        <p:nvSpPr>
          <p:cNvPr id="2" name="Text Box 4">
            <a:extLst>
              <a:ext uri="{FF2B5EF4-FFF2-40B4-BE49-F238E27FC236}">
                <a16:creationId xmlns:a16="http://schemas.microsoft.com/office/drawing/2014/main" id="{5699B6C4-A1DD-43C2-854F-4BD6B2FF1C43}"/>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der folgenden Ursachen für PUK damit assoziiert sind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1C40C5CF-E739-38FF-9EB9-5A673C39044D}"/>
              </a:ext>
            </a:extLst>
          </p:cNvPr>
          <p:cNvSpPr txBox="1">
            <a:spLocks noChangeArrowheads="1"/>
          </p:cNvSpPr>
          <p:nvPr/>
        </p:nvSpPr>
        <p:spPr bwMode="auto">
          <a:xfrm>
            <a:off x="3991456" y="3228449"/>
            <a:ext cx="29722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latin typeface="Segoe Script" panose="020B0504020000000003" pitchFamily="34" charset="0"/>
              </a:rPr>
              <a:t>; PAN (10 % der Fälle)</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F</a:t>
            </a:r>
          </a:p>
        </p:txBody>
      </p:sp>
      <p:sp>
        <p:nvSpPr>
          <p:cNvPr id="101379"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C9E0C82-3F2E-40FC-A87B-46B80ADD8FBE}" type="slidenum">
              <a:rPr lang="en-US" altLang="en-US" sz="1000" smtClean="0"/>
              <a:t>149</a:t>
            </a:fld>
            <a:endParaRPr lang="en-US" altLang="en-US" sz="1000"/>
          </a:p>
        </p:txBody>
      </p:sp>
      <p:sp>
        <p:nvSpPr>
          <p:cNvPr id="101380"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MU; PAN</a:t>
            </a:r>
          </a:p>
          <a:p>
            <a:r>
              <a:rPr lang="en-US" altLang="en-US" sz="1200" dirty="0">
                <a:solidFill>
                  <a:schemeClr val="bg1">
                    <a:lumMod val="75000"/>
                  </a:schemeClr>
                </a:solidFill>
              </a:rPr>
              <a:t>Sklera nie betroffen: MU</a:t>
            </a:r>
          </a:p>
          <a:p>
            <a:r>
              <a:rPr lang="en-US" altLang="en-US" sz="1200" dirty="0">
                <a:solidFill>
                  <a:schemeClr val="bg1">
                    <a:lumMod val="75000"/>
                  </a:schemeClr>
                </a:solidFill>
              </a:rPr>
              <a:t>ANCA-positiv (2): </a:t>
            </a:r>
            <a:r>
              <a:rPr lang="en-US" altLang="en-US" sz="1200" dirty="0" err="1">
                <a:solidFill>
                  <a:schemeClr val="bg1">
                    <a:lumMod val="75000"/>
                  </a:schemeClr>
                </a:solidFill>
              </a:rPr>
              <a:t>GwP</a:t>
            </a:r>
            <a:r>
              <a:rPr lang="en-US" altLang="en-US" sz="1200" dirty="0">
                <a:solidFill>
                  <a:schemeClr val="bg1">
                    <a:lumMod val="75000"/>
                  </a:schemeClr>
                </a:solidFill>
              </a:rPr>
              <a:t>; CS</a:t>
            </a:r>
          </a:p>
          <a:p>
            <a:r>
              <a:rPr lang="en-US" altLang="en-US" sz="1200" dirty="0">
                <a:solidFill>
                  <a:schemeClr val="bg1">
                    <a:lumMod val="75000"/>
                  </a:schemeClr>
                </a:solidFill>
              </a:rPr>
              <a:t>Ist eine Ausschlussdiagnose: MU</a:t>
            </a:r>
          </a:p>
          <a:p>
            <a:r>
              <a:rPr lang="en-US" altLang="en-US" sz="1200" dirty="0">
                <a:solidFill>
                  <a:schemeClr val="bg1">
                    <a:lumMod val="75000"/>
                  </a:schemeClr>
                </a:solidFill>
              </a:rPr>
              <a:t>Röntgenaufnahme des Brustkorbs wahrscheinlich auffällig (3): </a:t>
            </a:r>
            <a:r>
              <a:rPr lang="en-US" altLang="en-US" sz="1200" dirty="0" err="1">
                <a:solidFill>
                  <a:schemeClr val="bg1">
                    <a:lumMod val="75000"/>
                  </a:schemeClr>
                </a:solidFill>
              </a:rPr>
              <a:t>GwP</a:t>
            </a:r>
            <a:r>
              <a:rPr lang="en-US" altLang="en-US" sz="1200" dirty="0">
                <a:solidFill>
                  <a:schemeClr val="bg1">
                    <a:lumMod val="75000"/>
                  </a:schemeClr>
                </a:solidFill>
              </a:rPr>
              <a:t>; CS; RP</a:t>
            </a:r>
          </a:p>
          <a:p>
            <a:r>
              <a:rPr lang="en-US" altLang="en-US" sz="1200" dirty="0">
                <a:solidFill>
                  <a:schemeClr val="bg1">
                    <a:lumMod val="75000"/>
                  </a:schemeClr>
                </a:solidFill>
              </a:rPr>
              <a:t>Assoziiert mit </a:t>
            </a:r>
            <a:r>
              <a:rPr lang="en-US" altLang="en-US" sz="1200" b="1" dirty="0"/>
              <a:t>Hepatitis-Seropositivität: </a:t>
            </a:r>
            <a:r>
              <a:rPr lang="en-US" altLang="en-US" sz="1200" b="1" dirty="0">
                <a:solidFill>
                  <a:srgbClr val="0000FF"/>
                </a:solidFill>
              </a:rPr>
              <a:t>PAN</a:t>
            </a:r>
          </a:p>
          <a:p>
            <a:endParaRPr lang="en-US" altLang="en-US" sz="2000" dirty="0"/>
          </a:p>
          <a:p>
            <a:endParaRPr lang="en-US" altLang="en-US" sz="2000" dirty="0"/>
          </a:p>
        </p:txBody>
      </p:sp>
      <p:sp>
        <p:nvSpPr>
          <p:cNvPr id="101382" name="TextBox 5"/>
          <p:cNvSpPr txBox="1">
            <a:spLocks noChangeArrowheads="1"/>
          </p:cNvSpPr>
          <p:nvPr/>
        </p:nvSpPr>
        <p:spPr bwMode="auto">
          <a:xfrm>
            <a:off x="990600" y="5181600"/>
            <a:ext cx="6353021" cy="954107"/>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Welches Hepatitis-Virus ist </a:t>
            </a:r>
            <a:r>
              <a:rPr lang="en-US" altLang="en-US" sz="1200" dirty="0">
                <a:solidFill>
                  <a:srgbClr val="0000FF"/>
                </a:solidFill>
              </a:rPr>
              <a:t>definitiv </a:t>
            </a:r>
            <a:r>
              <a:rPr lang="en-US" altLang="en-US" sz="1200" i="1" dirty="0">
                <a:solidFill>
                  <a:srgbClr val="0000FF"/>
                </a:solidFill>
              </a:rPr>
              <a:t>mit PAN assoziiert?</a:t>
            </a:r>
          </a:p>
          <a:p>
            <a:pPr eaLnBrk="1" hangingPunct="1">
              <a:spcBef>
                <a:spcPct val="0"/>
              </a:spcBef>
              <a:buClrTx/>
              <a:buSzTx/>
              <a:buFontTx/>
              <a:buNone/>
            </a:pPr>
            <a:r>
              <a:rPr lang="en-US" altLang="en-US" sz="1200" dirty="0">
                <a:solidFill>
                  <a:srgbClr val="0000FF"/>
                </a:solidFill>
              </a:rPr>
              <a:t>Hepatitis B</a:t>
            </a:r>
          </a:p>
          <a:p>
            <a:pPr eaLnBrk="1" hangingPunct="1">
              <a:spcBef>
                <a:spcPct val="0"/>
              </a:spcBef>
              <a:buClrTx/>
              <a:buSzTx/>
              <a:buFontTx/>
              <a:buNone/>
            </a:pPr>
            <a:endParaRPr lang="en-US" altLang="en-US" sz="1400" dirty="0">
              <a:solidFill>
                <a:srgbClr val="0000FF"/>
              </a:solidFill>
            </a:endParaRPr>
          </a:p>
          <a:p>
            <a:pPr eaLnBrk="1" hangingPunct="1">
              <a:spcBef>
                <a:spcPct val="0"/>
              </a:spcBef>
              <a:buClrTx/>
              <a:buSzTx/>
              <a:buFontTx/>
              <a:buNone/>
            </a:pPr>
            <a:r>
              <a:rPr lang="en-US" altLang="en-US" sz="1200" i="1" dirty="0">
                <a:solidFill>
                  <a:srgbClr val="0000FF"/>
                </a:solidFill>
              </a:rPr>
              <a:t>Welche Form ist </a:t>
            </a:r>
            <a:r>
              <a:rPr lang="en-US" altLang="en-US" sz="1200" dirty="0">
                <a:solidFill>
                  <a:srgbClr val="0000FF"/>
                </a:solidFill>
              </a:rPr>
              <a:t>wahrscheinlich </a:t>
            </a:r>
            <a:r>
              <a:rPr lang="en-US" altLang="en-US" sz="1200" i="1" dirty="0">
                <a:solidFill>
                  <a:srgbClr val="0000FF"/>
                </a:solidFill>
              </a:rPr>
              <a:t>assoziiert, aber die Evidenz ist nicht so stark wie bei B?</a:t>
            </a:r>
          </a:p>
        </p:txBody>
      </p:sp>
      <p:sp>
        <p:nvSpPr>
          <p:cNvPr id="2" name="Text Box 4">
            <a:extLst>
              <a:ext uri="{FF2B5EF4-FFF2-40B4-BE49-F238E27FC236}">
                <a16:creationId xmlns:a16="http://schemas.microsoft.com/office/drawing/2014/main" id="{60E3AED8-3989-4F05-8E52-49761B80DA08}"/>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assoziiert sind (bei einigen gibt es mehr als eine Antwort)</a:t>
            </a:r>
          </a:p>
          <a:p>
            <a:pPr eaLnBrk="1" hangingPunct="1">
              <a:spcBef>
                <a:spcPct val="0"/>
              </a:spcBef>
              <a:buClrTx/>
              <a:buSzTx/>
              <a:buFontTx/>
              <a:buNone/>
            </a:pPr>
            <a:r>
              <a:rPr lang="en-US" altLang="en-US" sz="1200" b="1" dirty="0">
                <a:solidFill>
                  <a:srgbClr val="0000FF"/>
                </a:solidFill>
              </a:rPr>
              <a:t>Polyarteritis nodosa (PAN)        Rezidivierende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EECC08FA-F808-EA26-7B65-E19869487A5E}"/>
              </a:ext>
            </a:extLst>
          </p:cNvPr>
          <p:cNvSpPr txBox="1">
            <a:spLocks noChangeArrowheads="1"/>
          </p:cNvSpPr>
          <p:nvPr/>
        </p:nvSpPr>
        <p:spPr bwMode="auto">
          <a:xfrm>
            <a:off x="3991456" y="3228449"/>
            <a:ext cx="29722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latin typeface="Segoe Script" panose="020B0504020000000003" pitchFamily="34" charset="0"/>
              </a:rPr>
              <a:t>; PAN (10 % der Fälle)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17412"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17413"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7414"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1741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4001FBC2-80F1-43A6-BAA7-3675B6881076}" type="slidenum">
              <a:rPr lang="en-US" altLang="en-US" sz="1000" smtClean="0"/>
              <a:t>15</a:t>
            </a:fld>
            <a:endParaRPr lang="en-US" altLang="en-US" sz="1000"/>
          </a:p>
        </p:txBody>
      </p:sp>
      <p:sp>
        <p:nvSpPr>
          <p:cNvPr id="2" name="Text Box 4">
            <a:extLst>
              <a:ext uri="{FF2B5EF4-FFF2-40B4-BE49-F238E27FC236}">
                <a16:creationId xmlns:a16="http://schemas.microsoft.com/office/drawing/2014/main" id="{5C96FC0D-CDB7-4350-8ADA-11FA8FC055A7}"/>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A0A56AA5-A875-4F9D-8E0C-EEF78F6CC7C4}"/>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5" name="TextBox 4">
            <a:extLst>
              <a:ext uri="{FF2B5EF4-FFF2-40B4-BE49-F238E27FC236}">
                <a16:creationId xmlns:a16="http://schemas.microsoft.com/office/drawing/2014/main" id="{4BABEE30-020F-470E-9BB8-332170594C4E}"/>
              </a:ext>
            </a:extLst>
          </p:cNvPr>
          <p:cNvSpPr txBox="1"/>
          <p:nvPr/>
        </p:nvSpPr>
        <p:spPr>
          <a:xfrm>
            <a:off x="1005284" y="4296205"/>
            <a:ext cx="6371432" cy="2308324"/>
          </a:xfrm>
          <a:prstGeom prst="rect">
            <a:avLst/>
          </a:prstGeom>
          <a:solidFill>
            <a:srgbClr val="D5D5D5"/>
          </a:solidFill>
        </p:spPr>
        <p:txBody>
          <a:bodyPr wrap="square" lIns="25400" tIns="12700" rIns="25400" bIns="12700">
            <a:spAutoFit/>
          </a:bodyPr>
          <a:lstStyle/>
          <a:p>
            <a:pPr eaLnBrk="1" hangingPunct="1">
              <a:defRPr/>
            </a:pPr>
            <a:r>
              <a:rPr lang="en-US" sz="1200" i="1" dirty="0">
                <a:solidFill>
                  <a:srgbClr val="0000FF"/>
                </a:solidFill>
                <a:latin typeface="Arial" charset="0"/>
              </a:rPr>
              <a:t>Welche dieser drei Erkrankungen ist am ehesten mit PUK assoziiert?</a:t>
            </a:r>
          </a:p>
          <a:p>
            <a:pPr eaLnBrk="1" hangingPunct="1">
              <a:defRPr/>
            </a:pPr>
            <a:r>
              <a:rPr lang="en-US" sz="1200" dirty="0">
                <a:solidFill>
                  <a:srgbClr val="0000FF"/>
                </a:solidFill>
                <a:latin typeface="Arial" charset="0"/>
              </a:rPr>
              <a:t>RA, mit deutlichem Abstand</a:t>
            </a:r>
          </a:p>
          <a:p>
            <a:pPr eaLnBrk="1" hangingPunct="1">
              <a:defRPr/>
            </a:pPr>
            <a:endParaRPr lang="en-US" sz="1600" dirty="0">
              <a:solidFill>
                <a:srgbClr val="0000FF"/>
              </a:solidFill>
              <a:latin typeface="Arial" charset="0"/>
            </a:endParaRPr>
          </a:p>
          <a:p>
            <a:pPr eaLnBrk="1" hangingPunct="1">
              <a:defRPr/>
            </a:pPr>
            <a:r>
              <a:rPr lang="en-US" sz="1200" i="1" dirty="0">
                <a:solidFill>
                  <a:srgbClr val="0000FF"/>
                </a:solidFill>
                <a:latin typeface="Arial" charset="0"/>
              </a:rPr>
              <a:t>Wie hoch ist der Anteil der </a:t>
            </a:r>
            <a:r>
              <a:rPr lang="en-US" sz="1200" i="1" dirty="0" err="1">
                <a:solidFill>
                  <a:srgbClr val="0000FF"/>
                </a:solidFill>
                <a:latin typeface="Arial" charset="0"/>
              </a:rPr>
              <a:t>PUK-Patienten, </a:t>
            </a:r>
            <a:r>
              <a:rPr lang="en-US" sz="1200" i="1" dirty="0">
                <a:solidFill>
                  <a:srgbClr val="0000FF"/>
                </a:solidFill>
                <a:latin typeface="Arial" charset="0"/>
              </a:rPr>
              <a:t>bei denen RA die Grunderkrankung ist?</a:t>
            </a:r>
          </a:p>
          <a:p>
            <a:pPr eaLnBrk="1" hangingPunct="1">
              <a:defRPr/>
            </a:pPr>
            <a:r>
              <a:rPr lang="en-US" sz="1200" dirty="0">
                <a:solidFill>
                  <a:srgbClr val="0000FF"/>
                </a:solidFill>
                <a:latin typeface="Arial" charset="0"/>
              </a:rPr>
              <a:t>Bis zu 40</a:t>
            </a:r>
            <a:endParaRPr lang="en-US" sz="1600" dirty="0">
              <a:solidFill>
                <a:srgbClr val="D5D5D5"/>
              </a:solidFill>
              <a:latin typeface="Arial" charset="0"/>
            </a:endParaRPr>
          </a:p>
          <a:p>
            <a:pPr eaLnBrk="1" hangingPunct="1">
              <a:defRPr/>
            </a:pPr>
            <a:endParaRPr lang="en-US" sz="1600" dirty="0">
              <a:solidFill>
                <a:srgbClr val="D5D5D5"/>
              </a:solidFill>
              <a:latin typeface="Arial" charset="0"/>
            </a:endParaRPr>
          </a:p>
          <a:p>
            <a:pPr eaLnBrk="1" hangingPunct="1">
              <a:defRPr/>
            </a:pPr>
            <a:r>
              <a:rPr lang="en-US" sz="1200" i="1" dirty="0">
                <a:solidFill>
                  <a:srgbClr val="D5D5D5"/>
                </a:solidFill>
                <a:latin typeface="Arial" charset="0"/>
              </a:rPr>
              <a:t>Welche andere Augenstruktur ist bei diesen </a:t>
            </a:r>
            <a:r>
              <a:rPr lang="en-US" sz="1200" i="1" dirty="0" err="1">
                <a:solidFill>
                  <a:srgbClr val="D5D5D5"/>
                </a:solidFill>
                <a:latin typeface="Arial" charset="0"/>
              </a:rPr>
              <a:t>Patienten</a:t>
            </a:r>
            <a:r>
              <a:rPr lang="en-US" sz="1200" i="1" dirty="0">
                <a:solidFill>
                  <a:srgbClr val="D5D5D5"/>
                </a:solidFill>
                <a:latin typeface="Arial" charset="0"/>
              </a:rPr>
              <a:t> neben der peripheren Hornhaut häufig betroffen?</a:t>
            </a:r>
          </a:p>
          <a:p>
            <a:pPr eaLnBrk="1" hangingPunct="1">
              <a:defRPr/>
            </a:pPr>
            <a:r>
              <a:rPr lang="en-US" sz="1200" dirty="0">
                <a:solidFill>
                  <a:srgbClr val="D5D5D5"/>
                </a:solidFill>
                <a:latin typeface="Arial" charset="0"/>
              </a:rPr>
              <a:t>Die Sklera </a:t>
            </a:r>
          </a:p>
        </p:txBody>
      </p:sp>
      <p:sp>
        <p:nvSpPr>
          <p:cNvPr id="3" name="TextBox 1">
            <a:extLst>
              <a:ext uri="{FF2B5EF4-FFF2-40B4-BE49-F238E27FC236}">
                <a16:creationId xmlns:a16="http://schemas.microsoft.com/office/drawing/2014/main" id="{4C87EA2C-3877-079F-0D93-F8D2E7437CA7}"/>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alle</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häufigsten in Verbindung mit PUK auf?</a:t>
            </a:r>
          </a:p>
          <a:p>
            <a:pPr eaLnBrk="1" hangingPunct="1">
              <a:spcBef>
                <a:spcPct val="0"/>
              </a:spcBef>
              <a:buClrTx/>
              <a:buSzTx/>
              <a:buFontTx/>
              <a:buNone/>
              <a:defRPr/>
            </a:pPr>
            <a:r>
              <a:rPr lang="en-US" altLang="en-US" sz="1200" b="1" dirty="0">
                <a:solidFill>
                  <a:srgbClr val="0000FF"/>
                </a:solidFill>
              </a:rPr>
              <a:t>Rheumatoide Arthritis</a:t>
            </a:r>
            <a:r>
              <a:rPr lang="en-US" altLang="en-US" sz="1200" dirty="0">
                <a:solidFill>
                  <a:schemeClr val="bg1">
                    <a:lumMod val="75000"/>
                  </a:schemeClr>
                </a:solidFill>
              </a:rPr>
              <a:t>, Wegener-Granulomatose und Polyarteritis nodosa</a:t>
            </a:r>
            <a:endParaRPr lang="en-US" altLang="en-US" sz="1600" dirty="0">
              <a:solidFill>
                <a:srgbClr val="FFFF00"/>
              </a:solidFill>
            </a:endParaRPr>
          </a:p>
        </p:txBody>
      </p:sp>
    </p:spTree>
    <p:extLst>
      <p:ext uri="{BB962C8B-B14F-4D97-AF65-F5344CB8AC3E}">
        <p14:creationId xmlns:p14="http://schemas.microsoft.com/office/powerpoint/2010/main" val="55657472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A</a:t>
            </a:r>
          </a:p>
        </p:txBody>
      </p:sp>
      <p:sp>
        <p:nvSpPr>
          <p:cNvPr id="102403"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583C4E2-E768-4D4B-AF8A-AECF1ACB6A5C}" type="slidenum">
              <a:rPr lang="en-US" altLang="en-US" sz="1000" smtClean="0"/>
              <a:t>150</a:t>
            </a:fld>
            <a:endParaRPr lang="en-US" altLang="en-US" sz="1000"/>
          </a:p>
        </p:txBody>
      </p:sp>
      <p:sp>
        <p:nvSpPr>
          <p:cNvPr id="102404"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MU; PAN</a:t>
            </a:r>
          </a:p>
          <a:p>
            <a:r>
              <a:rPr lang="en-US" altLang="en-US" sz="1200" dirty="0">
                <a:solidFill>
                  <a:schemeClr val="bg1">
                    <a:lumMod val="75000"/>
                  </a:schemeClr>
                </a:solidFill>
              </a:rPr>
              <a:t>Sklera nie betroffen: MU</a:t>
            </a:r>
          </a:p>
          <a:p>
            <a:r>
              <a:rPr lang="en-US" altLang="en-US" sz="1200" dirty="0">
                <a:solidFill>
                  <a:schemeClr val="bg1">
                    <a:lumMod val="75000"/>
                  </a:schemeClr>
                </a:solidFill>
              </a:rPr>
              <a:t>ANCA-positiv (2): </a:t>
            </a:r>
            <a:r>
              <a:rPr lang="en-US" altLang="en-US" sz="1200" dirty="0" err="1">
                <a:solidFill>
                  <a:schemeClr val="bg1">
                    <a:lumMod val="75000"/>
                  </a:schemeClr>
                </a:solidFill>
              </a:rPr>
              <a:t>GwP</a:t>
            </a:r>
            <a:r>
              <a:rPr lang="en-US" altLang="en-US" sz="1200" dirty="0">
                <a:solidFill>
                  <a:schemeClr val="bg1">
                    <a:lumMod val="75000"/>
                  </a:schemeClr>
                </a:solidFill>
              </a:rPr>
              <a:t>; CS</a:t>
            </a:r>
          </a:p>
          <a:p>
            <a:r>
              <a:rPr lang="en-US" altLang="en-US" sz="1200" dirty="0">
                <a:solidFill>
                  <a:schemeClr val="bg1">
                    <a:lumMod val="75000"/>
                  </a:schemeClr>
                </a:solidFill>
              </a:rPr>
              <a:t>Ist eine Ausschlussdiagnose: MU</a:t>
            </a:r>
          </a:p>
          <a:p>
            <a:r>
              <a:rPr lang="en-US" altLang="en-US" sz="1200" dirty="0">
                <a:solidFill>
                  <a:schemeClr val="bg1">
                    <a:lumMod val="75000"/>
                  </a:schemeClr>
                </a:solidFill>
              </a:rPr>
              <a:t>Röntgenaufnahme des Brustkorbs wahrscheinlich auffällig (3): </a:t>
            </a:r>
            <a:r>
              <a:rPr lang="en-US" altLang="en-US" sz="1200" dirty="0" err="1">
                <a:solidFill>
                  <a:schemeClr val="bg1">
                    <a:lumMod val="75000"/>
                  </a:schemeClr>
                </a:solidFill>
              </a:rPr>
              <a:t>GwP</a:t>
            </a:r>
            <a:r>
              <a:rPr lang="en-US" altLang="en-US" sz="1200" dirty="0">
                <a:solidFill>
                  <a:schemeClr val="bg1">
                    <a:lumMod val="75000"/>
                  </a:schemeClr>
                </a:solidFill>
              </a:rPr>
              <a:t>; CS; RP</a:t>
            </a:r>
          </a:p>
          <a:p>
            <a:r>
              <a:rPr lang="en-US" altLang="en-US" sz="1200" dirty="0">
                <a:solidFill>
                  <a:schemeClr val="bg1">
                    <a:lumMod val="75000"/>
                  </a:schemeClr>
                </a:solidFill>
              </a:rPr>
              <a:t>Assoziiert mit </a:t>
            </a:r>
            <a:r>
              <a:rPr lang="en-US" altLang="en-US" sz="1200" b="1" dirty="0"/>
              <a:t>Hepatitis-Seropositivität: </a:t>
            </a:r>
            <a:r>
              <a:rPr lang="en-US" altLang="en-US" sz="1200" b="1" dirty="0">
                <a:solidFill>
                  <a:srgbClr val="0000FF"/>
                </a:solidFill>
              </a:rPr>
              <a:t>PAN</a:t>
            </a:r>
          </a:p>
          <a:p>
            <a:endParaRPr lang="en-US" altLang="en-US" sz="2000" dirty="0"/>
          </a:p>
          <a:p>
            <a:endParaRPr lang="en-US" altLang="en-US" sz="2000" dirty="0"/>
          </a:p>
        </p:txBody>
      </p:sp>
      <p:sp>
        <p:nvSpPr>
          <p:cNvPr id="102406" name="TextBox 5"/>
          <p:cNvSpPr txBox="1">
            <a:spLocks noChangeArrowheads="1"/>
          </p:cNvSpPr>
          <p:nvPr/>
        </p:nvSpPr>
        <p:spPr bwMode="auto">
          <a:xfrm>
            <a:off x="990600" y="5181600"/>
            <a:ext cx="6353175" cy="1169988"/>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Welches Hepatitis-Virus ist </a:t>
            </a:r>
            <a:r>
              <a:rPr lang="en-US" altLang="en-US" sz="1200" dirty="0">
                <a:solidFill>
                  <a:srgbClr val="0000FF"/>
                </a:solidFill>
              </a:rPr>
              <a:t>definitiv </a:t>
            </a:r>
            <a:r>
              <a:rPr lang="en-US" altLang="en-US" sz="1200" i="1" dirty="0">
                <a:solidFill>
                  <a:srgbClr val="0000FF"/>
                </a:solidFill>
              </a:rPr>
              <a:t>mit PAN assoziiert?</a:t>
            </a:r>
          </a:p>
          <a:p>
            <a:pPr eaLnBrk="1" hangingPunct="1">
              <a:spcBef>
                <a:spcPct val="0"/>
              </a:spcBef>
              <a:buClrTx/>
              <a:buSzTx/>
              <a:buFontTx/>
              <a:buNone/>
            </a:pPr>
            <a:r>
              <a:rPr lang="en-US" altLang="en-US" sz="1200" dirty="0">
                <a:solidFill>
                  <a:srgbClr val="0000FF"/>
                </a:solidFill>
              </a:rPr>
              <a:t>Hepatitis B</a:t>
            </a:r>
          </a:p>
          <a:p>
            <a:pPr eaLnBrk="1" hangingPunct="1">
              <a:spcBef>
                <a:spcPct val="0"/>
              </a:spcBef>
              <a:buClrTx/>
              <a:buSzTx/>
              <a:buFontTx/>
              <a:buNone/>
            </a:pPr>
            <a:endParaRPr lang="en-US" altLang="en-US" sz="1400" dirty="0">
              <a:solidFill>
                <a:srgbClr val="0000FF"/>
              </a:solidFill>
            </a:endParaRPr>
          </a:p>
          <a:p>
            <a:pPr eaLnBrk="1" hangingPunct="1">
              <a:spcBef>
                <a:spcPct val="0"/>
              </a:spcBef>
              <a:buClrTx/>
              <a:buSzTx/>
              <a:buFontTx/>
              <a:buNone/>
            </a:pPr>
            <a:r>
              <a:rPr lang="en-US" altLang="en-US" sz="1200" i="1" dirty="0">
                <a:solidFill>
                  <a:srgbClr val="0000FF"/>
                </a:solidFill>
              </a:rPr>
              <a:t>Welche Form ist </a:t>
            </a:r>
            <a:r>
              <a:rPr lang="en-US" altLang="en-US" sz="1200" dirty="0">
                <a:solidFill>
                  <a:srgbClr val="0000FF"/>
                </a:solidFill>
              </a:rPr>
              <a:t>wahrscheinlich </a:t>
            </a:r>
            <a:r>
              <a:rPr lang="en-US" altLang="en-US" sz="1200" i="1" dirty="0">
                <a:solidFill>
                  <a:srgbClr val="0000FF"/>
                </a:solidFill>
              </a:rPr>
              <a:t>assoziiert, aber die Evidenz ist nicht so stark wie bei B?</a:t>
            </a:r>
          </a:p>
          <a:p>
            <a:pPr eaLnBrk="1" hangingPunct="1">
              <a:spcBef>
                <a:spcPct val="0"/>
              </a:spcBef>
              <a:buClrTx/>
              <a:buSzTx/>
              <a:buFontTx/>
              <a:buNone/>
            </a:pPr>
            <a:r>
              <a:rPr lang="en-US" altLang="en-US" sz="1200" dirty="0">
                <a:solidFill>
                  <a:srgbClr val="0000FF"/>
                </a:solidFill>
              </a:rPr>
              <a:t>Hepatitis C</a:t>
            </a:r>
          </a:p>
        </p:txBody>
      </p:sp>
      <p:sp>
        <p:nvSpPr>
          <p:cNvPr id="2" name="Text Box 4">
            <a:extLst>
              <a:ext uri="{FF2B5EF4-FFF2-40B4-BE49-F238E27FC236}">
                <a16:creationId xmlns:a16="http://schemas.microsoft.com/office/drawing/2014/main" id="{33861571-4E12-4932-A56D-4CD36507411B}"/>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assoziiert sind (bei einigen gibt es mehr als eine Antwort)</a:t>
            </a:r>
          </a:p>
          <a:p>
            <a:pPr eaLnBrk="1" hangingPunct="1">
              <a:spcBef>
                <a:spcPct val="0"/>
              </a:spcBef>
              <a:buClrTx/>
              <a:buSzTx/>
              <a:buFontTx/>
              <a:buNone/>
            </a:pPr>
            <a:r>
              <a:rPr lang="en-US" altLang="en-US" sz="1200" b="1" dirty="0">
                <a:solidFill>
                  <a:srgbClr val="0000FF"/>
                </a:solidFill>
              </a:rPr>
              <a:t>Polyarteritis nodosa (PAN)        Rezidivierende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072595C8-AD15-67B9-8BD1-F1C15FB417A3}"/>
              </a:ext>
            </a:extLst>
          </p:cNvPr>
          <p:cNvSpPr txBox="1">
            <a:spLocks noChangeArrowheads="1"/>
          </p:cNvSpPr>
          <p:nvPr/>
        </p:nvSpPr>
        <p:spPr bwMode="auto">
          <a:xfrm>
            <a:off x="3991456" y="3228449"/>
            <a:ext cx="29722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latin typeface="Segoe Script" panose="020B0504020000000003" pitchFamily="34" charset="0"/>
              </a:rPr>
              <a:t>; PAN (10 % der Fälle)</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F</a:t>
            </a:r>
          </a:p>
        </p:txBody>
      </p:sp>
      <p:sp>
        <p:nvSpPr>
          <p:cNvPr id="103427"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6BFFE6E-EA62-4A71-A132-DF7C11764E45}" type="slidenum">
              <a:rPr lang="en-US" altLang="en-US" sz="1000" smtClean="0"/>
              <a:t>151</a:t>
            </a:fld>
            <a:endParaRPr lang="en-US" altLang="en-US" sz="1000"/>
          </a:p>
        </p:txBody>
      </p:sp>
      <p:sp>
        <p:nvSpPr>
          <p:cNvPr id="103428"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t>Sattelnasendeformität (2): </a:t>
            </a:r>
            <a:r>
              <a:rPr lang="en-US" altLang="en-US" sz="1200" dirty="0">
                <a:solidFill>
                  <a:srgbClr val="0000FF"/>
                </a:solidFill>
              </a:rPr>
              <a:t>RP; </a:t>
            </a:r>
            <a:r>
              <a:rPr lang="en-US" altLang="en-US" sz="1200" dirty="0" err="1">
                <a:solidFill>
                  <a:srgbClr val="0000FF"/>
                </a:solidFill>
              </a:rPr>
              <a:t>GwP</a:t>
            </a:r>
            <a:endParaRPr lang="en-US" altLang="en-US" sz="2000" dirty="0">
              <a:solidFill>
                <a:srgbClr val="0000FF"/>
              </a:solidFill>
            </a:endParaRPr>
          </a:p>
          <a:p>
            <a:r>
              <a:rPr lang="en-US" altLang="en-US" sz="1200" dirty="0"/>
              <a:t>Asthma und Eosinophilie: </a:t>
            </a:r>
            <a:r>
              <a:rPr lang="en-US" altLang="en-US" sz="1200" dirty="0">
                <a:solidFill>
                  <a:srgbClr val="0000FF"/>
                </a:solidFill>
              </a:rPr>
              <a:t>CS</a:t>
            </a:r>
          </a:p>
          <a:p>
            <a:r>
              <a:rPr lang="en-US" altLang="en-US" sz="1200" dirty="0"/>
              <a:t>Deformierte Ohrmuscheln: </a:t>
            </a:r>
            <a:r>
              <a:rPr lang="en-US" altLang="en-US" sz="1200" dirty="0">
                <a:solidFill>
                  <a:srgbClr val="0000FF"/>
                </a:solidFill>
              </a:rPr>
              <a:t>RP</a:t>
            </a:r>
          </a:p>
          <a:p>
            <a:r>
              <a:rPr lang="en-US" altLang="en-US" sz="1200" dirty="0"/>
              <a:t>Das Geschwür weist einen überhängenden Rand auf (2): </a:t>
            </a:r>
            <a:r>
              <a:rPr lang="en-US" altLang="en-US" sz="1200" dirty="0">
                <a:solidFill>
                  <a:srgbClr val="0000FF"/>
                </a:solidFill>
              </a:rPr>
              <a:t>MU; PAN</a:t>
            </a:r>
          </a:p>
          <a:p>
            <a:r>
              <a:rPr lang="en-US" altLang="en-US" sz="1200" dirty="0"/>
              <a:t>Sklera nie betroffen: </a:t>
            </a:r>
            <a:r>
              <a:rPr lang="en-US" altLang="en-US" sz="1200" dirty="0">
                <a:solidFill>
                  <a:srgbClr val="0000FF"/>
                </a:solidFill>
              </a:rPr>
              <a:t>MU</a:t>
            </a:r>
          </a:p>
          <a:p>
            <a:r>
              <a:rPr lang="en-US" altLang="en-US" sz="1200" dirty="0"/>
              <a:t>ANCA-positiv (2): </a:t>
            </a:r>
            <a:r>
              <a:rPr lang="en-US" altLang="en-US" sz="1200" dirty="0" err="1">
                <a:solidFill>
                  <a:srgbClr val="0000FF"/>
                </a:solidFill>
              </a:rPr>
              <a:t>GwP</a:t>
            </a:r>
            <a:r>
              <a:rPr lang="en-US" altLang="en-US" sz="1200" dirty="0">
                <a:solidFill>
                  <a:srgbClr val="0000FF"/>
                </a:solidFill>
              </a:rPr>
              <a:t>; CS</a:t>
            </a:r>
          </a:p>
          <a:p>
            <a:r>
              <a:rPr lang="en-US" altLang="en-US" sz="1200" dirty="0"/>
              <a:t>Ist eine Ausschlussdiagnose: </a:t>
            </a:r>
            <a:r>
              <a:rPr lang="en-US" altLang="en-US" sz="1200" dirty="0">
                <a:solidFill>
                  <a:srgbClr val="0000FF"/>
                </a:solidFill>
              </a:rPr>
              <a:t>MU</a:t>
            </a:r>
          </a:p>
          <a:p>
            <a:r>
              <a:rPr lang="en-US" altLang="en-US" sz="1200" dirty="0"/>
              <a:t>Röntgenaufnahme des Brustkorbs wahrscheinlich auffällig (3): </a:t>
            </a:r>
            <a:r>
              <a:rPr lang="en-US" altLang="en-US" sz="1200" dirty="0" err="1">
                <a:solidFill>
                  <a:srgbClr val="0000FF"/>
                </a:solidFill>
              </a:rPr>
              <a:t>GwP</a:t>
            </a:r>
            <a:r>
              <a:rPr lang="en-US" altLang="en-US" sz="1200" dirty="0">
                <a:solidFill>
                  <a:srgbClr val="0000FF"/>
                </a:solidFill>
              </a:rPr>
              <a:t>; CS; RP</a:t>
            </a:r>
          </a:p>
          <a:p>
            <a:r>
              <a:rPr lang="en-US" altLang="en-US" sz="1200" dirty="0"/>
              <a:t>Assoziiert mit Hepatitis-Seropositivität: </a:t>
            </a:r>
            <a:r>
              <a:rPr lang="en-US" altLang="en-US" sz="1200" dirty="0">
                <a:solidFill>
                  <a:srgbClr val="0000FF"/>
                </a:solidFill>
              </a:rPr>
              <a:t>PAN</a:t>
            </a:r>
          </a:p>
          <a:p>
            <a:r>
              <a:rPr lang="en-US" altLang="en-US" sz="1200" dirty="0"/>
              <a:t>Assoziiert mit Seropositivität auf Helminthen:</a:t>
            </a:r>
          </a:p>
          <a:p>
            <a:endParaRPr lang="en-US" altLang="en-US" sz="2000" dirty="0"/>
          </a:p>
        </p:txBody>
      </p:sp>
      <p:sp>
        <p:nvSpPr>
          <p:cNvPr id="2" name="Text Box 4">
            <a:extLst>
              <a:ext uri="{FF2B5EF4-FFF2-40B4-BE49-F238E27FC236}">
                <a16:creationId xmlns:a16="http://schemas.microsoft.com/office/drawing/2014/main" id="{4BEAC80E-E25D-43DA-BBD9-DD74012F6F0D}"/>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assoziiert sind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5B2239B0-EEC3-4F9A-E578-910823B103E7}"/>
              </a:ext>
            </a:extLst>
          </p:cNvPr>
          <p:cNvSpPr txBox="1">
            <a:spLocks noChangeArrowheads="1"/>
          </p:cNvSpPr>
          <p:nvPr/>
        </p:nvSpPr>
        <p:spPr bwMode="auto">
          <a:xfrm>
            <a:off x="3991456" y="3228449"/>
            <a:ext cx="29722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latin typeface="Segoe Script" panose="020B0504020000000003" pitchFamily="34" charset="0"/>
              </a:rPr>
              <a:t>; PAN (10 % der Fälle)</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A</a:t>
            </a:r>
          </a:p>
        </p:txBody>
      </p:sp>
      <p:sp>
        <p:nvSpPr>
          <p:cNvPr id="104451"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D6432331-1883-4220-BC29-9A086A0EE304}" type="slidenum">
              <a:rPr lang="en-US" altLang="en-US" sz="1000" smtClean="0"/>
              <a:t>152</a:t>
            </a:fld>
            <a:endParaRPr lang="en-US" altLang="en-US" sz="1000"/>
          </a:p>
        </p:txBody>
      </p:sp>
      <p:sp>
        <p:nvSpPr>
          <p:cNvPr id="104452"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t>Sattelnasendeformität (2): </a:t>
            </a:r>
            <a:r>
              <a:rPr lang="en-US" altLang="en-US" sz="1200" dirty="0">
                <a:solidFill>
                  <a:srgbClr val="0000FF"/>
                </a:solidFill>
              </a:rPr>
              <a:t>RP; </a:t>
            </a:r>
            <a:r>
              <a:rPr lang="en-US" altLang="en-US" sz="1200" dirty="0" err="1">
                <a:solidFill>
                  <a:srgbClr val="0000FF"/>
                </a:solidFill>
              </a:rPr>
              <a:t>GwP</a:t>
            </a:r>
            <a:endParaRPr lang="en-US" altLang="en-US" sz="2000" dirty="0">
              <a:solidFill>
                <a:srgbClr val="0000FF"/>
              </a:solidFill>
            </a:endParaRPr>
          </a:p>
          <a:p>
            <a:r>
              <a:rPr lang="en-US" altLang="en-US" sz="1200" dirty="0"/>
              <a:t>Asthma und Eosinophilie: </a:t>
            </a:r>
            <a:r>
              <a:rPr lang="en-US" altLang="en-US" sz="1200" dirty="0">
                <a:solidFill>
                  <a:srgbClr val="0000FF"/>
                </a:solidFill>
              </a:rPr>
              <a:t>CS</a:t>
            </a:r>
          </a:p>
          <a:p>
            <a:r>
              <a:rPr lang="en-US" altLang="en-US" sz="1200" dirty="0"/>
              <a:t>Deformierte Ohrmuscheln: </a:t>
            </a:r>
            <a:r>
              <a:rPr lang="en-US" altLang="en-US" sz="1200" dirty="0">
                <a:solidFill>
                  <a:srgbClr val="0000FF"/>
                </a:solidFill>
              </a:rPr>
              <a:t>RP</a:t>
            </a:r>
          </a:p>
          <a:p>
            <a:r>
              <a:rPr lang="en-US" altLang="en-US" sz="1200" dirty="0"/>
              <a:t>Das Geschwür weist einen überhängenden Rand auf (2): </a:t>
            </a:r>
            <a:r>
              <a:rPr lang="en-US" altLang="en-US" sz="1200" dirty="0">
                <a:solidFill>
                  <a:srgbClr val="0000FF"/>
                </a:solidFill>
              </a:rPr>
              <a:t>MU; PAN</a:t>
            </a:r>
          </a:p>
          <a:p>
            <a:r>
              <a:rPr lang="en-US" altLang="en-US" sz="1200" dirty="0"/>
              <a:t>Sklera nie betroffen: </a:t>
            </a:r>
            <a:r>
              <a:rPr lang="en-US" altLang="en-US" sz="1200" dirty="0">
                <a:solidFill>
                  <a:srgbClr val="0000FF"/>
                </a:solidFill>
              </a:rPr>
              <a:t>MU</a:t>
            </a:r>
          </a:p>
          <a:p>
            <a:r>
              <a:rPr lang="en-US" altLang="en-US" sz="1200" dirty="0"/>
              <a:t>ANCA-positiv (2): </a:t>
            </a:r>
            <a:r>
              <a:rPr lang="en-US" altLang="en-US" sz="1200" dirty="0" err="1">
                <a:solidFill>
                  <a:srgbClr val="0000FF"/>
                </a:solidFill>
              </a:rPr>
              <a:t>GwP</a:t>
            </a:r>
            <a:r>
              <a:rPr lang="en-US" altLang="en-US" sz="1200" dirty="0">
                <a:solidFill>
                  <a:srgbClr val="0000FF"/>
                </a:solidFill>
              </a:rPr>
              <a:t>; CS</a:t>
            </a:r>
          </a:p>
          <a:p>
            <a:r>
              <a:rPr lang="en-US" altLang="en-US" sz="1200" dirty="0"/>
              <a:t>Ist eine Ausschlussdiagnose: </a:t>
            </a:r>
            <a:r>
              <a:rPr lang="en-US" altLang="en-US" sz="1200" dirty="0">
                <a:solidFill>
                  <a:srgbClr val="0000FF"/>
                </a:solidFill>
              </a:rPr>
              <a:t>MU</a:t>
            </a:r>
          </a:p>
          <a:p>
            <a:r>
              <a:rPr lang="en-US" altLang="en-US" sz="1200" dirty="0"/>
              <a:t>Röntgenaufnahme des Brustkorbs wahrscheinlich auffällig (3): </a:t>
            </a:r>
            <a:r>
              <a:rPr lang="en-US" altLang="en-US" sz="1200" dirty="0" err="1">
                <a:solidFill>
                  <a:srgbClr val="0000FF"/>
                </a:solidFill>
              </a:rPr>
              <a:t>GwP</a:t>
            </a:r>
            <a:r>
              <a:rPr lang="en-US" altLang="en-US" sz="1200" dirty="0">
                <a:solidFill>
                  <a:srgbClr val="0000FF"/>
                </a:solidFill>
              </a:rPr>
              <a:t>; CS; RP</a:t>
            </a:r>
          </a:p>
          <a:p>
            <a:r>
              <a:rPr lang="en-US" altLang="en-US" sz="1200" dirty="0"/>
              <a:t>Assoziiert mit Hepatitis-Seropositivität: </a:t>
            </a:r>
            <a:r>
              <a:rPr lang="en-US" altLang="en-US" sz="1200" dirty="0">
                <a:solidFill>
                  <a:srgbClr val="0000FF"/>
                </a:solidFill>
              </a:rPr>
              <a:t>PAN</a:t>
            </a:r>
          </a:p>
          <a:p>
            <a:r>
              <a:rPr lang="en-US" altLang="en-US" sz="1200" dirty="0"/>
              <a:t>Assoziiert mit Seropositivität auf Helminthen: </a:t>
            </a:r>
            <a:r>
              <a:rPr lang="en-US" altLang="en-US" sz="1200" dirty="0">
                <a:solidFill>
                  <a:srgbClr val="0000FF"/>
                </a:solidFill>
              </a:rPr>
              <a:t>MU</a:t>
            </a:r>
          </a:p>
          <a:p>
            <a:endParaRPr lang="en-US" altLang="en-US" sz="2000" dirty="0"/>
          </a:p>
          <a:p>
            <a:endParaRPr lang="en-US" altLang="en-US" sz="2000" dirty="0"/>
          </a:p>
        </p:txBody>
      </p:sp>
      <p:sp>
        <p:nvSpPr>
          <p:cNvPr id="2" name="Text Box 4">
            <a:extLst>
              <a:ext uri="{FF2B5EF4-FFF2-40B4-BE49-F238E27FC236}">
                <a16:creationId xmlns:a16="http://schemas.microsoft.com/office/drawing/2014/main" id="{AA213F0B-ADD0-4A2B-94DD-04AA77C650F5}"/>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assoziiert sind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9DCE8BEC-F192-058B-DC18-8AFA4D089EBA}"/>
              </a:ext>
            </a:extLst>
          </p:cNvPr>
          <p:cNvSpPr txBox="1">
            <a:spLocks noChangeArrowheads="1"/>
          </p:cNvSpPr>
          <p:nvPr/>
        </p:nvSpPr>
        <p:spPr bwMode="auto">
          <a:xfrm>
            <a:off x="3991456" y="3228449"/>
            <a:ext cx="29722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latin typeface="Segoe Script" panose="020B0504020000000003" pitchFamily="34" charset="0"/>
              </a:rPr>
              <a:t>; PAN (10 % der Fälle)</a:t>
            </a: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F</a:t>
            </a:r>
          </a:p>
        </p:txBody>
      </p:sp>
      <p:sp>
        <p:nvSpPr>
          <p:cNvPr id="10547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E3978ECA-0246-4A56-A047-0A7A22F9F66B}" type="slidenum">
              <a:rPr lang="en-US" altLang="en-US" sz="1000" smtClean="0"/>
              <a:t>153</a:t>
            </a:fld>
            <a:endParaRPr lang="en-US" altLang="en-US" sz="1000"/>
          </a:p>
        </p:txBody>
      </p:sp>
      <p:sp>
        <p:nvSpPr>
          <p:cNvPr id="105476"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t>Sattelnasendeformität (2): </a:t>
            </a:r>
            <a:r>
              <a:rPr lang="en-US" altLang="en-US" sz="1200" dirty="0">
                <a:solidFill>
                  <a:srgbClr val="0000FF"/>
                </a:solidFill>
              </a:rPr>
              <a:t>RP; </a:t>
            </a:r>
            <a:r>
              <a:rPr lang="en-US" altLang="en-US" sz="1200" dirty="0" err="1">
                <a:solidFill>
                  <a:srgbClr val="0000FF"/>
                </a:solidFill>
              </a:rPr>
              <a:t>GwP</a:t>
            </a:r>
            <a:endParaRPr lang="en-US" altLang="en-US" sz="2000" dirty="0">
              <a:solidFill>
                <a:srgbClr val="0000FF"/>
              </a:solidFill>
            </a:endParaRPr>
          </a:p>
          <a:p>
            <a:r>
              <a:rPr lang="en-US" altLang="en-US" sz="1200" dirty="0"/>
              <a:t>Asthma und Eosinophilie: </a:t>
            </a:r>
            <a:r>
              <a:rPr lang="en-US" altLang="en-US" sz="1200" dirty="0">
                <a:solidFill>
                  <a:srgbClr val="0000FF"/>
                </a:solidFill>
              </a:rPr>
              <a:t>CS</a:t>
            </a:r>
          </a:p>
          <a:p>
            <a:r>
              <a:rPr lang="en-US" altLang="en-US" sz="1200" dirty="0"/>
              <a:t>Deformierte Ohrmuscheln: </a:t>
            </a:r>
            <a:r>
              <a:rPr lang="en-US" altLang="en-US" sz="1200" dirty="0">
                <a:solidFill>
                  <a:srgbClr val="0000FF"/>
                </a:solidFill>
              </a:rPr>
              <a:t>RP</a:t>
            </a:r>
          </a:p>
          <a:p>
            <a:r>
              <a:rPr lang="en-US" altLang="en-US" sz="1200" dirty="0"/>
              <a:t>Das Geschwür weist einen überhängenden Rand auf (2): MU; PAN</a:t>
            </a:r>
          </a:p>
          <a:p>
            <a:r>
              <a:rPr lang="en-US" altLang="en-US" sz="1200" dirty="0"/>
              <a:t>Sklera nie betroffen: </a:t>
            </a:r>
            <a:r>
              <a:rPr lang="en-US" altLang="en-US" sz="1200" dirty="0">
                <a:solidFill>
                  <a:srgbClr val="0000FF"/>
                </a:solidFill>
              </a:rPr>
              <a:t>MU</a:t>
            </a:r>
          </a:p>
          <a:p>
            <a:r>
              <a:rPr lang="en-US" altLang="en-US" sz="1200" dirty="0"/>
              <a:t>ANCA-positiv (2): </a:t>
            </a:r>
            <a:r>
              <a:rPr lang="en-US" altLang="en-US" sz="1200" dirty="0" err="1">
                <a:solidFill>
                  <a:srgbClr val="0000FF"/>
                </a:solidFill>
              </a:rPr>
              <a:t>GwP</a:t>
            </a:r>
            <a:r>
              <a:rPr lang="en-US" altLang="en-US" sz="1200" dirty="0">
                <a:solidFill>
                  <a:srgbClr val="0000FF"/>
                </a:solidFill>
              </a:rPr>
              <a:t>; CS</a:t>
            </a:r>
          </a:p>
          <a:p>
            <a:r>
              <a:rPr lang="en-US" altLang="en-US" sz="1200" dirty="0"/>
              <a:t>Ist eine Ausschlussdiagnose: </a:t>
            </a:r>
            <a:r>
              <a:rPr lang="en-US" altLang="en-US" sz="1200" dirty="0">
                <a:solidFill>
                  <a:srgbClr val="0000FF"/>
                </a:solidFill>
              </a:rPr>
              <a:t>MU</a:t>
            </a:r>
          </a:p>
          <a:p>
            <a:r>
              <a:rPr lang="en-US" altLang="en-US" sz="1200" dirty="0"/>
              <a:t>Röntgenaufnahme des Brustkorbs wahrscheinlich auffällig (3): </a:t>
            </a:r>
            <a:r>
              <a:rPr lang="en-US" altLang="en-US" sz="1200" dirty="0" err="1">
                <a:solidFill>
                  <a:srgbClr val="0000FF"/>
                </a:solidFill>
              </a:rPr>
              <a:t>GwP</a:t>
            </a:r>
            <a:r>
              <a:rPr lang="en-US" altLang="en-US" sz="1200" dirty="0">
                <a:solidFill>
                  <a:srgbClr val="0000FF"/>
                </a:solidFill>
              </a:rPr>
              <a:t>; CS; RP</a:t>
            </a:r>
          </a:p>
          <a:p>
            <a:r>
              <a:rPr lang="en-US" altLang="en-US" sz="1200" dirty="0"/>
              <a:t>Assoziiert mit Hepatitis-Seropositivität: </a:t>
            </a:r>
            <a:r>
              <a:rPr lang="en-US" altLang="en-US" sz="1200" dirty="0">
                <a:solidFill>
                  <a:srgbClr val="0000FF"/>
                </a:solidFill>
              </a:rPr>
              <a:t>PAN</a:t>
            </a:r>
          </a:p>
          <a:p>
            <a:r>
              <a:rPr lang="en-US" altLang="en-US" sz="1200" dirty="0"/>
              <a:t>Assoziiert mit Seropositivität auf Helminthen: </a:t>
            </a:r>
            <a:r>
              <a:rPr lang="en-US" altLang="en-US" sz="1200" dirty="0">
                <a:solidFill>
                  <a:srgbClr val="0000FF"/>
                </a:solidFill>
              </a:rPr>
              <a:t>MU</a:t>
            </a:r>
          </a:p>
          <a:p>
            <a:r>
              <a:rPr lang="en-US" altLang="en-US" sz="1200" dirty="0"/>
              <a:t>Die Nierenfunktion kann beeinträchtigt sein (4):</a:t>
            </a:r>
          </a:p>
          <a:p>
            <a:endParaRPr lang="en-US" altLang="en-US" sz="2000" dirty="0"/>
          </a:p>
        </p:txBody>
      </p:sp>
      <p:sp>
        <p:nvSpPr>
          <p:cNvPr id="2" name="Text Box 4">
            <a:extLst>
              <a:ext uri="{FF2B5EF4-FFF2-40B4-BE49-F238E27FC236}">
                <a16:creationId xmlns:a16="http://schemas.microsoft.com/office/drawing/2014/main" id="{06B5A9F7-0390-4171-B151-0D73C0BA873A}"/>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assoziiert sind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C743E7EF-5E6A-8435-8164-7365A6817FE9}"/>
              </a:ext>
            </a:extLst>
          </p:cNvPr>
          <p:cNvSpPr txBox="1">
            <a:spLocks noChangeArrowheads="1"/>
          </p:cNvSpPr>
          <p:nvPr/>
        </p:nvSpPr>
        <p:spPr bwMode="auto">
          <a:xfrm>
            <a:off x="3991456" y="3228449"/>
            <a:ext cx="29722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latin typeface="Segoe Script" panose="020B0504020000000003" pitchFamily="34" charset="0"/>
              </a:rPr>
              <a:t>; PAN (10 % der Fälle)</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A</a:t>
            </a:r>
          </a:p>
        </p:txBody>
      </p:sp>
      <p:sp>
        <p:nvSpPr>
          <p:cNvPr id="106499"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76B1B02D-EBD5-42CE-9C49-95C30C6E08E1}" type="slidenum">
              <a:rPr lang="en-US" altLang="en-US" sz="1000" smtClean="0"/>
              <a:t>154</a:t>
            </a:fld>
            <a:endParaRPr lang="en-US" altLang="en-US" sz="1000"/>
          </a:p>
        </p:txBody>
      </p:sp>
      <p:sp>
        <p:nvSpPr>
          <p:cNvPr id="106500"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t>Sattelnasendeformität (2): </a:t>
            </a:r>
            <a:r>
              <a:rPr lang="en-US" altLang="en-US" sz="1200" dirty="0">
                <a:solidFill>
                  <a:srgbClr val="0000FF"/>
                </a:solidFill>
              </a:rPr>
              <a:t>RP; </a:t>
            </a:r>
            <a:r>
              <a:rPr lang="en-US" altLang="en-US" sz="1200" dirty="0" err="1">
                <a:solidFill>
                  <a:srgbClr val="0000FF"/>
                </a:solidFill>
              </a:rPr>
              <a:t>GwP</a:t>
            </a:r>
            <a:endParaRPr lang="en-US" altLang="en-US" sz="2000" dirty="0">
              <a:solidFill>
                <a:srgbClr val="0000FF"/>
              </a:solidFill>
            </a:endParaRPr>
          </a:p>
          <a:p>
            <a:r>
              <a:rPr lang="en-US" altLang="en-US" sz="1200" dirty="0"/>
              <a:t>Asthma und Eosinophilie: </a:t>
            </a:r>
            <a:r>
              <a:rPr lang="en-US" altLang="en-US" sz="1200" dirty="0">
                <a:solidFill>
                  <a:srgbClr val="0000FF"/>
                </a:solidFill>
              </a:rPr>
              <a:t>CS</a:t>
            </a:r>
          </a:p>
          <a:p>
            <a:r>
              <a:rPr lang="en-US" altLang="en-US" sz="1200" dirty="0"/>
              <a:t>Deformierte Ohrmuscheln: </a:t>
            </a:r>
            <a:r>
              <a:rPr lang="en-US" altLang="en-US" sz="1200" dirty="0">
                <a:solidFill>
                  <a:srgbClr val="0000FF"/>
                </a:solidFill>
              </a:rPr>
              <a:t>RP</a:t>
            </a:r>
          </a:p>
          <a:p>
            <a:r>
              <a:rPr lang="en-US" altLang="en-US" sz="1200" dirty="0"/>
              <a:t>Das Geschwür weist einen überhängenden Rand auf (2): </a:t>
            </a:r>
            <a:r>
              <a:rPr lang="en-US" altLang="en-US" sz="1200" dirty="0">
                <a:solidFill>
                  <a:srgbClr val="0000FF"/>
                </a:solidFill>
              </a:rPr>
              <a:t>MU; PAN</a:t>
            </a:r>
          </a:p>
          <a:p>
            <a:r>
              <a:rPr lang="en-US" altLang="en-US" sz="1200" dirty="0"/>
              <a:t>Sklera nie betroffen: </a:t>
            </a:r>
            <a:r>
              <a:rPr lang="en-US" altLang="en-US" sz="1200" dirty="0">
                <a:solidFill>
                  <a:srgbClr val="0000FF"/>
                </a:solidFill>
              </a:rPr>
              <a:t>MU</a:t>
            </a:r>
          </a:p>
          <a:p>
            <a:r>
              <a:rPr lang="en-US" altLang="en-US" sz="1200" dirty="0"/>
              <a:t>ANCA-positiv (2): </a:t>
            </a:r>
            <a:r>
              <a:rPr lang="en-US" altLang="en-US" sz="1200" dirty="0" err="1">
                <a:solidFill>
                  <a:srgbClr val="0000FF"/>
                </a:solidFill>
              </a:rPr>
              <a:t>GwP</a:t>
            </a:r>
            <a:r>
              <a:rPr lang="en-US" altLang="en-US" sz="1200" dirty="0">
                <a:solidFill>
                  <a:srgbClr val="0000FF"/>
                </a:solidFill>
              </a:rPr>
              <a:t>; CS</a:t>
            </a:r>
          </a:p>
          <a:p>
            <a:r>
              <a:rPr lang="en-US" altLang="en-US" sz="1200" dirty="0"/>
              <a:t>Ist eine Ausschlussdiagnose: </a:t>
            </a:r>
            <a:r>
              <a:rPr lang="en-US" altLang="en-US" sz="1200" dirty="0">
                <a:solidFill>
                  <a:srgbClr val="0000FF"/>
                </a:solidFill>
              </a:rPr>
              <a:t>MU</a:t>
            </a:r>
          </a:p>
          <a:p>
            <a:r>
              <a:rPr lang="en-US" altLang="en-US" sz="1200" dirty="0"/>
              <a:t>Röntgenaufnahme des Brustkorbs wahrscheinlich auffällig (3): </a:t>
            </a:r>
            <a:r>
              <a:rPr lang="en-US" altLang="en-US" sz="1200" dirty="0" err="1">
                <a:solidFill>
                  <a:srgbClr val="0000FF"/>
                </a:solidFill>
              </a:rPr>
              <a:t>GwP</a:t>
            </a:r>
            <a:r>
              <a:rPr lang="en-US" altLang="en-US" sz="1200" dirty="0">
                <a:solidFill>
                  <a:srgbClr val="0000FF"/>
                </a:solidFill>
              </a:rPr>
              <a:t>; CS; RP</a:t>
            </a:r>
          </a:p>
          <a:p>
            <a:r>
              <a:rPr lang="en-US" altLang="en-US" sz="1200" dirty="0"/>
              <a:t>Assoziiert mit Hepatitis-Seropositivität: </a:t>
            </a:r>
            <a:r>
              <a:rPr lang="en-US" altLang="en-US" sz="1200" dirty="0">
                <a:solidFill>
                  <a:srgbClr val="0000FF"/>
                </a:solidFill>
              </a:rPr>
              <a:t>PAN</a:t>
            </a:r>
          </a:p>
          <a:p>
            <a:r>
              <a:rPr lang="en-US" altLang="en-US" sz="1200" dirty="0"/>
              <a:t>Assoziiert mit Seropositivität auf Helminthen: </a:t>
            </a:r>
            <a:r>
              <a:rPr lang="en-US" altLang="en-US" sz="1200" dirty="0">
                <a:solidFill>
                  <a:srgbClr val="0000FF"/>
                </a:solidFill>
              </a:rPr>
              <a:t>MU</a:t>
            </a:r>
          </a:p>
          <a:p>
            <a:r>
              <a:rPr lang="en-US" altLang="en-US" sz="1200" dirty="0"/>
              <a:t>Die Nierenfunktion kann beeinträchtigt sein (4): </a:t>
            </a:r>
            <a:r>
              <a:rPr lang="en-US" altLang="en-US" sz="1200" dirty="0" err="1">
                <a:solidFill>
                  <a:srgbClr val="0000FF"/>
                </a:solidFill>
              </a:rPr>
              <a:t>GwP</a:t>
            </a:r>
            <a:r>
              <a:rPr lang="en-US" altLang="en-US" sz="1200" dirty="0">
                <a:solidFill>
                  <a:srgbClr val="0000FF"/>
                </a:solidFill>
              </a:rPr>
              <a:t>; PAN; CS; RP</a:t>
            </a:r>
          </a:p>
          <a:p>
            <a:endParaRPr lang="en-US" altLang="en-US" sz="2000" dirty="0">
              <a:solidFill>
                <a:srgbClr val="0000FF"/>
              </a:solidFill>
            </a:endParaRPr>
          </a:p>
          <a:p>
            <a:endParaRPr lang="en-US" altLang="en-US" sz="2000" dirty="0"/>
          </a:p>
        </p:txBody>
      </p:sp>
      <p:sp>
        <p:nvSpPr>
          <p:cNvPr id="2" name="Text Box 4">
            <a:extLst>
              <a:ext uri="{FF2B5EF4-FFF2-40B4-BE49-F238E27FC236}">
                <a16:creationId xmlns:a16="http://schemas.microsoft.com/office/drawing/2014/main" id="{89EADB53-6133-45F4-93E5-0E4FB3E492C3}"/>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assoziiert sind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70FCB86D-CDB6-AA25-FA00-8C76BE10FC87}"/>
              </a:ext>
            </a:extLst>
          </p:cNvPr>
          <p:cNvSpPr txBox="1">
            <a:spLocks noChangeArrowheads="1"/>
          </p:cNvSpPr>
          <p:nvPr/>
        </p:nvSpPr>
        <p:spPr bwMode="auto">
          <a:xfrm>
            <a:off x="3991456" y="3228449"/>
            <a:ext cx="29722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latin typeface="Segoe Script" panose="020B0504020000000003" pitchFamily="34" charset="0"/>
              </a:rPr>
              <a:t>; PAN (10 % der Fälle)</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F</a:t>
            </a:r>
          </a:p>
        </p:txBody>
      </p:sp>
      <p:sp>
        <p:nvSpPr>
          <p:cNvPr id="107523"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37CBC63D-D376-4D54-B099-8F7B5B38923C}" type="slidenum">
              <a:rPr lang="en-US" altLang="en-US" sz="1000" smtClean="0"/>
              <a:t>155</a:t>
            </a:fld>
            <a:endParaRPr lang="en-US" altLang="en-US" sz="1000"/>
          </a:p>
        </p:txBody>
      </p:sp>
      <p:sp>
        <p:nvSpPr>
          <p:cNvPr id="107524"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t>Sattelnasendeformität (2): </a:t>
            </a:r>
            <a:r>
              <a:rPr lang="en-US" altLang="en-US" sz="1200" dirty="0">
                <a:solidFill>
                  <a:srgbClr val="0000FF"/>
                </a:solidFill>
              </a:rPr>
              <a:t>RP; </a:t>
            </a:r>
            <a:r>
              <a:rPr lang="en-US" altLang="en-US" sz="1200" dirty="0" err="1">
                <a:solidFill>
                  <a:srgbClr val="0000FF"/>
                </a:solidFill>
              </a:rPr>
              <a:t>GwP</a:t>
            </a:r>
            <a:endParaRPr lang="en-US" altLang="en-US" sz="2000" dirty="0">
              <a:solidFill>
                <a:srgbClr val="0000FF"/>
              </a:solidFill>
            </a:endParaRPr>
          </a:p>
          <a:p>
            <a:r>
              <a:rPr lang="en-US" altLang="en-US" sz="1200" dirty="0"/>
              <a:t>Asthma und Eosinophilie: CS</a:t>
            </a:r>
          </a:p>
          <a:p>
            <a:r>
              <a:rPr lang="en-US" altLang="en-US" sz="1200" dirty="0"/>
              <a:t>Deformierte Ohrmuscheln: </a:t>
            </a:r>
            <a:r>
              <a:rPr lang="en-US" altLang="en-US" sz="1200" dirty="0">
                <a:solidFill>
                  <a:srgbClr val="0000FF"/>
                </a:solidFill>
              </a:rPr>
              <a:t>RP</a:t>
            </a:r>
          </a:p>
          <a:p>
            <a:r>
              <a:rPr lang="en-US" altLang="en-US" sz="1200" dirty="0"/>
              <a:t>Das Geschwür weist einen überhängenden Rand auf (2): </a:t>
            </a:r>
            <a:r>
              <a:rPr lang="en-US" altLang="en-US" sz="1200" dirty="0">
                <a:solidFill>
                  <a:srgbClr val="0000FF"/>
                </a:solidFill>
              </a:rPr>
              <a:t>MU; PAN</a:t>
            </a:r>
          </a:p>
          <a:p>
            <a:r>
              <a:rPr lang="en-US" altLang="en-US" sz="1200" dirty="0"/>
              <a:t>Sklera nie betroffen: </a:t>
            </a:r>
            <a:r>
              <a:rPr lang="en-US" altLang="en-US" sz="1200" dirty="0">
                <a:solidFill>
                  <a:srgbClr val="0000FF"/>
                </a:solidFill>
              </a:rPr>
              <a:t>MU</a:t>
            </a:r>
          </a:p>
          <a:p>
            <a:r>
              <a:rPr lang="en-US" altLang="en-US" sz="1200" dirty="0"/>
              <a:t>ANCA-positiv (2): </a:t>
            </a:r>
            <a:r>
              <a:rPr lang="en-US" altLang="en-US" sz="1200" dirty="0" err="1">
                <a:solidFill>
                  <a:srgbClr val="0000FF"/>
                </a:solidFill>
              </a:rPr>
              <a:t>GwP</a:t>
            </a:r>
            <a:r>
              <a:rPr lang="en-US" altLang="en-US" sz="1200" dirty="0">
                <a:solidFill>
                  <a:srgbClr val="0000FF"/>
                </a:solidFill>
              </a:rPr>
              <a:t>; CS</a:t>
            </a:r>
          </a:p>
          <a:p>
            <a:r>
              <a:rPr lang="en-US" altLang="en-US" sz="1200" dirty="0"/>
              <a:t>Ist eine Ausschlussdiagnose: </a:t>
            </a:r>
            <a:r>
              <a:rPr lang="en-US" altLang="en-US" sz="1200" dirty="0">
                <a:solidFill>
                  <a:srgbClr val="0000FF"/>
                </a:solidFill>
              </a:rPr>
              <a:t>MU</a:t>
            </a:r>
          </a:p>
          <a:p>
            <a:r>
              <a:rPr lang="en-US" altLang="en-US" sz="1200" dirty="0"/>
              <a:t>Röntgenaufnahme des Brustkorbs wahrscheinlich auffällig (3): </a:t>
            </a:r>
            <a:r>
              <a:rPr lang="en-US" altLang="en-US" sz="1200" dirty="0" err="1">
                <a:solidFill>
                  <a:srgbClr val="0000FF"/>
                </a:solidFill>
              </a:rPr>
              <a:t>GwP</a:t>
            </a:r>
            <a:r>
              <a:rPr lang="en-US" altLang="en-US" sz="1200" dirty="0">
                <a:solidFill>
                  <a:srgbClr val="0000FF"/>
                </a:solidFill>
              </a:rPr>
              <a:t>; CS; RP</a:t>
            </a:r>
          </a:p>
          <a:p>
            <a:r>
              <a:rPr lang="en-US" altLang="en-US" sz="1200" dirty="0"/>
              <a:t>Assoziiert mit Hepatitis-Seropositivität: </a:t>
            </a:r>
            <a:r>
              <a:rPr lang="en-US" altLang="en-US" sz="1200" dirty="0">
                <a:solidFill>
                  <a:srgbClr val="0000FF"/>
                </a:solidFill>
              </a:rPr>
              <a:t>PAN</a:t>
            </a:r>
          </a:p>
          <a:p>
            <a:r>
              <a:rPr lang="en-US" altLang="en-US" sz="1200" dirty="0"/>
              <a:t>Assoziiert mit Seropositivität auf Helminthen: </a:t>
            </a:r>
            <a:r>
              <a:rPr lang="en-US" altLang="en-US" sz="1200" dirty="0">
                <a:solidFill>
                  <a:srgbClr val="0000FF"/>
                </a:solidFill>
              </a:rPr>
              <a:t>MU</a:t>
            </a:r>
          </a:p>
          <a:p>
            <a:r>
              <a:rPr lang="en-US" altLang="en-US" sz="1200" dirty="0"/>
              <a:t>Nierenfunktion möglicherweise beeinträchtigt (4): </a:t>
            </a:r>
            <a:r>
              <a:rPr lang="en-US" altLang="en-US" sz="1200" dirty="0" err="1">
                <a:solidFill>
                  <a:srgbClr val="0000FF"/>
                </a:solidFill>
              </a:rPr>
              <a:t>GwP</a:t>
            </a:r>
            <a:r>
              <a:rPr lang="en-US" altLang="en-US" sz="1200" dirty="0">
                <a:solidFill>
                  <a:srgbClr val="0000FF"/>
                </a:solidFill>
              </a:rPr>
              <a:t>; PAN; CS; RP</a:t>
            </a:r>
          </a:p>
          <a:p>
            <a:r>
              <a:rPr lang="en-US" altLang="en-US" sz="1200" dirty="0"/>
              <a:t>Chronische, therapieresistente Sinusitis häufig:</a:t>
            </a:r>
          </a:p>
          <a:p>
            <a:endParaRPr lang="en-US" altLang="en-US" sz="2000" dirty="0"/>
          </a:p>
        </p:txBody>
      </p:sp>
      <p:sp>
        <p:nvSpPr>
          <p:cNvPr id="2" name="Text Box 4">
            <a:extLst>
              <a:ext uri="{FF2B5EF4-FFF2-40B4-BE49-F238E27FC236}">
                <a16:creationId xmlns:a16="http://schemas.microsoft.com/office/drawing/2014/main" id="{D558A070-DE9F-41A6-B2ED-C9CEF87A3DC6}"/>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assoziiert sind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3D273A21-2C47-318F-CE21-729B50B71FE4}"/>
              </a:ext>
            </a:extLst>
          </p:cNvPr>
          <p:cNvSpPr txBox="1">
            <a:spLocks noChangeArrowheads="1"/>
          </p:cNvSpPr>
          <p:nvPr/>
        </p:nvSpPr>
        <p:spPr bwMode="auto">
          <a:xfrm>
            <a:off x="3991456" y="3228449"/>
            <a:ext cx="29722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latin typeface="Segoe Script" panose="020B0504020000000003" pitchFamily="34" charset="0"/>
              </a:rPr>
              <a:t>; PAN (10 % der Fälle)</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A</a:t>
            </a:r>
          </a:p>
        </p:txBody>
      </p:sp>
      <p:sp>
        <p:nvSpPr>
          <p:cNvPr id="108547"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D321421-26FC-418D-B47B-2F3F6D2CF301}" type="slidenum">
              <a:rPr lang="en-US" altLang="en-US" sz="1000" smtClean="0"/>
              <a:t>156</a:t>
            </a:fld>
            <a:endParaRPr lang="en-US" altLang="en-US" sz="1000"/>
          </a:p>
        </p:txBody>
      </p:sp>
      <p:sp>
        <p:nvSpPr>
          <p:cNvPr id="108548"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t>Sattelnasendeformität (2): </a:t>
            </a:r>
            <a:r>
              <a:rPr lang="en-US" altLang="en-US" sz="1200" dirty="0">
                <a:solidFill>
                  <a:srgbClr val="0000FF"/>
                </a:solidFill>
              </a:rPr>
              <a:t>RP; </a:t>
            </a:r>
            <a:r>
              <a:rPr lang="en-US" altLang="en-US" sz="1200" dirty="0" err="1">
                <a:solidFill>
                  <a:srgbClr val="0000FF"/>
                </a:solidFill>
              </a:rPr>
              <a:t>GwP</a:t>
            </a:r>
            <a:endParaRPr lang="en-US" altLang="en-US" sz="2000" dirty="0">
              <a:solidFill>
                <a:srgbClr val="0000FF"/>
              </a:solidFill>
            </a:endParaRPr>
          </a:p>
          <a:p>
            <a:r>
              <a:rPr lang="en-US" altLang="en-US" sz="1200" dirty="0"/>
              <a:t>Asthma und Eosinophilie: </a:t>
            </a:r>
            <a:r>
              <a:rPr lang="en-US" altLang="en-US" sz="1200" dirty="0">
                <a:solidFill>
                  <a:srgbClr val="0000FF"/>
                </a:solidFill>
              </a:rPr>
              <a:t>CS</a:t>
            </a:r>
          </a:p>
          <a:p>
            <a:r>
              <a:rPr lang="en-US" altLang="en-US" sz="1200" dirty="0"/>
              <a:t>Deformierte Ohrmuscheln: </a:t>
            </a:r>
            <a:r>
              <a:rPr lang="en-US" altLang="en-US" sz="1200" dirty="0">
                <a:solidFill>
                  <a:srgbClr val="0000FF"/>
                </a:solidFill>
              </a:rPr>
              <a:t>RP</a:t>
            </a:r>
          </a:p>
          <a:p>
            <a:r>
              <a:rPr lang="en-US" altLang="en-US" sz="1200" dirty="0"/>
              <a:t>Das Geschwür weist einen überhängenden Rand auf (2): </a:t>
            </a:r>
            <a:r>
              <a:rPr lang="en-US" altLang="en-US" sz="1200" dirty="0">
                <a:solidFill>
                  <a:srgbClr val="0000FF"/>
                </a:solidFill>
              </a:rPr>
              <a:t>MU; PAN</a:t>
            </a:r>
          </a:p>
          <a:p>
            <a:r>
              <a:rPr lang="en-US" altLang="en-US" sz="1200" dirty="0"/>
              <a:t>Sklera nie betroffen: </a:t>
            </a:r>
            <a:r>
              <a:rPr lang="en-US" altLang="en-US" sz="1200" dirty="0">
                <a:solidFill>
                  <a:srgbClr val="0000FF"/>
                </a:solidFill>
              </a:rPr>
              <a:t>MU</a:t>
            </a:r>
          </a:p>
          <a:p>
            <a:r>
              <a:rPr lang="en-US" altLang="en-US" sz="1200" dirty="0"/>
              <a:t>ANCA-positiv (2): </a:t>
            </a:r>
            <a:r>
              <a:rPr lang="en-US" altLang="en-US" sz="1200" dirty="0" err="1">
                <a:solidFill>
                  <a:srgbClr val="0000FF"/>
                </a:solidFill>
              </a:rPr>
              <a:t>GwP</a:t>
            </a:r>
            <a:r>
              <a:rPr lang="en-US" altLang="en-US" sz="1200" dirty="0">
                <a:solidFill>
                  <a:srgbClr val="0000FF"/>
                </a:solidFill>
              </a:rPr>
              <a:t>; CS</a:t>
            </a:r>
          </a:p>
          <a:p>
            <a:r>
              <a:rPr lang="en-US" altLang="en-US" sz="1200" dirty="0"/>
              <a:t>Ist eine Ausschlussdiagnose: </a:t>
            </a:r>
            <a:r>
              <a:rPr lang="en-US" altLang="en-US" sz="1200" dirty="0">
                <a:solidFill>
                  <a:srgbClr val="0000FF"/>
                </a:solidFill>
              </a:rPr>
              <a:t>MU</a:t>
            </a:r>
          </a:p>
          <a:p>
            <a:r>
              <a:rPr lang="en-US" altLang="en-US" sz="1200" dirty="0"/>
              <a:t>Röntgenaufnahme des Brustkorbs wahrscheinlich auffällig (3): </a:t>
            </a:r>
            <a:r>
              <a:rPr lang="en-US" altLang="en-US" sz="1200" dirty="0" err="1">
                <a:solidFill>
                  <a:srgbClr val="0000FF"/>
                </a:solidFill>
              </a:rPr>
              <a:t>GwP</a:t>
            </a:r>
            <a:r>
              <a:rPr lang="en-US" altLang="en-US" sz="1200" dirty="0">
                <a:solidFill>
                  <a:srgbClr val="0000FF"/>
                </a:solidFill>
              </a:rPr>
              <a:t>; CS; RP</a:t>
            </a:r>
          </a:p>
          <a:p>
            <a:r>
              <a:rPr lang="en-US" altLang="en-US" sz="1200" dirty="0"/>
              <a:t>Assoziiert mit Hepatitis-Seropositivität: </a:t>
            </a:r>
            <a:r>
              <a:rPr lang="en-US" altLang="en-US" sz="1200" dirty="0">
                <a:solidFill>
                  <a:srgbClr val="0000FF"/>
                </a:solidFill>
              </a:rPr>
              <a:t>PAN</a:t>
            </a:r>
          </a:p>
          <a:p>
            <a:r>
              <a:rPr lang="en-US" altLang="en-US" sz="1200" dirty="0"/>
              <a:t>Assoziiert mit Seropositivität auf Helminthen: </a:t>
            </a:r>
            <a:r>
              <a:rPr lang="en-US" altLang="en-US" sz="1200" dirty="0">
                <a:solidFill>
                  <a:srgbClr val="0000FF"/>
                </a:solidFill>
              </a:rPr>
              <a:t>MU</a:t>
            </a:r>
          </a:p>
          <a:p>
            <a:r>
              <a:rPr lang="en-US" altLang="en-US" sz="1200" dirty="0"/>
              <a:t>Nierenfunktion möglicherweise beeinträchtigt (4): </a:t>
            </a:r>
            <a:r>
              <a:rPr lang="en-US" altLang="en-US" sz="1200" dirty="0" err="1">
                <a:solidFill>
                  <a:srgbClr val="0000FF"/>
                </a:solidFill>
              </a:rPr>
              <a:t>GwP</a:t>
            </a:r>
            <a:r>
              <a:rPr lang="en-US" altLang="en-US" sz="1200" dirty="0">
                <a:solidFill>
                  <a:srgbClr val="0000FF"/>
                </a:solidFill>
              </a:rPr>
              <a:t>; PAN; CS; RP</a:t>
            </a:r>
          </a:p>
          <a:p>
            <a:r>
              <a:rPr lang="en-US" altLang="en-US" sz="1200" dirty="0"/>
              <a:t>Chronische, therapieresistente Sinusitis häufig: </a:t>
            </a:r>
            <a:r>
              <a:rPr lang="en-US" altLang="en-US" sz="1200" dirty="0" err="1">
                <a:solidFill>
                  <a:srgbClr val="0000FF"/>
                </a:solidFill>
              </a:rPr>
              <a:t>GwP</a:t>
            </a:r>
            <a:endParaRPr lang="en-US" altLang="en-US" sz="2000" dirty="0">
              <a:solidFill>
                <a:srgbClr val="0000FF"/>
              </a:solidFill>
            </a:endParaRPr>
          </a:p>
          <a:p>
            <a:endParaRPr lang="en-US" altLang="en-US" sz="2000" dirty="0"/>
          </a:p>
          <a:p>
            <a:endParaRPr lang="en-US" altLang="en-US" sz="2000" dirty="0"/>
          </a:p>
        </p:txBody>
      </p:sp>
      <p:sp>
        <p:nvSpPr>
          <p:cNvPr id="2" name="Text Box 4">
            <a:extLst>
              <a:ext uri="{FF2B5EF4-FFF2-40B4-BE49-F238E27FC236}">
                <a16:creationId xmlns:a16="http://schemas.microsoft.com/office/drawing/2014/main" id="{D170117F-6733-45A4-9F6F-AC14DBE52478}"/>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assoziiert sind (bei einigen gibt es mehr als eine Antwort)</a:t>
            </a:r>
          </a:p>
          <a:p>
            <a:pPr eaLnBrk="1" hangingPunct="1">
              <a:spcBef>
                <a:spcPct val="0"/>
              </a:spcBef>
              <a:buClrTx/>
              <a:buSzTx/>
              <a:buFontTx/>
              <a:buNone/>
            </a:pPr>
            <a:r>
              <a:rPr lang="en-US" altLang="en-US" sz="1200" b="1" dirty="0">
                <a:solidFill>
                  <a:srgbClr val="0000FF"/>
                </a:solidFill>
              </a:rPr>
              <a:t>Polyarteritis nodosa (PAN)        Rezidivierende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C7647300-078B-42A7-7742-59725E19DDBD}"/>
              </a:ext>
            </a:extLst>
          </p:cNvPr>
          <p:cNvSpPr txBox="1">
            <a:spLocks noChangeArrowheads="1"/>
          </p:cNvSpPr>
          <p:nvPr/>
        </p:nvSpPr>
        <p:spPr bwMode="auto">
          <a:xfrm>
            <a:off x="3991456" y="3228449"/>
            <a:ext cx="29722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latin typeface="Segoe Script" panose="020B0504020000000003" pitchFamily="34" charset="0"/>
              </a:rPr>
              <a:t>; PAN (10 % der Fälle)</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F</a:t>
            </a:r>
          </a:p>
        </p:txBody>
      </p:sp>
      <p:sp>
        <p:nvSpPr>
          <p:cNvPr id="109571"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886617B-E403-42D0-BDC7-677598CE096C}" type="slidenum">
              <a:rPr lang="en-US" altLang="en-US" sz="1000" smtClean="0"/>
              <a:t>157</a:t>
            </a:fld>
            <a:endParaRPr lang="en-US" altLang="en-US" sz="1000"/>
          </a:p>
        </p:txBody>
      </p:sp>
      <p:sp>
        <p:nvSpPr>
          <p:cNvPr id="109572"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t>Sattelnasendeformität (2): </a:t>
            </a:r>
            <a:r>
              <a:rPr lang="en-US" altLang="en-US" sz="1200" dirty="0">
                <a:solidFill>
                  <a:srgbClr val="0000FF"/>
                </a:solidFill>
              </a:rPr>
              <a:t>RP; </a:t>
            </a:r>
            <a:r>
              <a:rPr lang="en-US" altLang="en-US" sz="1200" dirty="0" err="1">
                <a:solidFill>
                  <a:srgbClr val="0000FF"/>
                </a:solidFill>
              </a:rPr>
              <a:t>GwP</a:t>
            </a:r>
            <a:endParaRPr lang="en-US" altLang="en-US" sz="2000" dirty="0">
              <a:solidFill>
                <a:srgbClr val="0000FF"/>
              </a:solidFill>
            </a:endParaRPr>
          </a:p>
          <a:p>
            <a:r>
              <a:rPr lang="en-US" altLang="en-US" sz="1200" dirty="0"/>
              <a:t>Asthma und Eosinophilie: CS</a:t>
            </a:r>
          </a:p>
          <a:p>
            <a:r>
              <a:rPr lang="en-US" altLang="en-US" sz="1200" dirty="0"/>
              <a:t>Deformierte Ohrmuscheln: </a:t>
            </a:r>
            <a:r>
              <a:rPr lang="en-US" altLang="en-US" sz="1200" dirty="0">
                <a:solidFill>
                  <a:srgbClr val="0000FF"/>
                </a:solidFill>
              </a:rPr>
              <a:t>RP</a:t>
            </a:r>
          </a:p>
          <a:p>
            <a:r>
              <a:rPr lang="en-US" altLang="en-US" sz="1200" dirty="0"/>
              <a:t>Das Geschwür weist einen überhängenden Rand auf (2): </a:t>
            </a:r>
            <a:r>
              <a:rPr lang="en-US" altLang="en-US" sz="1200" dirty="0">
                <a:solidFill>
                  <a:srgbClr val="0000FF"/>
                </a:solidFill>
              </a:rPr>
              <a:t>MU; PAN</a:t>
            </a:r>
          </a:p>
          <a:p>
            <a:r>
              <a:rPr lang="en-US" altLang="en-US" sz="1200" dirty="0"/>
              <a:t>Sklera nie betroffen: </a:t>
            </a:r>
            <a:r>
              <a:rPr lang="en-US" altLang="en-US" sz="1200" dirty="0">
                <a:solidFill>
                  <a:srgbClr val="0000FF"/>
                </a:solidFill>
              </a:rPr>
              <a:t>MU</a:t>
            </a:r>
          </a:p>
          <a:p>
            <a:r>
              <a:rPr lang="en-US" altLang="en-US" sz="1200" dirty="0"/>
              <a:t>ANCA-positiv (2): </a:t>
            </a:r>
            <a:r>
              <a:rPr lang="en-US" altLang="en-US" sz="1200" dirty="0" err="1">
                <a:solidFill>
                  <a:srgbClr val="0000FF"/>
                </a:solidFill>
              </a:rPr>
              <a:t>GwP</a:t>
            </a:r>
            <a:r>
              <a:rPr lang="en-US" altLang="en-US" sz="1200" dirty="0">
                <a:solidFill>
                  <a:srgbClr val="0000FF"/>
                </a:solidFill>
              </a:rPr>
              <a:t>; CS</a:t>
            </a:r>
          </a:p>
          <a:p>
            <a:r>
              <a:rPr lang="en-US" altLang="en-US" sz="1200" dirty="0"/>
              <a:t>Ist eine Ausschlussdiagnose: </a:t>
            </a:r>
            <a:r>
              <a:rPr lang="en-US" altLang="en-US" sz="1200" dirty="0">
                <a:solidFill>
                  <a:srgbClr val="0000FF"/>
                </a:solidFill>
              </a:rPr>
              <a:t>MU</a:t>
            </a:r>
          </a:p>
          <a:p>
            <a:r>
              <a:rPr lang="en-US" altLang="en-US" sz="1200" dirty="0"/>
              <a:t>Röntgenaufnahme des Brustkorbs wahrscheinlich auffällig (3): </a:t>
            </a:r>
            <a:r>
              <a:rPr lang="en-US" altLang="en-US" sz="1200" dirty="0" err="1">
                <a:solidFill>
                  <a:srgbClr val="0000FF"/>
                </a:solidFill>
              </a:rPr>
              <a:t>GwP</a:t>
            </a:r>
            <a:r>
              <a:rPr lang="en-US" altLang="en-US" sz="1200" dirty="0">
                <a:solidFill>
                  <a:srgbClr val="0000FF"/>
                </a:solidFill>
              </a:rPr>
              <a:t>; CS; RP</a:t>
            </a:r>
          </a:p>
          <a:p>
            <a:r>
              <a:rPr lang="en-US" altLang="en-US" sz="1200" dirty="0"/>
              <a:t>Assoziiert mit Hepatitis-Seropositivität: </a:t>
            </a:r>
            <a:r>
              <a:rPr lang="en-US" altLang="en-US" sz="1200" dirty="0">
                <a:solidFill>
                  <a:srgbClr val="0000FF"/>
                </a:solidFill>
              </a:rPr>
              <a:t>PAN</a:t>
            </a:r>
          </a:p>
          <a:p>
            <a:r>
              <a:rPr lang="en-US" altLang="en-US" sz="1200" dirty="0"/>
              <a:t>Assoziiert mit Seropositivität auf Helminthen: </a:t>
            </a:r>
            <a:r>
              <a:rPr lang="en-US" altLang="en-US" sz="1200" dirty="0">
                <a:solidFill>
                  <a:srgbClr val="0000FF"/>
                </a:solidFill>
              </a:rPr>
              <a:t>MU</a:t>
            </a:r>
          </a:p>
          <a:p>
            <a:r>
              <a:rPr lang="en-US" altLang="en-US" sz="1200" dirty="0"/>
              <a:t>Nierenfunktion möglicherweise beeinträchtigt (4): </a:t>
            </a:r>
            <a:r>
              <a:rPr lang="en-US" altLang="en-US" sz="1200" dirty="0" err="1">
                <a:solidFill>
                  <a:srgbClr val="0000FF"/>
                </a:solidFill>
              </a:rPr>
              <a:t>GwP</a:t>
            </a:r>
            <a:r>
              <a:rPr lang="en-US" altLang="en-US" sz="1200" dirty="0">
                <a:solidFill>
                  <a:srgbClr val="0000FF"/>
                </a:solidFill>
              </a:rPr>
              <a:t>; PAN; CS; RP</a:t>
            </a:r>
          </a:p>
          <a:p>
            <a:r>
              <a:rPr lang="en-US" altLang="en-US" sz="1200" dirty="0"/>
              <a:t>Chronische, therapieresistente Sinusitis häufig: </a:t>
            </a:r>
            <a:r>
              <a:rPr lang="en-US" altLang="en-US" sz="1200" dirty="0" err="1">
                <a:solidFill>
                  <a:srgbClr val="0000FF"/>
                </a:solidFill>
              </a:rPr>
              <a:t>GwP</a:t>
            </a:r>
            <a:endParaRPr lang="en-US" altLang="en-US" sz="2000" dirty="0">
              <a:solidFill>
                <a:srgbClr val="0000FF"/>
              </a:solidFill>
            </a:endParaRPr>
          </a:p>
          <a:p>
            <a:r>
              <a:rPr lang="en-US" altLang="en-US" sz="1200" b="1" i="1" dirty="0"/>
              <a:t>Extrem </a:t>
            </a:r>
            <a:r>
              <a:rPr lang="en-US" altLang="en-US" sz="1200" dirty="0"/>
              <a:t>schmerzhaft:</a:t>
            </a:r>
          </a:p>
          <a:p>
            <a:endParaRPr lang="en-US" altLang="en-US" sz="2000" dirty="0"/>
          </a:p>
          <a:p>
            <a:endParaRPr lang="en-US" altLang="en-US" sz="2000" dirty="0"/>
          </a:p>
        </p:txBody>
      </p:sp>
      <p:sp>
        <p:nvSpPr>
          <p:cNvPr id="2" name="Text Box 4">
            <a:extLst>
              <a:ext uri="{FF2B5EF4-FFF2-40B4-BE49-F238E27FC236}">
                <a16:creationId xmlns:a16="http://schemas.microsoft.com/office/drawing/2014/main" id="{70E915EB-A5A4-46A3-923B-999D9AE887E9}"/>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assoziiert sind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7321E071-0DAB-6A01-CC6D-F6F47C0CDFF0}"/>
              </a:ext>
            </a:extLst>
          </p:cNvPr>
          <p:cNvSpPr txBox="1">
            <a:spLocks noChangeArrowheads="1"/>
          </p:cNvSpPr>
          <p:nvPr/>
        </p:nvSpPr>
        <p:spPr bwMode="auto">
          <a:xfrm>
            <a:off x="3991456" y="3228449"/>
            <a:ext cx="29722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latin typeface="Segoe Script" panose="020B0504020000000003" pitchFamily="34" charset="0"/>
              </a:rPr>
              <a:t>; PAN (10 % der Fälle)</a:t>
            </a: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A</a:t>
            </a:r>
          </a:p>
        </p:txBody>
      </p:sp>
      <p:sp>
        <p:nvSpPr>
          <p:cNvPr id="11059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68025DD-222F-4188-984D-98F9EE06EB89}" type="slidenum">
              <a:rPr lang="en-US" altLang="en-US" sz="1000" smtClean="0"/>
              <a:t>158</a:t>
            </a:fld>
            <a:endParaRPr lang="en-US" altLang="en-US" sz="1000"/>
          </a:p>
        </p:txBody>
      </p:sp>
      <p:sp>
        <p:nvSpPr>
          <p:cNvPr id="110596"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t>Sattelnasendeformität (2): </a:t>
            </a:r>
            <a:r>
              <a:rPr lang="en-US" altLang="en-US" sz="1200" dirty="0">
                <a:solidFill>
                  <a:srgbClr val="0000FF"/>
                </a:solidFill>
              </a:rPr>
              <a:t>RP; </a:t>
            </a:r>
            <a:r>
              <a:rPr lang="en-US" altLang="en-US" sz="1200" dirty="0" err="1">
                <a:solidFill>
                  <a:srgbClr val="0000FF"/>
                </a:solidFill>
              </a:rPr>
              <a:t>GwP</a:t>
            </a:r>
            <a:endParaRPr lang="en-US" altLang="en-US" sz="2000" dirty="0">
              <a:solidFill>
                <a:srgbClr val="0000FF"/>
              </a:solidFill>
            </a:endParaRPr>
          </a:p>
          <a:p>
            <a:r>
              <a:rPr lang="en-US" altLang="en-US" sz="1200" dirty="0"/>
              <a:t>Asthma und Eosinophilie: </a:t>
            </a:r>
            <a:r>
              <a:rPr lang="en-US" altLang="en-US" sz="1200" dirty="0">
                <a:solidFill>
                  <a:srgbClr val="0000FF"/>
                </a:solidFill>
              </a:rPr>
              <a:t>CS</a:t>
            </a:r>
          </a:p>
          <a:p>
            <a:r>
              <a:rPr lang="en-US" altLang="en-US" sz="1200" dirty="0"/>
              <a:t>Deformierte Ohrmuscheln: </a:t>
            </a:r>
            <a:r>
              <a:rPr lang="en-US" altLang="en-US" sz="1200" dirty="0">
                <a:solidFill>
                  <a:srgbClr val="0000FF"/>
                </a:solidFill>
              </a:rPr>
              <a:t>RP</a:t>
            </a:r>
          </a:p>
          <a:p>
            <a:r>
              <a:rPr lang="en-US" altLang="en-US" sz="1200" dirty="0"/>
              <a:t>Das Geschwür weist einen überhängenden Rand auf (2): </a:t>
            </a:r>
            <a:r>
              <a:rPr lang="en-US" altLang="en-US" sz="1200" dirty="0">
                <a:solidFill>
                  <a:srgbClr val="0000FF"/>
                </a:solidFill>
              </a:rPr>
              <a:t>MU; PAN</a:t>
            </a:r>
          </a:p>
          <a:p>
            <a:r>
              <a:rPr lang="en-US" altLang="en-US" sz="1200" dirty="0"/>
              <a:t>Sklera nie betroffen: </a:t>
            </a:r>
            <a:r>
              <a:rPr lang="en-US" altLang="en-US" sz="1200" dirty="0">
                <a:solidFill>
                  <a:srgbClr val="0000FF"/>
                </a:solidFill>
              </a:rPr>
              <a:t>MU</a:t>
            </a:r>
          </a:p>
          <a:p>
            <a:r>
              <a:rPr lang="en-US" altLang="en-US" sz="1200" dirty="0"/>
              <a:t>ANCA-positiv (2): </a:t>
            </a:r>
            <a:r>
              <a:rPr lang="en-US" altLang="en-US" sz="1200" dirty="0" err="1">
                <a:solidFill>
                  <a:srgbClr val="0000FF"/>
                </a:solidFill>
              </a:rPr>
              <a:t>GwP</a:t>
            </a:r>
            <a:r>
              <a:rPr lang="en-US" altLang="en-US" sz="1200" dirty="0">
                <a:solidFill>
                  <a:srgbClr val="0000FF"/>
                </a:solidFill>
              </a:rPr>
              <a:t>; CS</a:t>
            </a:r>
          </a:p>
          <a:p>
            <a:r>
              <a:rPr lang="en-US" altLang="en-US" sz="1200" dirty="0"/>
              <a:t>Ist eine Ausschlussdiagnose: </a:t>
            </a:r>
            <a:r>
              <a:rPr lang="en-US" altLang="en-US" sz="1200" dirty="0">
                <a:solidFill>
                  <a:srgbClr val="0000FF"/>
                </a:solidFill>
              </a:rPr>
              <a:t>MU</a:t>
            </a:r>
          </a:p>
          <a:p>
            <a:r>
              <a:rPr lang="en-US" altLang="en-US" sz="1200" dirty="0"/>
              <a:t>Röntgenaufnahme des Brustkorbs wahrscheinlich auffällig (3): </a:t>
            </a:r>
            <a:r>
              <a:rPr lang="en-US" altLang="en-US" sz="1200" dirty="0" err="1">
                <a:solidFill>
                  <a:srgbClr val="0000FF"/>
                </a:solidFill>
              </a:rPr>
              <a:t>GwP</a:t>
            </a:r>
            <a:r>
              <a:rPr lang="en-US" altLang="en-US" sz="1200" dirty="0">
                <a:solidFill>
                  <a:srgbClr val="0000FF"/>
                </a:solidFill>
              </a:rPr>
              <a:t>; CS; RP</a:t>
            </a:r>
          </a:p>
          <a:p>
            <a:r>
              <a:rPr lang="en-US" altLang="en-US" sz="1200" dirty="0"/>
              <a:t>Assoziiert mit Hepatitis-Seropositivität: </a:t>
            </a:r>
            <a:r>
              <a:rPr lang="en-US" altLang="en-US" sz="1200" dirty="0">
                <a:solidFill>
                  <a:srgbClr val="0000FF"/>
                </a:solidFill>
              </a:rPr>
              <a:t>PAN</a:t>
            </a:r>
          </a:p>
          <a:p>
            <a:r>
              <a:rPr lang="en-US" altLang="en-US" sz="1200" dirty="0"/>
              <a:t>Assoziiert mit Seropositivität auf Helminthen: </a:t>
            </a:r>
            <a:r>
              <a:rPr lang="en-US" altLang="en-US" sz="1200" dirty="0">
                <a:solidFill>
                  <a:srgbClr val="0000FF"/>
                </a:solidFill>
              </a:rPr>
              <a:t>MU</a:t>
            </a:r>
          </a:p>
          <a:p>
            <a:r>
              <a:rPr lang="en-US" altLang="en-US" sz="1200" dirty="0"/>
              <a:t>Nierenfunktion möglicherweise beeinträchtigt (4): </a:t>
            </a:r>
            <a:r>
              <a:rPr lang="en-US" altLang="en-US" sz="1200" dirty="0" err="1">
                <a:solidFill>
                  <a:srgbClr val="0000FF"/>
                </a:solidFill>
              </a:rPr>
              <a:t>GwP</a:t>
            </a:r>
            <a:r>
              <a:rPr lang="en-US" altLang="en-US" sz="1200" dirty="0">
                <a:solidFill>
                  <a:srgbClr val="0000FF"/>
                </a:solidFill>
              </a:rPr>
              <a:t>; PAN; CS; RP</a:t>
            </a:r>
          </a:p>
          <a:p>
            <a:r>
              <a:rPr lang="en-US" altLang="en-US" sz="1200" dirty="0"/>
              <a:t>Chronische, therapieresistente Sinusitis häufig: </a:t>
            </a:r>
            <a:r>
              <a:rPr lang="en-US" altLang="en-US" sz="1200" dirty="0" err="1">
                <a:solidFill>
                  <a:srgbClr val="0000FF"/>
                </a:solidFill>
              </a:rPr>
              <a:t>GwP</a:t>
            </a:r>
            <a:endParaRPr lang="en-US" altLang="en-US" sz="2000" dirty="0">
              <a:solidFill>
                <a:srgbClr val="0000FF"/>
              </a:solidFill>
            </a:endParaRPr>
          </a:p>
          <a:p>
            <a:r>
              <a:rPr lang="en-US" altLang="en-US" sz="1200" b="1" i="1" dirty="0"/>
              <a:t>Extrem </a:t>
            </a:r>
            <a:r>
              <a:rPr lang="en-US" altLang="en-US" sz="1200" dirty="0"/>
              <a:t>schmerzhaft: </a:t>
            </a:r>
            <a:r>
              <a:rPr lang="en-US" altLang="en-US" sz="1200" dirty="0">
                <a:solidFill>
                  <a:srgbClr val="0000FF"/>
                </a:solidFill>
              </a:rPr>
              <a:t>MU</a:t>
            </a:r>
          </a:p>
          <a:p>
            <a:endParaRPr lang="en-US" altLang="en-US" sz="2000" dirty="0"/>
          </a:p>
          <a:p>
            <a:endParaRPr lang="en-US" altLang="en-US" sz="2000" dirty="0"/>
          </a:p>
        </p:txBody>
      </p:sp>
      <p:sp>
        <p:nvSpPr>
          <p:cNvPr id="110598" name="TextBox 1"/>
          <p:cNvSpPr txBox="1">
            <a:spLocks noChangeArrowheads="1"/>
          </p:cNvSpPr>
          <p:nvPr/>
        </p:nvSpPr>
        <p:spPr bwMode="auto">
          <a:xfrm>
            <a:off x="3810000" y="5879996"/>
            <a:ext cx="4654826" cy="646331"/>
          </a:xfrm>
          <a:prstGeom prst="rect">
            <a:avLst/>
          </a:prstGeom>
          <a:solidFill>
            <a:schemeClr val="accent6">
              <a:lumMod val="20000"/>
              <a:lumOff val="80000"/>
            </a:schemeClr>
          </a:solidFill>
          <a:ln>
            <a:solidFill>
              <a:schemeClr val="tx1"/>
            </a:solid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effectLst>
                  <a:outerShdw blurRad="38100" dist="38100" dir="2700000" algn="tl">
                    <a:srgbClr val="000000">
                      <a:alpha val="43137"/>
                    </a:srgbClr>
                  </a:outerShdw>
                </a:effectLst>
              </a:rPr>
              <a:t>Alle Formen der entzündlichen PUK sind schmerzhaft, aber </a:t>
            </a:r>
            <a:r>
              <a:rPr lang="en-US" altLang="en-US" sz="1200" dirty="0" err="1">
                <a:effectLst>
                  <a:outerShdw blurRad="38100" dist="38100" dir="2700000" algn="tl">
                    <a:srgbClr val="000000">
                      <a:alpha val="43137"/>
                    </a:srgbClr>
                  </a:outerShdw>
                </a:effectLst>
              </a:rPr>
              <a:t>die von Mooren </a:t>
            </a:r>
            <a:r>
              <a:rPr lang="en-US" altLang="en-US" sz="1200" dirty="0">
                <a:effectLst>
                  <a:outerShdw blurRad="38100" dist="38100" dir="2700000" algn="tl">
                    <a:srgbClr val="000000">
                      <a:alpha val="43137"/>
                    </a:srgbClr>
                  </a:outerShdw>
                </a:effectLst>
              </a:rPr>
              <a:t>ist es </a:t>
            </a:r>
            <a:r>
              <a:rPr lang="en-US" altLang="en-US" sz="1200" i="1" dirty="0">
                <a:effectLst>
                  <a:outerShdw blurRad="38100" dist="38100" dir="2700000" algn="tl">
                    <a:srgbClr val="000000">
                      <a:alpha val="43137"/>
                    </a:srgbClr>
                  </a:outerShdw>
                </a:effectLst>
              </a:rPr>
              <a:t>in besonderem Maße</a:t>
            </a:r>
            <a:r>
              <a:rPr lang="en-US" altLang="en-US" sz="1200" dirty="0">
                <a:effectLst>
                  <a:outerShdw blurRad="38100" dist="38100" dir="2700000" algn="tl">
                    <a:srgbClr val="000000">
                      <a:alpha val="43137"/>
                    </a:srgbClr>
                  </a:outerShdw>
                </a:effectLst>
              </a:rPr>
              <a:t>!</a:t>
            </a:r>
          </a:p>
        </p:txBody>
      </p:sp>
      <p:sp>
        <p:nvSpPr>
          <p:cNvPr id="2" name="Text Box 4">
            <a:extLst>
              <a:ext uri="{FF2B5EF4-FFF2-40B4-BE49-F238E27FC236}">
                <a16:creationId xmlns:a16="http://schemas.microsoft.com/office/drawing/2014/main" id="{03F33DEC-63A2-4295-A5EB-420920B07704}"/>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assoziiert sind (bei einigen gibt es mehr als eine Antwort)</a:t>
            </a:r>
          </a:p>
          <a:p>
            <a:pPr eaLnBrk="1" hangingPunct="1">
              <a:spcBef>
                <a:spcPct val="0"/>
              </a:spcBef>
              <a:buClrTx/>
              <a:buSzTx/>
              <a:buFontTx/>
              <a:buNone/>
            </a:pPr>
            <a:r>
              <a:rPr lang="en-US" altLang="en-US" sz="1200" b="1" dirty="0">
                <a:solidFill>
                  <a:srgbClr val="0000FF"/>
                </a:solidFill>
              </a:rPr>
              <a:t>Polyarteritis nodosa (PAN)        Rezidivierende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675B35F3-8818-D8A1-8C76-2E31C4908C62}"/>
              </a:ext>
            </a:extLst>
          </p:cNvPr>
          <p:cNvSpPr txBox="1">
            <a:spLocks noChangeArrowheads="1"/>
          </p:cNvSpPr>
          <p:nvPr/>
        </p:nvSpPr>
        <p:spPr bwMode="auto">
          <a:xfrm>
            <a:off x="3991456" y="3228449"/>
            <a:ext cx="29722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latin typeface="Segoe Script" panose="020B0504020000000003" pitchFamily="34" charset="0"/>
              </a:rPr>
              <a:t>; PAN (10 % der Fälle)</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1059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68025DD-222F-4188-984D-98F9EE06EB89}" type="slidenum">
              <a:rPr lang="en-US" altLang="en-US" sz="1000" smtClean="0"/>
              <a:t>159</a:t>
            </a:fld>
            <a:endParaRPr lang="en-US" altLang="en-US" sz="1000"/>
          </a:p>
        </p:txBody>
      </p:sp>
      <p:sp>
        <p:nvSpPr>
          <p:cNvPr id="110596"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t>Sattelnasendeformität (2): </a:t>
            </a:r>
            <a:r>
              <a:rPr lang="en-US" altLang="en-US" sz="1200" dirty="0">
                <a:solidFill>
                  <a:srgbClr val="0000FF"/>
                </a:solidFill>
              </a:rPr>
              <a:t>RP; </a:t>
            </a:r>
            <a:r>
              <a:rPr lang="en-US" altLang="en-US" sz="1200" dirty="0" err="1">
                <a:solidFill>
                  <a:srgbClr val="0000FF"/>
                </a:solidFill>
              </a:rPr>
              <a:t>GwP</a:t>
            </a:r>
            <a:endParaRPr lang="en-US" altLang="en-US" sz="2000" dirty="0">
              <a:solidFill>
                <a:srgbClr val="0000FF"/>
              </a:solidFill>
            </a:endParaRPr>
          </a:p>
          <a:p>
            <a:r>
              <a:rPr lang="en-US" altLang="en-US" sz="1200" dirty="0"/>
              <a:t>Asthma und Eosinophilie: </a:t>
            </a:r>
            <a:r>
              <a:rPr lang="en-US" altLang="en-US" sz="1200" dirty="0">
                <a:solidFill>
                  <a:srgbClr val="0000FF"/>
                </a:solidFill>
              </a:rPr>
              <a:t>CS</a:t>
            </a:r>
          </a:p>
          <a:p>
            <a:r>
              <a:rPr lang="en-US" altLang="en-US" sz="1200" dirty="0"/>
              <a:t>Deformierte Ohrmuscheln: </a:t>
            </a:r>
            <a:r>
              <a:rPr lang="en-US" altLang="en-US" sz="1200" dirty="0">
                <a:solidFill>
                  <a:srgbClr val="0000FF"/>
                </a:solidFill>
              </a:rPr>
              <a:t>RP</a:t>
            </a:r>
          </a:p>
          <a:p>
            <a:r>
              <a:rPr lang="en-US" altLang="en-US" sz="1200" dirty="0"/>
              <a:t>Das Geschwür weist einen überhängenden Rand auf (2): </a:t>
            </a:r>
            <a:r>
              <a:rPr lang="en-US" altLang="en-US" sz="1200" dirty="0">
                <a:solidFill>
                  <a:srgbClr val="0000FF"/>
                </a:solidFill>
              </a:rPr>
              <a:t>MU; PAN</a:t>
            </a:r>
          </a:p>
          <a:p>
            <a:r>
              <a:rPr lang="en-US" altLang="en-US" sz="1200" dirty="0"/>
              <a:t>Sklera nie betroffen: </a:t>
            </a:r>
            <a:r>
              <a:rPr lang="en-US" altLang="en-US" sz="1200" dirty="0">
                <a:solidFill>
                  <a:srgbClr val="0000FF"/>
                </a:solidFill>
              </a:rPr>
              <a:t>MU</a:t>
            </a:r>
          </a:p>
          <a:p>
            <a:r>
              <a:rPr lang="en-US" altLang="en-US" sz="1200" dirty="0"/>
              <a:t>ANCA-positiv (2): </a:t>
            </a:r>
            <a:r>
              <a:rPr lang="en-US" altLang="en-US" sz="1200" dirty="0" err="1">
                <a:solidFill>
                  <a:srgbClr val="0000FF"/>
                </a:solidFill>
              </a:rPr>
              <a:t>GwP</a:t>
            </a:r>
            <a:r>
              <a:rPr lang="en-US" altLang="en-US" sz="1200" dirty="0">
                <a:solidFill>
                  <a:srgbClr val="0000FF"/>
                </a:solidFill>
              </a:rPr>
              <a:t>; CS</a:t>
            </a:r>
          </a:p>
          <a:p>
            <a:r>
              <a:rPr lang="en-US" altLang="en-US" sz="1200" dirty="0"/>
              <a:t>Ist eine Ausschlussdiagnose: </a:t>
            </a:r>
            <a:r>
              <a:rPr lang="en-US" altLang="en-US" sz="1200" dirty="0">
                <a:solidFill>
                  <a:srgbClr val="0000FF"/>
                </a:solidFill>
              </a:rPr>
              <a:t>MU</a:t>
            </a:r>
          </a:p>
          <a:p>
            <a:r>
              <a:rPr lang="en-US" altLang="en-US" sz="1200" dirty="0"/>
              <a:t>Röntgenaufnahme des Brustkorbs wahrscheinlich auffällig (3): </a:t>
            </a:r>
            <a:r>
              <a:rPr lang="en-US" altLang="en-US" sz="1200" dirty="0" err="1">
                <a:solidFill>
                  <a:srgbClr val="0000FF"/>
                </a:solidFill>
              </a:rPr>
              <a:t>GwP</a:t>
            </a:r>
            <a:r>
              <a:rPr lang="en-US" altLang="en-US" sz="1200" dirty="0">
                <a:solidFill>
                  <a:srgbClr val="0000FF"/>
                </a:solidFill>
              </a:rPr>
              <a:t>; CS; RP</a:t>
            </a:r>
          </a:p>
          <a:p>
            <a:r>
              <a:rPr lang="en-US" altLang="en-US" sz="1200" dirty="0"/>
              <a:t>Assoziiert mit Hepatitis-Seropositivität: </a:t>
            </a:r>
            <a:r>
              <a:rPr lang="en-US" altLang="en-US" sz="1200" dirty="0">
                <a:solidFill>
                  <a:srgbClr val="0000FF"/>
                </a:solidFill>
              </a:rPr>
              <a:t>PAN</a:t>
            </a:r>
          </a:p>
          <a:p>
            <a:r>
              <a:rPr lang="en-US" altLang="en-US" sz="1200" dirty="0"/>
              <a:t>Assoziiert mit Seropositivität auf Helminthen: </a:t>
            </a:r>
            <a:r>
              <a:rPr lang="en-US" altLang="en-US" sz="1200" dirty="0">
                <a:solidFill>
                  <a:srgbClr val="0000FF"/>
                </a:solidFill>
              </a:rPr>
              <a:t>MU</a:t>
            </a:r>
          </a:p>
          <a:p>
            <a:r>
              <a:rPr lang="en-US" altLang="en-US" sz="1200" dirty="0"/>
              <a:t>Nierenfunktion möglicherweise beeinträchtigt (4): </a:t>
            </a:r>
            <a:r>
              <a:rPr lang="en-US" altLang="en-US" sz="1200" dirty="0" err="1">
                <a:solidFill>
                  <a:srgbClr val="0000FF"/>
                </a:solidFill>
              </a:rPr>
              <a:t>GwP</a:t>
            </a:r>
            <a:r>
              <a:rPr lang="en-US" altLang="en-US" sz="1200" dirty="0">
                <a:solidFill>
                  <a:srgbClr val="0000FF"/>
                </a:solidFill>
              </a:rPr>
              <a:t>; PAN; CS; RP</a:t>
            </a:r>
          </a:p>
          <a:p>
            <a:r>
              <a:rPr lang="en-US" altLang="en-US" sz="1200" dirty="0"/>
              <a:t>Chronische, therapieresistente Sinusitis häufig: </a:t>
            </a:r>
            <a:r>
              <a:rPr lang="en-US" altLang="en-US" sz="1200" dirty="0" err="1">
                <a:solidFill>
                  <a:srgbClr val="0000FF"/>
                </a:solidFill>
              </a:rPr>
              <a:t>GwP</a:t>
            </a:r>
            <a:endParaRPr lang="en-US" altLang="en-US" sz="2000" dirty="0">
              <a:solidFill>
                <a:srgbClr val="0000FF"/>
              </a:solidFill>
            </a:endParaRPr>
          </a:p>
          <a:p>
            <a:r>
              <a:rPr lang="en-US" altLang="en-US" sz="1200" b="1" i="1" dirty="0"/>
              <a:t>Extrem </a:t>
            </a:r>
            <a:r>
              <a:rPr lang="en-US" altLang="en-US" sz="1200" dirty="0"/>
              <a:t>schmerzhaft: </a:t>
            </a:r>
            <a:r>
              <a:rPr lang="en-US" altLang="en-US" sz="1200" dirty="0">
                <a:solidFill>
                  <a:srgbClr val="0000FF"/>
                </a:solidFill>
              </a:rPr>
              <a:t>MU</a:t>
            </a:r>
          </a:p>
          <a:p>
            <a:r>
              <a:rPr lang="en-US" altLang="en-US" sz="1200" dirty="0"/>
              <a:t>Anti-CCP-Antikörper positiv: </a:t>
            </a:r>
          </a:p>
          <a:p>
            <a:endParaRPr lang="en-US" altLang="en-US" sz="2000" dirty="0"/>
          </a:p>
        </p:txBody>
      </p:sp>
      <p:sp>
        <p:nvSpPr>
          <p:cNvPr id="2" name="Text Box 4">
            <a:extLst>
              <a:ext uri="{FF2B5EF4-FFF2-40B4-BE49-F238E27FC236}">
                <a16:creationId xmlns:a16="http://schemas.microsoft.com/office/drawing/2014/main" id="{03F33DEC-63A2-4295-A5EB-420920B07704}"/>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assoziiert sind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4" name="TextBox 6">
            <a:extLst>
              <a:ext uri="{FF2B5EF4-FFF2-40B4-BE49-F238E27FC236}">
                <a16:creationId xmlns:a16="http://schemas.microsoft.com/office/drawing/2014/main" id="{EE84FF57-CF56-59DC-99D2-83E26A1EB4A5}"/>
              </a:ext>
            </a:extLst>
          </p:cNvPr>
          <p:cNvSpPr txBox="1">
            <a:spLocks noChangeArrowheads="1"/>
          </p:cNvSpPr>
          <p:nvPr/>
        </p:nvSpPr>
        <p:spPr bwMode="auto">
          <a:xfrm>
            <a:off x="3991456" y="3228449"/>
            <a:ext cx="29722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latin typeface="Segoe Script" panose="020B0504020000000003" pitchFamily="34" charset="0"/>
              </a:rPr>
              <a:t>; PAN (10 % der Fälle)</a:t>
            </a:r>
          </a:p>
        </p:txBody>
      </p:sp>
    </p:spTree>
    <p:extLst>
      <p:ext uri="{BB962C8B-B14F-4D97-AF65-F5344CB8AC3E}">
        <p14:creationId xmlns:p14="http://schemas.microsoft.com/office/powerpoint/2010/main" val="2142571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17412"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17413"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7414"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1741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4001FBC2-80F1-43A6-BAA7-3675B6881076}" type="slidenum">
              <a:rPr lang="en-US" altLang="en-US" sz="1000" smtClean="0"/>
              <a:t>16</a:t>
            </a:fld>
            <a:endParaRPr lang="en-US" altLang="en-US" sz="1000"/>
          </a:p>
        </p:txBody>
      </p:sp>
      <p:sp>
        <p:nvSpPr>
          <p:cNvPr id="2" name="Text Box 4">
            <a:extLst>
              <a:ext uri="{FF2B5EF4-FFF2-40B4-BE49-F238E27FC236}">
                <a16:creationId xmlns:a16="http://schemas.microsoft.com/office/drawing/2014/main" id="{5C96FC0D-CDB7-4350-8ADA-11FA8FC055A7}"/>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A0A56AA5-A875-4F9D-8E0C-EEF78F6CC7C4}"/>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5" name="TextBox 4">
            <a:extLst>
              <a:ext uri="{FF2B5EF4-FFF2-40B4-BE49-F238E27FC236}">
                <a16:creationId xmlns:a16="http://schemas.microsoft.com/office/drawing/2014/main" id="{4BABEE30-020F-470E-9BB8-332170594C4E}"/>
              </a:ext>
            </a:extLst>
          </p:cNvPr>
          <p:cNvSpPr txBox="1"/>
          <p:nvPr/>
        </p:nvSpPr>
        <p:spPr>
          <a:xfrm>
            <a:off x="1005284" y="4296205"/>
            <a:ext cx="6371432" cy="2308324"/>
          </a:xfrm>
          <a:prstGeom prst="rect">
            <a:avLst/>
          </a:prstGeom>
          <a:solidFill>
            <a:srgbClr val="D5D5D5"/>
          </a:solidFill>
        </p:spPr>
        <p:txBody>
          <a:bodyPr wrap="square" lIns="25400" tIns="12700" rIns="25400" bIns="12700">
            <a:spAutoFit/>
          </a:bodyPr>
          <a:lstStyle/>
          <a:p>
            <a:pPr eaLnBrk="1" hangingPunct="1">
              <a:defRPr/>
            </a:pPr>
            <a:r>
              <a:rPr lang="en-US" sz="1200" i="1" dirty="0">
                <a:solidFill>
                  <a:srgbClr val="0000FF"/>
                </a:solidFill>
                <a:latin typeface="Arial" charset="0"/>
              </a:rPr>
              <a:t>Welche dieser drei Erkrankungen ist am ehesten mit PUK assoziiert?</a:t>
            </a:r>
          </a:p>
          <a:p>
            <a:pPr eaLnBrk="1" hangingPunct="1">
              <a:defRPr/>
            </a:pPr>
            <a:r>
              <a:rPr lang="en-US" sz="1200" dirty="0">
                <a:solidFill>
                  <a:srgbClr val="0000FF"/>
                </a:solidFill>
                <a:latin typeface="Arial" charset="0"/>
              </a:rPr>
              <a:t>RA, mit deutlichem Abstand</a:t>
            </a:r>
          </a:p>
          <a:p>
            <a:pPr eaLnBrk="1" hangingPunct="1">
              <a:defRPr/>
            </a:pPr>
            <a:endParaRPr lang="en-US" sz="1600" dirty="0">
              <a:solidFill>
                <a:srgbClr val="0000FF"/>
              </a:solidFill>
              <a:latin typeface="Arial" charset="0"/>
            </a:endParaRPr>
          </a:p>
          <a:p>
            <a:pPr eaLnBrk="1" hangingPunct="1">
              <a:defRPr/>
            </a:pPr>
            <a:r>
              <a:rPr lang="en-US" sz="1200" i="1" dirty="0">
                <a:solidFill>
                  <a:srgbClr val="0000FF"/>
                </a:solidFill>
                <a:latin typeface="Arial" charset="0"/>
              </a:rPr>
              <a:t>Wie hoch ist der Anteil der </a:t>
            </a:r>
            <a:r>
              <a:rPr lang="en-US" sz="1200" i="1" dirty="0" err="1">
                <a:solidFill>
                  <a:srgbClr val="0000FF"/>
                </a:solidFill>
                <a:latin typeface="Arial" charset="0"/>
              </a:rPr>
              <a:t>PUK-Patienten, </a:t>
            </a:r>
            <a:r>
              <a:rPr lang="en-US" sz="1200" i="1" dirty="0">
                <a:solidFill>
                  <a:srgbClr val="0000FF"/>
                </a:solidFill>
                <a:latin typeface="Arial" charset="0"/>
              </a:rPr>
              <a:t>bei denen RA die Grunderkrankung ist?</a:t>
            </a:r>
          </a:p>
          <a:p>
            <a:pPr eaLnBrk="1" hangingPunct="1">
              <a:defRPr/>
            </a:pPr>
            <a:r>
              <a:rPr lang="en-US" sz="1200" dirty="0">
                <a:solidFill>
                  <a:srgbClr val="0000FF"/>
                </a:solidFill>
                <a:latin typeface="Arial" charset="0"/>
              </a:rPr>
              <a:t>Bis zu 40</a:t>
            </a:r>
            <a:endParaRPr lang="en-US" sz="1600" dirty="0">
              <a:solidFill>
                <a:srgbClr val="D5D5D5"/>
              </a:solidFill>
              <a:latin typeface="Arial" charset="0"/>
            </a:endParaRPr>
          </a:p>
          <a:p>
            <a:pPr eaLnBrk="1" hangingPunct="1">
              <a:defRPr/>
            </a:pPr>
            <a:endParaRPr lang="en-US" sz="1600" dirty="0">
              <a:solidFill>
                <a:srgbClr val="0000FF"/>
              </a:solidFill>
              <a:latin typeface="Arial" charset="0"/>
            </a:endParaRPr>
          </a:p>
          <a:p>
            <a:pPr eaLnBrk="1" hangingPunct="1">
              <a:defRPr/>
            </a:pPr>
            <a:r>
              <a:rPr lang="en-US" sz="1200" i="1" dirty="0">
                <a:solidFill>
                  <a:srgbClr val="0000FF"/>
                </a:solidFill>
                <a:latin typeface="Arial" charset="0"/>
              </a:rPr>
              <a:t>Welche andere Augenstruktur ist bei diesen </a:t>
            </a:r>
            <a:r>
              <a:rPr lang="en-US" sz="1200" i="1" dirty="0" err="1">
                <a:solidFill>
                  <a:srgbClr val="0000FF"/>
                </a:solidFill>
                <a:latin typeface="Arial" charset="0"/>
              </a:rPr>
              <a:t>Patienten</a:t>
            </a:r>
            <a:r>
              <a:rPr lang="en-US" sz="1200" i="1" dirty="0">
                <a:solidFill>
                  <a:srgbClr val="0000FF"/>
                </a:solidFill>
                <a:latin typeface="Arial" charset="0"/>
              </a:rPr>
              <a:t> neben der peripheren Hornhaut häufig betroffen?</a:t>
            </a:r>
            <a:endParaRPr lang="en-US" sz="1600" i="1" dirty="0">
              <a:solidFill>
                <a:srgbClr val="D5D5D5"/>
              </a:solidFill>
              <a:latin typeface="Arial" charset="0"/>
            </a:endParaRPr>
          </a:p>
          <a:p>
            <a:pPr eaLnBrk="1" hangingPunct="1">
              <a:defRPr/>
            </a:pPr>
            <a:r>
              <a:rPr lang="en-US" sz="1200" dirty="0">
                <a:solidFill>
                  <a:srgbClr val="D5D5D5"/>
                </a:solidFill>
                <a:latin typeface="Arial" charset="0"/>
              </a:rPr>
              <a:t>Die Sklera </a:t>
            </a:r>
          </a:p>
        </p:txBody>
      </p:sp>
      <p:sp>
        <p:nvSpPr>
          <p:cNvPr id="3" name="TextBox 1">
            <a:extLst>
              <a:ext uri="{FF2B5EF4-FFF2-40B4-BE49-F238E27FC236}">
                <a16:creationId xmlns:a16="http://schemas.microsoft.com/office/drawing/2014/main" id="{EF188B63-B1F4-0C64-F137-815F1FC68AD2}"/>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alle</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häufigsten in Verbindung mit PUK auf?</a:t>
            </a:r>
          </a:p>
          <a:p>
            <a:pPr eaLnBrk="1" hangingPunct="1">
              <a:spcBef>
                <a:spcPct val="0"/>
              </a:spcBef>
              <a:buClrTx/>
              <a:buSzTx/>
              <a:buFontTx/>
              <a:buNone/>
              <a:defRPr/>
            </a:pPr>
            <a:r>
              <a:rPr lang="en-US" altLang="en-US" sz="1200" b="1" dirty="0">
                <a:solidFill>
                  <a:srgbClr val="0000FF"/>
                </a:solidFill>
              </a:rPr>
              <a:t>Rheumatoide Arthritis</a:t>
            </a:r>
            <a:r>
              <a:rPr lang="en-US" altLang="en-US" sz="1200" dirty="0">
                <a:solidFill>
                  <a:schemeClr val="bg1">
                    <a:lumMod val="75000"/>
                  </a:schemeClr>
                </a:solidFill>
              </a:rPr>
              <a:t>, Wegener-Granulomatose und Polyarteritis nodosa</a:t>
            </a:r>
            <a:endParaRPr lang="en-US" altLang="en-US" sz="1600" dirty="0">
              <a:solidFill>
                <a:srgbClr val="FFFF00"/>
              </a:solidFill>
            </a:endParaRPr>
          </a:p>
        </p:txBody>
      </p:sp>
    </p:spTree>
    <p:extLst>
      <p:ext uri="{BB962C8B-B14F-4D97-AF65-F5344CB8AC3E}">
        <p14:creationId xmlns:p14="http://schemas.microsoft.com/office/powerpoint/2010/main" val="1406755350"/>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1059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68025DD-222F-4188-984D-98F9EE06EB89}" type="slidenum">
              <a:rPr lang="en-US" altLang="en-US" sz="1000" smtClean="0"/>
              <a:t>160</a:t>
            </a:fld>
            <a:endParaRPr lang="en-US" altLang="en-US" sz="1000"/>
          </a:p>
        </p:txBody>
      </p:sp>
      <p:sp>
        <p:nvSpPr>
          <p:cNvPr id="110596"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t>Sattelnasendeformität (2): </a:t>
            </a:r>
            <a:r>
              <a:rPr lang="en-US" altLang="en-US" sz="1200" dirty="0">
                <a:solidFill>
                  <a:srgbClr val="0000FF"/>
                </a:solidFill>
              </a:rPr>
              <a:t>RP; </a:t>
            </a:r>
            <a:r>
              <a:rPr lang="en-US" altLang="en-US" sz="1200" dirty="0" err="1">
                <a:solidFill>
                  <a:srgbClr val="0000FF"/>
                </a:solidFill>
              </a:rPr>
              <a:t>GwP</a:t>
            </a:r>
            <a:endParaRPr lang="en-US" altLang="en-US" sz="2000" dirty="0">
              <a:solidFill>
                <a:srgbClr val="0000FF"/>
              </a:solidFill>
            </a:endParaRPr>
          </a:p>
          <a:p>
            <a:r>
              <a:rPr lang="en-US" altLang="en-US" sz="1200" dirty="0"/>
              <a:t>Asthma und Eosinophilie: </a:t>
            </a:r>
            <a:r>
              <a:rPr lang="en-US" altLang="en-US" sz="1200" dirty="0">
                <a:solidFill>
                  <a:srgbClr val="0000FF"/>
                </a:solidFill>
              </a:rPr>
              <a:t>CS</a:t>
            </a:r>
          </a:p>
          <a:p>
            <a:r>
              <a:rPr lang="en-US" altLang="en-US" sz="1200" dirty="0"/>
              <a:t>Deformierte Ohrmuscheln: </a:t>
            </a:r>
            <a:r>
              <a:rPr lang="en-US" altLang="en-US" sz="1200" dirty="0">
                <a:solidFill>
                  <a:srgbClr val="0000FF"/>
                </a:solidFill>
              </a:rPr>
              <a:t>RP</a:t>
            </a:r>
          </a:p>
          <a:p>
            <a:r>
              <a:rPr lang="en-US" altLang="en-US" sz="1200" dirty="0"/>
              <a:t>Das Geschwür weist einen überhängenden Rand auf (2): </a:t>
            </a:r>
            <a:r>
              <a:rPr lang="en-US" altLang="en-US" sz="1200" dirty="0">
                <a:solidFill>
                  <a:srgbClr val="0000FF"/>
                </a:solidFill>
              </a:rPr>
              <a:t>MU; PAN</a:t>
            </a:r>
          </a:p>
          <a:p>
            <a:r>
              <a:rPr lang="en-US" altLang="en-US" sz="1200" dirty="0"/>
              <a:t>Sklera nie betroffen: </a:t>
            </a:r>
            <a:r>
              <a:rPr lang="en-US" altLang="en-US" sz="1200" dirty="0">
                <a:solidFill>
                  <a:srgbClr val="0000FF"/>
                </a:solidFill>
              </a:rPr>
              <a:t>MU</a:t>
            </a:r>
          </a:p>
          <a:p>
            <a:r>
              <a:rPr lang="en-US" altLang="en-US" sz="1200" dirty="0"/>
              <a:t>ANCA-positiv (2): </a:t>
            </a:r>
            <a:r>
              <a:rPr lang="en-US" altLang="en-US" sz="1200" dirty="0" err="1">
                <a:solidFill>
                  <a:srgbClr val="0000FF"/>
                </a:solidFill>
              </a:rPr>
              <a:t>GwP</a:t>
            </a:r>
            <a:r>
              <a:rPr lang="en-US" altLang="en-US" sz="1200" dirty="0">
                <a:solidFill>
                  <a:srgbClr val="0000FF"/>
                </a:solidFill>
              </a:rPr>
              <a:t>; CS</a:t>
            </a:r>
          </a:p>
          <a:p>
            <a:r>
              <a:rPr lang="en-US" altLang="en-US" sz="1200" dirty="0"/>
              <a:t>Ist eine Ausschlussdiagnose: </a:t>
            </a:r>
            <a:r>
              <a:rPr lang="en-US" altLang="en-US" sz="1200" dirty="0">
                <a:solidFill>
                  <a:srgbClr val="0000FF"/>
                </a:solidFill>
              </a:rPr>
              <a:t>MU</a:t>
            </a:r>
          </a:p>
          <a:p>
            <a:r>
              <a:rPr lang="en-US" altLang="en-US" sz="1200" dirty="0"/>
              <a:t>Röntgenaufnahme des Brustkorbs wahrscheinlich auffällig (3): </a:t>
            </a:r>
            <a:r>
              <a:rPr lang="en-US" altLang="en-US" sz="1200" dirty="0" err="1">
                <a:solidFill>
                  <a:srgbClr val="0000FF"/>
                </a:solidFill>
              </a:rPr>
              <a:t>GwP</a:t>
            </a:r>
            <a:r>
              <a:rPr lang="en-US" altLang="en-US" sz="1200" dirty="0">
                <a:solidFill>
                  <a:srgbClr val="0000FF"/>
                </a:solidFill>
              </a:rPr>
              <a:t>; CS; RP</a:t>
            </a:r>
          </a:p>
          <a:p>
            <a:r>
              <a:rPr lang="en-US" altLang="en-US" sz="1200" dirty="0"/>
              <a:t>Assoziiert mit Hepatitis-Seropositivität: </a:t>
            </a:r>
            <a:r>
              <a:rPr lang="en-US" altLang="en-US" sz="1200" dirty="0">
                <a:solidFill>
                  <a:srgbClr val="0000FF"/>
                </a:solidFill>
              </a:rPr>
              <a:t>PAN</a:t>
            </a:r>
          </a:p>
          <a:p>
            <a:r>
              <a:rPr lang="en-US" altLang="en-US" sz="1200" dirty="0"/>
              <a:t>Assoziiert mit Seropositivität auf Helminthen: </a:t>
            </a:r>
            <a:r>
              <a:rPr lang="en-US" altLang="en-US" sz="1200" dirty="0">
                <a:solidFill>
                  <a:srgbClr val="0000FF"/>
                </a:solidFill>
              </a:rPr>
              <a:t>MU</a:t>
            </a:r>
          </a:p>
          <a:p>
            <a:r>
              <a:rPr lang="en-US" altLang="en-US" sz="1200" dirty="0"/>
              <a:t>Nierenfunktion möglicherweise beeinträchtigt (4): </a:t>
            </a:r>
            <a:r>
              <a:rPr lang="en-US" altLang="en-US" sz="1200" dirty="0" err="1">
                <a:solidFill>
                  <a:srgbClr val="0000FF"/>
                </a:solidFill>
              </a:rPr>
              <a:t>GwP</a:t>
            </a:r>
            <a:r>
              <a:rPr lang="en-US" altLang="en-US" sz="1200" dirty="0">
                <a:solidFill>
                  <a:srgbClr val="0000FF"/>
                </a:solidFill>
              </a:rPr>
              <a:t>; PAN; CS; RP</a:t>
            </a:r>
          </a:p>
          <a:p>
            <a:r>
              <a:rPr lang="en-US" altLang="en-US" sz="1200" dirty="0"/>
              <a:t>Chronische, therapieresistente Sinusitis häufig: </a:t>
            </a:r>
            <a:r>
              <a:rPr lang="en-US" altLang="en-US" sz="1200" dirty="0" err="1">
                <a:solidFill>
                  <a:srgbClr val="0000FF"/>
                </a:solidFill>
              </a:rPr>
              <a:t>GwP</a:t>
            </a:r>
            <a:endParaRPr lang="en-US" altLang="en-US" sz="2000" dirty="0">
              <a:solidFill>
                <a:srgbClr val="0000FF"/>
              </a:solidFill>
            </a:endParaRPr>
          </a:p>
          <a:p>
            <a:r>
              <a:rPr lang="en-US" altLang="en-US" sz="1200" b="1" i="1" dirty="0"/>
              <a:t>Extrem </a:t>
            </a:r>
            <a:r>
              <a:rPr lang="en-US" altLang="en-US" sz="1200" dirty="0"/>
              <a:t>schmerzhaft: </a:t>
            </a:r>
            <a:r>
              <a:rPr lang="en-US" altLang="en-US" sz="1200" dirty="0">
                <a:solidFill>
                  <a:srgbClr val="0000FF"/>
                </a:solidFill>
              </a:rPr>
              <a:t>MU</a:t>
            </a:r>
          </a:p>
          <a:p>
            <a:r>
              <a:rPr lang="en-US" altLang="en-US" sz="1200" dirty="0"/>
              <a:t>Anti-CCP-Antikörper positiv: </a:t>
            </a:r>
            <a:r>
              <a:rPr lang="en-US" altLang="en-US" sz="1200" dirty="0">
                <a:solidFill>
                  <a:srgbClr val="0000FF"/>
                </a:solidFill>
              </a:rPr>
              <a:t>RA</a:t>
            </a:r>
            <a:endParaRPr lang="en-US" altLang="en-US" sz="2000" dirty="0"/>
          </a:p>
          <a:p>
            <a:endParaRPr lang="en-US" altLang="en-US" sz="2000" dirty="0"/>
          </a:p>
        </p:txBody>
      </p:sp>
      <p:sp>
        <p:nvSpPr>
          <p:cNvPr id="2" name="Text Box 4">
            <a:extLst>
              <a:ext uri="{FF2B5EF4-FFF2-40B4-BE49-F238E27FC236}">
                <a16:creationId xmlns:a16="http://schemas.microsoft.com/office/drawing/2014/main" id="{03F33DEC-63A2-4295-A5EB-420920B07704}"/>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assoziiert sind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4" name="TextBox 6">
            <a:extLst>
              <a:ext uri="{FF2B5EF4-FFF2-40B4-BE49-F238E27FC236}">
                <a16:creationId xmlns:a16="http://schemas.microsoft.com/office/drawing/2014/main" id="{9E6E8B68-EC94-E606-7DD3-7E07BE24F4F0}"/>
              </a:ext>
            </a:extLst>
          </p:cNvPr>
          <p:cNvSpPr txBox="1">
            <a:spLocks noChangeArrowheads="1"/>
          </p:cNvSpPr>
          <p:nvPr/>
        </p:nvSpPr>
        <p:spPr bwMode="auto">
          <a:xfrm>
            <a:off x="3991456" y="3228449"/>
            <a:ext cx="29722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latin typeface="Segoe Script" panose="020B0504020000000003" pitchFamily="34" charset="0"/>
              </a:rPr>
              <a:t>; PAN (10 % der Fälle)</a:t>
            </a:r>
          </a:p>
        </p:txBody>
      </p:sp>
    </p:spTree>
    <p:extLst>
      <p:ext uri="{BB962C8B-B14F-4D97-AF65-F5344CB8AC3E}">
        <p14:creationId xmlns:p14="http://schemas.microsoft.com/office/powerpoint/2010/main" val="63398283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1059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68025DD-222F-4188-984D-98F9EE06EB89}" type="slidenum">
              <a:rPr lang="en-US" altLang="en-US" sz="1000" smtClean="0"/>
              <a:t>161</a:t>
            </a:fld>
            <a:endParaRPr lang="en-US" altLang="en-US" sz="1000"/>
          </a:p>
        </p:txBody>
      </p:sp>
      <p:sp>
        <p:nvSpPr>
          <p:cNvPr id="110596"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MU; PAN</a:t>
            </a:r>
          </a:p>
          <a:p>
            <a:r>
              <a:rPr lang="en-US" altLang="en-US" sz="1200" dirty="0">
                <a:solidFill>
                  <a:schemeClr val="bg1">
                    <a:lumMod val="75000"/>
                  </a:schemeClr>
                </a:solidFill>
              </a:rPr>
              <a:t>Sklera nie betroffen: MU</a:t>
            </a:r>
          </a:p>
          <a:p>
            <a:r>
              <a:rPr lang="en-US" altLang="en-US" sz="1200" dirty="0">
                <a:solidFill>
                  <a:schemeClr val="bg1">
                    <a:lumMod val="75000"/>
                  </a:schemeClr>
                </a:solidFill>
              </a:rPr>
              <a:t>ANCA-positiv (2): </a:t>
            </a:r>
            <a:r>
              <a:rPr lang="en-US" altLang="en-US" sz="1200" dirty="0" err="1">
                <a:solidFill>
                  <a:schemeClr val="bg1">
                    <a:lumMod val="75000"/>
                  </a:schemeClr>
                </a:solidFill>
              </a:rPr>
              <a:t>GwP</a:t>
            </a:r>
            <a:r>
              <a:rPr lang="en-US" altLang="en-US" sz="1200" dirty="0">
                <a:solidFill>
                  <a:schemeClr val="bg1">
                    <a:lumMod val="75000"/>
                  </a:schemeClr>
                </a:solidFill>
              </a:rPr>
              <a:t>; CS</a:t>
            </a:r>
          </a:p>
          <a:p>
            <a:r>
              <a:rPr lang="en-US" altLang="en-US" sz="1200" dirty="0">
                <a:solidFill>
                  <a:schemeClr val="bg1">
                    <a:lumMod val="75000"/>
                  </a:schemeClr>
                </a:solidFill>
              </a:rPr>
              <a:t>Ist eine Ausschlussdiagnose: MU</a:t>
            </a:r>
          </a:p>
          <a:p>
            <a:r>
              <a:rPr lang="en-US" altLang="en-US" sz="1200" dirty="0">
                <a:solidFill>
                  <a:schemeClr val="bg1">
                    <a:lumMod val="75000"/>
                  </a:schemeClr>
                </a:solidFill>
              </a:rPr>
              <a:t>Röntgenaufnahme des Brustkorbs wahrscheinlich auffällig (3): </a:t>
            </a:r>
            <a:r>
              <a:rPr lang="en-US" altLang="en-US" sz="1200" dirty="0" err="1">
                <a:solidFill>
                  <a:schemeClr val="bg1">
                    <a:lumMod val="75000"/>
                  </a:schemeClr>
                </a:solidFill>
              </a:rPr>
              <a:t>GwP</a:t>
            </a:r>
            <a:r>
              <a:rPr lang="en-US" altLang="en-US" sz="1200" dirty="0">
                <a:solidFill>
                  <a:schemeClr val="bg1">
                    <a:lumMod val="75000"/>
                  </a:schemeClr>
                </a:solidFill>
              </a:rPr>
              <a:t>; CS; RP</a:t>
            </a:r>
          </a:p>
          <a:p>
            <a:r>
              <a:rPr lang="en-US" altLang="en-US" sz="1200" dirty="0">
                <a:solidFill>
                  <a:schemeClr val="bg1">
                    <a:lumMod val="75000"/>
                  </a:schemeClr>
                </a:solidFill>
              </a:rPr>
              <a:t>Assoziiert mit Hepatitis-Seropositivität: PAN</a:t>
            </a:r>
          </a:p>
          <a:p>
            <a:r>
              <a:rPr lang="en-US" altLang="en-US" sz="1200" dirty="0">
                <a:solidFill>
                  <a:schemeClr val="bg1">
                    <a:lumMod val="75000"/>
                  </a:schemeClr>
                </a:solidFill>
              </a:rPr>
              <a:t>Assoziiert mit Seropositivität auf Helminthen: MU</a:t>
            </a:r>
          </a:p>
          <a:p>
            <a:r>
              <a:rPr lang="en-US" altLang="en-US" sz="1200" dirty="0">
                <a:solidFill>
                  <a:schemeClr val="bg1">
                    <a:lumMod val="75000"/>
                  </a:schemeClr>
                </a:solidFill>
              </a:rPr>
              <a:t>Nierenfunktion möglicherweise beeinträchtigt (4): </a:t>
            </a:r>
            <a:r>
              <a:rPr lang="en-US" altLang="en-US" sz="1200" dirty="0" err="1">
                <a:solidFill>
                  <a:schemeClr val="bg1">
                    <a:lumMod val="75000"/>
                  </a:schemeClr>
                </a:solidFill>
              </a:rPr>
              <a:t>GwP</a:t>
            </a:r>
            <a:r>
              <a:rPr lang="en-US" altLang="en-US" sz="1200" dirty="0">
                <a:solidFill>
                  <a:schemeClr val="bg1">
                    <a:lumMod val="75000"/>
                  </a:schemeClr>
                </a:solidFill>
              </a:rPr>
              <a:t>; PAN; CS; RP</a:t>
            </a:r>
          </a:p>
          <a:p>
            <a:r>
              <a:rPr lang="en-US" altLang="en-US" sz="1200" dirty="0">
                <a:solidFill>
                  <a:schemeClr val="bg1">
                    <a:lumMod val="75000"/>
                  </a:schemeClr>
                </a:solidFill>
              </a:rPr>
              <a:t>Chronische, therapieresistente Sinusitis häufig: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b="1" i="1" dirty="0">
                <a:solidFill>
                  <a:schemeClr val="bg1">
                    <a:lumMod val="75000"/>
                  </a:schemeClr>
                </a:solidFill>
              </a:rPr>
              <a:t>Extrem </a:t>
            </a:r>
            <a:r>
              <a:rPr lang="en-US" altLang="en-US" sz="1200" dirty="0">
                <a:solidFill>
                  <a:schemeClr val="bg1">
                    <a:lumMod val="75000"/>
                  </a:schemeClr>
                </a:solidFill>
              </a:rPr>
              <a:t>schmerzhaft: MU</a:t>
            </a:r>
          </a:p>
          <a:p>
            <a:r>
              <a:rPr lang="en-US" altLang="en-US" sz="1200" b="1" dirty="0"/>
              <a:t>Anti-CCP-Antikörper positiv: </a:t>
            </a:r>
            <a:r>
              <a:rPr lang="en-US" altLang="en-US" sz="1200" b="1" dirty="0">
                <a:solidFill>
                  <a:srgbClr val="0000FF"/>
                </a:solidFill>
              </a:rPr>
              <a:t>RA</a:t>
            </a:r>
          </a:p>
        </p:txBody>
      </p:sp>
      <p:sp>
        <p:nvSpPr>
          <p:cNvPr id="2" name="Text Box 4">
            <a:extLst>
              <a:ext uri="{FF2B5EF4-FFF2-40B4-BE49-F238E27FC236}">
                <a16:creationId xmlns:a16="http://schemas.microsoft.com/office/drawing/2014/main" id="{03F33DEC-63A2-4295-A5EB-420920B07704}"/>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assoziiert sind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49A663FE-C9EB-4EDF-9924-C6FBFC524B86}"/>
              </a:ext>
            </a:extLst>
          </p:cNvPr>
          <p:cNvSpPr txBox="1">
            <a:spLocks noChangeArrowheads="1"/>
          </p:cNvSpPr>
          <p:nvPr/>
        </p:nvSpPr>
        <p:spPr bwMode="auto">
          <a:xfrm>
            <a:off x="4038600" y="3257490"/>
            <a:ext cx="100219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latin typeface="Segoe Script" panose="020B0504020000000003" pitchFamily="34" charset="0"/>
              </a:rPr>
              <a:t>; PAN</a:t>
            </a:r>
          </a:p>
        </p:txBody>
      </p:sp>
      <p:sp>
        <p:nvSpPr>
          <p:cNvPr id="4" name="TextBox 3">
            <a:extLst>
              <a:ext uri="{FF2B5EF4-FFF2-40B4-BE49-F238E27FC236}">
                <a16:creationId xmlns:a16="http://schemas.microsoft.com/office/drawing/2014/main" id="{987BA1BD-C73B-C1C4-5820-9D0BEDE4CD0D}"/>
              </a:ext>
            </a:extLst>
          </p:cNvPr>
          <p:cNvSpPr txBox="1"/>
          <p:nvPr/>
        </p:nvSpPr>
        <p:spPr>
          <a:xfrm>
            <a:off x="838199" y="2133600"/>
            <a:ext cx="5708375" cy="3970318"/>
          </a:xfrm>
          <a:prstGeom prst="rect">
            <a:avLst/>
          </a:prstGeom>
          <a:solidFill>
            <a:schemeClr val="accent5">
              <a:lumMod val="75000"/>
            </a:schemeClr>
          </a:solidFill>
        </p:spPr>
        <p:txBody>
          <a:bodyPr wrap="square" lIns="25400" tIns="12700" rIns="25400" bIns="12700" rtlCol="0">
            <a:spAutoFit/>
          </a:bodyPr>
          <a:lstStyle/>
          <a:p>
            <a:r>
              <a:rPr lang="en-US" sz="1200" i="1" dirty="0"/>
              <a:t>Wofür steht </a:t>
            </a:r>
            <a:r>
              <a:rPr lang="en-US" sz="1200" dirty="0"/>
              <a:t>CCP </a:t>
            </a:r>
            <a:r>
              <a:rPr lang="en-US" sz="1200" i="1" dirty="0"/>
              <a:t>in diesem Zusammenhang?</a:t>
            </a:r>
            <a:endParaRPr lang="en-US" sz="1400" i="1" dirty="0">
              <a:solidFill>
                <a:schemeClr val="accent5">
                  <a:lumMod val="75000"/>
                </a:schemeClr>
              </a:solidFill>
            </a:endParaRPr>
          </a:p>
          <a:p>
            <a:r>
              <a:rPr lang="en-US" sz="1200" dirty="0">
                <a:solidFill>
                  <a:schemeClr val="accent5">
                    <a:lumMod val="75000"/>
                  </a:schemeClr>
                </a:solidFill>
              </a:rPr>
              <a:t>Zyklisches citrulliniertes Peptid</a:t>
            </a:r>
          </a:p>
          <a:p>
            <a:endParaRPr lang="en-US" sz="1400" dirty="0">
              <a:solidFill>
                <a:schemeClr val="accent5">
                  <a:lumMod val="75000"/>
                </a:schemeClr>
              </a:solidFill>
            </a:endParaRPr>
          </a:p>
          <a:p>
            <a:r>
              <a:rPr lang="en-US" sz="1200" i="1" dirty="0">
                <a:solidFill>
                  <a:schemeClr val="accent5">
                    <a:lumMod val="75000"/>
                  </a:schemeClr>
                </a:solidFill>
              </a:rPr>
              <a:t>Was bedeutet es, wenn man sagt, ein Peptid sei citrulliniert?</a:t>
            </a:r>
          </a:p>
          <a:p>
            <a:r>
              <a:rPr lang="en-US" sz="1200" dirty="0">
                <a:solidFill>
                  <a:schemeClr val="accent5">
                    <a:lumMod val="75000"/>
                  </a:schemeClr>
                </a:solidFill>
              </a:rPr>
              <a:t>Es bedeutet, dass einige der Arginin-Einheiten innerhalb von Proteinen enzymatisch in die Aminosäure Citrullin umgewandelt wurden (die nicht zu den 20 Standard-Aminosäuren gehört, die in unserem Genom kodiert sind)</a:t>
            </a:r>
          </a:p>
          <a:p>
            <a:endParaRPr lang="en-US" sz="1400" dirty="0">
              <a:solidFill>
                <a:schemeClr val="accent5">
                  <a:lumMod val="75000"/>
                </a:schemeClr>
              </a:solidFill>
            </a:endParaRPr>
          </a:p>
          <a:p>
            <a:r>
              <a:rPr lang="en-US" sz="1200" i="1" dirty="0">
                <a:solidFill>
                  <a:schemeClr val="accent5">
                    <a:lumMod val="75000"/>
                  </a:schemeClr>
                </a:solidFill>
              </a:rPr>
              <a:t>OK, was hat das nun mit RA zu tun?</a:t>
            </a:r>
          </a:p>
          <a:p>
            <a:r>
              <a:rPr lang="en-US" sz="1200" dirty="0">
                <a:solidFill>
                  <a:schemeClr val="accent5">
                    <a:lumMod val="75000"/>
                  </a:schemeClr>
                </a:solidFill>
              </a:rPr>
              <a:t>Die Citrullin-Gruppen verändern die Konformation der Proteine, in denen sie vorkommen, wodurch die Proteine für das Immunsystem fremd werden. Das Immunsystem eines </a:t>
            </a:r>
            <a:r>
              <a:rPr lang="en-US" sz="1200" dirty="0" err="1">
                <a:solidFill>
                  <a:schemeClr val="accent5">
                    <a:lumMod val="75000"/>
                  </a:schemeClr>
                </a:solidFill>
              </a:rPr>
              <a:t>RA-Patienten </a:t>
            </a:r>
            <a:r>
              <a:rPr lang="en-US" sz="1200" dirty="0">
                <a:solidFill>
                  <a:schemeClr val="accent5">
                    <a:lumMod val="75000"/>
                  </a:schemeClr>
                </a:solidFill>
              </a:rPr>
              <a:t>greift sie als fremde Antigene an – daher das Vorhandensein von Anti-CCP-Antikörpern in ihrem Serum.</a:t>
            </a:r>
          </a:p>
          <a:p>
            <a:endParaRPr lang="en-US" sz="1400" i="1" dirty="0">
              <a:solidFill>
                <a:schemeClr val="accent5">
                  <a:lumMod val="75000"/>
                </a:schemeClr>
              </a:solidFill>
            </a:endParaRPr>
          </a:p>
          <a:p>
            <a:r>
              <a:rPr lang="en-US" sz="1200" i="1" dirty="0">
                <a:solidFill>
                  <a:schemeClr val="accent5">
                    <a:lumMod val="75000"/>
                  </a:schemeClr>
                </a:solidFill>
              </a:rPr>
              <a:t>Bei der Untersuchung eines </a:t>
            </a:r>
            <a:r>
              <a:rPr lang="en-US" sz="1200" i="1" dirty="0" err="1">
                <a:solidFill>
                  <a:schemeClr val="accent5">
                    <a:lumMod val="75000"/>
                  </a:schemeClr>
                </a:solidFill>
              </a:rPr>
              <a:t>Patienten </a:t>
            </a:r>
            <a:r>
              <a:rPr lang="en-US" sz="1200" i="1" dirty="0">
                <a:solidFill>
                  <a:schemeClr val="accent5">
                    <a:lumMod val="75000"/>
                  </a:schemeClr>
                </a:solidFill>
              </a:rPr>
              <a:t>auf RA überprüfe ich in der Regel das Vorhandensein des Serum-Rheumafaktors (RF). Ist der Anti-CCP-Test besser?</a:t>
            </a:r>
          </a:p>
          <a:p>
            <a:r>
              <a:rPr lang="en-US" sz="1200" dirty="0">
                <a:solidFill>
                  <a:schemeClr val="accent5">
                    <a:lumMod val="75000"/>
                  </a:schemeClr>
                </a:solidFill>
              </a:rPr>
              <a:t>Ja, denn er weist im Vergleich zum RF-Test die gleiche Sensitivität, aber eine höhere Spezifität (98 %) für RA auf. </a:t>
            </a:r>
          </a:p>
        </p:txBody>
      </p:sp>
    </p:spTree>
    <p:extLst>
      <p:ext uri="{BB962C8B-B14F-4D97-AF65-F5344CB8AC3E}">
        <p14:creationId xmlns:p14="http://schemas.microsoft.com/office/powerpoint/2010/main" val="1795371141"/>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1059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68025DD-222F-4188-984D-98F9EE06EB89}" type="slidenum">
              <a:rPr lang="en-US" altLang="en-US" sz="1000" smtClean="0"/>
              <a:t>162</a:t>
            </a:fld>
            <a:endParaRPr lang="en-US" altLang="en-US" sz="1000"/>
          </a:p>
        </p:txBody>
      </p:sp>
      <p:sp>
        <p:nvSpPr>
          <p:cNvPr id="110596"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MU; PAN</a:t>
            </a:r>
          </a:p>
          <a:p>
            <a:r>
              <a:rPr lang="en-US" altLang="en-US" sz="1200" dirty="0">
                <a:solidFill>
                  <a:schemeClr val="bg1">
                    <a:lumMod val="75000"/>
                  </a:schemeClr>
                </a:solidFill>
              </a:rPr>
              <a:t>Sklera nie betroffen: MU</a:t>
            </a:r>
          </a:p>
          <a:p>
            <a:r>
              <a:rPr lang="en-US" altLang="en-US" sz="1200" dirty="0">
                <a:solidFill>
                  <a:schemeClr val="bg1">
                    <a:lumMod val="75000"/>
                  </a:schemeClr>
                </a:solidFill>
              </a:rPr>
              <a:t>ANCA-positiv (2): </a:t>
            </a:r>
            <a:r>
              <a:rPr lang="en-US" altLang="en-US" sz="1200" dirty="0" err="1">
                <a:solidFill>
                  <a:schemeClr val="bg1">
                    <a:lumMod val="75000"/>
                  </a:schemeClr>
                </a:solidFill>
              </a:rPr>
              <a:t>GwP</a:t>
            </a:r>
            <a:r>
              <a:rPr lang="en-US" altLang="en-US" sz="1200" dirty="0">
                <a:solidFill>
                  <a:schemeClr val="bg1">
                    <a:lumMod val="75000"/>
                  </a:schemeClr>
                </a:solidFill>
              </a:rPr>
              <a:t>; CS</a:t>
            </a:r>
          </a:p>
          <a:p>
            <a:r>
              <a:rPr lang="en-US" altLang="en-US" sz="1200" dirty="0">
                <a:solidFill>
                  <a:schemeClr val="bg1">
                    <a:lumMod val="75000"/>
                  </a:schemeClr>
                </a:solidFill>
              </a:rPr>
              <a:t>Ist eine Ausschlussdiagnose: MU</a:t>
            </a:r>
          </a:p>
          <a:p>
            <a:r>
              <a:rPr lang="en-US" altLang="en-US" sz="1200" dirty="0">
                <a:solidFill>
                  <a:schemeClr val="bg1">
                    <a:lumMod val="75000"/>
                  </a:schemeClr>
                </a:solidFill>
              </a:rPr>
              <a:t>Röntgenaufnahme des Brustkorbs wahrscheinlich auffällig (3): </a:t>
            </a:r>
            <a:r>
              <a:rPr lang="en-US" altLang="en-US" sz="1200" dirty="0" err="1">
                <a:solidFill>
                  <a:schemeClr val="bg1">
                    <a:lumMod val="75000"/>
                  </a:schemeClr>
                </a:solidFill>
              </a:rPr>
              <a:t>GwP</a:t>
            </a:r>
            <a:r>
              <a:rPr lang="en-US" altLang="en-US" sz="1200" dirty="0">
                <a:solidFill>
                  <a:schemeClr val="bg1">
                    <a:lumMod val="75000"/>
                  </a:schemeClr>
                </a:solidFill>
              </a:rPr>
              <a:t>; CS; RP</a:t>
            </a:r>
          </a:p>
          <a:p>
            <a:r>
              <a:rPr lang="en-US" altLang="en-US" sz="1200" dirty="0">
                <a:solidFill>
                  <a:schemeClr val="bg1">
                    <a:lumMod val="75000"/>
                  </a:schemeClr>
                </a:solidFill>
              </a:rPr>
              <a:t>Assoziiert mit Hepatitis-Seropositivität: PAN</a:t>
            </a:r>
          </a:p>
          <a:p>
            <a:r>
              <a:rPr lang="en-US" altLang="en-US" sz="1200" dirty="0">
                <a:solidFill>
                  <a:schemeClr val="bg1">
                    <a:lumMod val="75000"/>
                  </a:schemeClr>
                </a:solidFill>
              </a:rPr>
              <a:t>Assoziiert mit Seropositivität auf Helminthen: MU</a:t>
            </a:r>
          </a:p>
          <a:p>
            <a:r>
              <a:rPr lang="en-US" altLang="en-US" sz="1200" dirty="0">
                <a:solidFill>
                  <a:schemeClr val="bg1">
                    <a:lumMod val="75000"/>
                  </a:schemeClr>
                </a:solidFill>
              </a:rPr>
              <a:t>Nierenfunktion möglicherweise beeinträchtigt (4): </a:t>
            </a:r>
            <a:r>
              <a:rPr lang="en-US" altLang="en-US" sz="1200" dirty="0" err="1">
                <a:solidFill>
                  <a:schemeClr val="bg1">
                    <a:lumMod val="75000"/>
                  </a:schemeClr>
                </a:solidFill>
              </a:rPr>
              <a:t>GwP</a:t>
            </a:r>
            <a:r>
              <a:rPr lang="en-US" altLang="en-US" sz="1200" dirty="0">
                <a:solidFill>
                  <a:schemeClr val="bg1">
                    <a:lumMod val="75000"/>
                  </a:schemeClr>
                </a:solidFill>
              </a:rPr>
              <a:t>; PAN; CS; RP</a:t>
            </a:r>
          </a:p>
          <a:p>
            <a:r>
              <a:rPr lang="en-US" altLang="en-US" sz="1200" dirty="0">
                <a:solidFill>
                  <a:schemeClr val="bg1">
                    <a:lumMod val="75000"/>
                  </a:schemeClr>
                </a:solidFill>
              </a:rPr>
              <a:t>Chronische, therapieresistente Sinusitis häufig: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b="1" i="1" dirty="0">
                <a:solidFill>
                  <a:schemeClr val="bg1">
                    <a:lumMod val="75000"/>
                  </a:schemeClr>
                </a:solidFill>
              </a:rPr>
              <a:t>Extrem </a:t>
            </a:r>
            <a:r>
              <a:rPr lang="en-US" altLang="en-US" sz="1200" dirty="0">
                <a:solidFill>
                  <a:schemeClr val="bg1">
                    <a:lumMod val="75000"/>
                  </a:schemeClr>
                </a:solidFill>
              </a:rPr>
              <a:t>schmerzhaft: MU</a:t>
            </a:r>
          </a:p>
          <a:p>
            <a:r>
              <a:rPr lang="en-US" altLang="en-US" sz="1200" b="1" dirty="0"/>
              <a:t>Anti-CCP-Antikörper positiv: </a:t>
            </a:r>
            <a:r>
              <a:rPr lang="en-US" altLang="en-US" sz="1200" b="1" dirty="0">
                <a:solidFill>
                  <a:srgbClr val="0000FF"/>
                </a:solidFill>
              </a:rPr>
              <a:t>RA</a:t>
            </a:r>
          </a:p>
        </p:txBody>
      </p:sp>
      <p:sp>
        <p:nvSpPr>
          <p:cNvPr id="2" name="Text Box 4">
            <a:extLst>
              <a:ext uri="{FF2B5EF4-FFF2-40B4-BE49-F238E27FC236}">
                <a16:creationId xmlns:a16="http://schemas.microsoft.com/office/drawing/2014/main" id="{03F33DEC-63A2-4295-A5EB-420920B07704}"/>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assoziiert sind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49A663FE-C9EB-4EDF-9924-C6FBFC524B86}"/>
              </a:ext>
            </a:extLst>
          </p:cNvPr>
          <p:cNvSpPr txBox="1">
            <a:spLocks noChangeArrowheads="1"/>
          </p:cNvSpPr>
          <p:nvPr/>
        </p:nvSpPr>
        <p:spPr bwMode="auto">
          <a:xfrm>
            <a:off x="4038600" y="3257490"/>
            <a:ext cx="100219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latin typeface="Segoe Script" panose="020B0504020000000003" pitchFamily="34" charset="0"/>
              </a:rPr>
              <a:t>; PAN</a:t>
            </a:r>
          </a:p>
        </p:txBody>
      </p:sp>
      <p:sp>
        <p:nvSpPr>
          <p:cNvPr id="4" name="TextBox 3">
            <a:extLst>
              <a:ext uri="{FF2B5EF4-FFF2-40B4-BE49-F238E27FC236}">
                <a16:creationId xmlns:a16="http://schemas.microsoft.com/office/drawing/2014/main" id="{987BA1BD-C73B-C1C4-5820-9D0BEDE4CD0D}"/>
              </a:ext>
            </a:extLst>
          </p:cNvPr>
          <p:cNvSpPr txBox="1"/>
          <p:nvPr/>
        </p:nvSpPr>
        <p:spPr>
          <a:xfrm>
            <a:off x="838199" y="2133600"/>
            <a:ext cx="5708375" cy="3970318"/>
          </a:xfrm>
          <a:prstGeom prst="rect">
            <a:avLst/>
          </a:prstGeom>
          <a:solidFill>
            <a:schemeClr val="accent5">
              <a:lumMod val="75000"/>
            </a:schemeClr>
          </a:solidFill>
        </p:spPr>
        <p:txBody>
          <a:bodyPr wrap="square" lIns="25400" tIns="12700" rIns="25400" bIns="12700" rtlCol="0">
            <a:spAutoFit/>
          </a:bodyPr>
          <a:lstStyle/>
          <a:p>
            <a:r>
              <a:rPr lang="en-US" sz="1200" i="1" dirty="0"/>
              <a:t>Wofür steht </a:t>
            </a:r>
            <a:r>
              <a:rPr lang="en-US" sz="1200" dirty="0"/>
              <a:t>CCP </a:t>
            </a:r>
            <a:r>
              <a:rPr lang="en-US" sz="1200" i="1" dirty="0"/>
              <a:t>in diesem Zusammenhang?</a:t>
            </a:r>
          </a:p>
          <a:p>
            <a:r>
              <a:rPr lang="en-US" sz="1200" dirty="0"/>
              <a:t>Zyklisches citrulliniertes Peptid</a:t>
            </a:r>
            <a:endParaRPr lang="en-US" sz="1400" dirty="0">
              <a:solidFill>
                <a:schemeClr val="accent5">
                  <a:lumMod val="75000"/>
                </a:schemeClr>
              </a:solidFill>
            </a:endParaRPr>
          </a:p>
          <a:p>
            <a:endParaRPr lang="en-US" sz="1400" dirty="0">
              <a:solidFill>
                <a:schemeClr val="accent5">
                  <a:lumMod val="75000"/>
                </a:schemeClr>
              </a:solidFill>
            </a:endParaRPr>
          </a:p>
          <a:p>
            <a:r>
              <a:rPr lang="en-US" sz="1200" i="1" dirty="0">
                <a:solidFill>
                  <a:schemeClr val="accent5">
                    <a:lumMod val="75000"/>
                  </a:schemeClr>
                </a:solidFill>
              </a:rPr>
              <a:t>Was bedeutet es, wenn man sagt, ein Peptid sei citrulliniert?</a:t>
            </a:r>
          </a:p>
          <a:p>
            <a:r>
              <a:rPr lang="en-US" sz="1200" dirty="0">
                <a:solidFill>
                  <a:schemeClr val="accent5">
                    <a:lumMod val="75000"/>
                  </a:schemeClr>
                </a:solidFill>
              </a:rPr>
              <a:t>Es bedeutet, dass einige der Arginin-Einheiten innerhalb von Proteinen enzymatisch in die Aminosäure Citrullin umgewandelt wurden (die nicht zu den 20 Standard-Aminosäuren gehört, die in unserem Genom kodiert sind)</a:t>
            </a:r>
          </a:p>
          <a:p>
            <a:endParaRPr lang="en-US" sz="1400" dirty="0">
              <a:solidFill>
                <a:schemeClr val="accent5">
                  <a:lumMod val="75000"/>
                </a:schemeClr>
              </a:solidFill>
            </a:endParaRPr>
          </a:p>
          <a:p>
            <a:r>
              <a:rPr lang="en-US" sz="1200" i="1" dirty="0">
                <a:solidFill>
                  <a:schemeClr val="accent5">
                    <a:lumMod val="75000"/>
                  </a:schemeClr>
                </a:solidFill>
              </a:rPr>
              <a:t>OK, was hat das nun mit RA zu tun?</a:t>
            </a:r>
          </a:p>
          <a:p>
            <a:r>
              <a:rPr lang="en-US" sz="1200" dirty="0">
                <a:solidFill>
                  <a:schemeClr val="accent5">
                    <a:lumMod val="75000"/>
                  </a:schemeClr>
                </a:solidFill>
              </a:rPr>
              <a:t>Die Citrullin-Gruppen verändern die Konformation der Proteine, in denen sie vorkommen, wodurch die Proteine für das Immunsystem fremd werden. Das Immunsystem eines </a:t>
            </a:r>
            <a:r>
              <a:rPr lang="en-US" sz="1200" dirty="0" err="1">
                <a:solidFill>
                  <a:schemeClr val="accent5">
                    <a:lumMod val="75000"/>
                  </a:schemeClr>
                </a:solidFill>
              </a:rPr>
              <a:t>RA-Patienten </a:t>
            </a:r>
            <a:r>
              <a:rPr lang="en-US" sz="1200" dirty="0">
                <a:solidFill>
                  <a:schemeClr val="accent5">
                    <a:lumMod val="75000"/>
                  </a:schemeClr>
                </a:solidFill>
              </a:rPr>
              <a:t>greift sie als fremde Antigene an – daher das Vorhandensein von Anti-CCP-Antikörpern in ihrem Serum.</a:t>
            </a:r>
          </a:p>
          <a:p>
            <a:endParaRPr lang="en-US" sz="1400" i="1" dirty="0">
              <a:solidFill>
                <a:schemeClr val="accent5">
                  <a:lumMod val="75000"/>
                </a:schemeClr>
              </a:solidFill>
            </a:endParaRPr>
          </a:p>
          <a:p>
            <a:r>
              <a:rPr lang="en-US" sz="1200" i="1" dirty="0">
                <a:solidFill>
                  <a:schemeClr val="accent5">
                    <a:lumMod val="75000"/>
                  </a:schemeClr>
                </a:solidFill>
              </a:rPr>
              <a:t>Bei der Untersuchung eines </a:t>
            </a:r>
            <a:r>
              <a:rPr lang="en-US" sz="1200" i="1" dirty="0" err="1">
                <a:solidFill>
                  <a:schemeClr val="accent5">
                    <a:lumMod val="75000"/>
                  </a:schemeClr>
                </a:solidFill>
              </a:rPr>
              <a:t>Patienten </a:t>
            </a:r>
            <a:r>
              <a:rPr lang="en-US" sz="1200" i="1" dirty="0">
                <a:solidFill>
                  <a:schemeClr val="accent5">
                    <a:lumMod val="75000"/>
                  </a:schemeClr>
                </a:solidFill>
              </a:rPr>
              <a:t>auf RA überprüfe ich in der Regel das Vorhandensein des Serum-Rheumafaktors (RF). Ist der Anti-CCP-Test besser?</a:t>
            </a:r>
          </a:p>
          <a:p>
            <a:r>
              <a:rPr lang="en-US" sz="1200" dirty="0">
                <a:solidFill>
                  <a:schemeClr val="accent5">
                    <a:lumMod val="75000"/>
                  </a:schemeClr>
                </a:solidFill>
              </a:rPr>
              <a:t>Ja, denn er weist im Vergleich zum RF-Test die gleiche Sensitivität, aber eine höhere Spezifität (98 %) für RA auf. </a:t>
            </a:r>
          </a:p>
        </p:txBody>
      </p:sp>
    </p:spTree>
    <p:extLst>
      <p:ext uri="{BB962C8B-B14F-4D97-AF65-F5344CB8AC3E}">
        <p14:creationId xmlns:p14="http://schemas.microsoft.com/office/powerpoint/2010/main" val="1447127276"/>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1059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68025DD-222F-4188-984D-98F9EE06EB89}" type="slidenum">
              <a:rPr lang="en-US" altLang="en-US" sz="1000" smtClean="0"/>
              <a:t>163</a:t>
            </a:fld>
            <a:endParaRPr lang="en-US" altLang="en-US" sz="1000"/>
          </a:p>
        </p:txBody>
      </p:sp>
      <p:sp>
        <p:nvSpPr>
          <p:cNvPr id="110596"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MU; PAN</a:t>
            </a:r>
          </a:p>
          <a:p>
            <a:r>
              <a:rPr lang="en-US" altLang="en-US" sz="1200" dirty="0">
                <a:solidFill>
                  <a:schemeClr val="bg1">
                    <a:lumMod val="75000"/>
                  </a:schemeClr>
                </a:solidFill>
              </a:rPr>
              <a:t>Sklera nie betroffen: MU</a:t>
            </a:r>
          </a:p>
          <a:p>
            <a:r>
              <a:rPr lang="en-US" altLang="en-US" sz="1200" dirty="0">
                <a:solidFill>
                  <a:schemeClr val="bg1">
                    <a:lumMod val="75000"/>
                  </a:schemeClr>
                </a:solidFill>
              </a:rPr>
              <a:t>ANCA-positiv (2): </a:t>
            </a:r>
            <a:r>
              <a:rPr lang="en-US" altLang="en-US" sz="1200" dirty="0" err="1">
                <a:solidFill>
                  <a:schemeClr val="bg1">
                    <a:lumMod val="75000"/>
                  </a:schemeClr>
                </a:solidFill>
              </a:rPr>
              <a:t>GwP</a:t>
            </a:r>
            <a:r>
              <a:rPr lang="en-US" altLang="en-US" sz="1200" dirty="0">
                <a:solidFill>
                  <a:schemeClr val="bg1">
                    <a:lumMod val="75000"/>
                  </a:schemeClr>
                </a:solidFill>
              </a:rPr>
              <a:t>; CS</a:t>
            </a:r>
          </a:p>
          <a:p>
            <a:r>
              <a:rPr lang="en-US" altLang="en-US" sz="1200" dirty="0">
                <a:solidFill>
                  <a:schemeClr val="bg1">
                    <a:lumMod val="75000"/>
                  </a:schemeClr>
                </a:solidFill>
              </a:rPr>
              <a:t>Ist eine Ausschlussdiagnose: MU</a:t>
            </a:r>
          </a:p>
          <a:p>
            <a:r>
              <a:rPr lang="en-US" altLang="en-US" sz="1200" dirty="0">
                <a:solidFill>
                  <a:schemeClr val="bg1">
                    <a:lumMod val="75000"/>
                  </a:schemeClr>
                </a:solidFill>
              </a:rPr>
              <a:t>Röntgenaufnahme des Brustkorbs wahrscheinlich auffällig (3): </a:t>
            </a:r>
            <a:r>
              <a:rPr lang="en-US" altLang="en-US" sz="1200" dirty="0" err="1">
                <a:solidFill>
                  <a:schemeClr val="bg1">
                    <a:lumMod val="75000"/>
                  </a:schemeClr>
                </a:solidFill>
              </a:rPr>
              <a:t>GwP</a:t>
            </a:r>
            <a:r>
              <a:rPr lang="en-US" altLang="en-US" sz="1200" dirty="0">
                <a:solidFill>
                  <a:schemeClr val="bg1">
                    <a:lumMod val="75000"/>
                  </a:schemeClr>
                </a:solidFill>
              </a:rPr>
              <a:t>; CS; RP</a:t>
            </a:r>
          </a:p>
          <a:p>
            <a:r>
              <a:rPr lang="en-US" altLang="en-US" sz="1200" dirty="0">
                <a:solidFill>
                  <a:schemeClr val="bg1">
                    <a:lumMod val="75000"/>
                  </a:schemeClr>
                </a:solidFill>
              </a:rPr>
              <a:t>Assoziiert mit Hepatitis-Seropositivität: PAN</a:t>
            </a:r>
          </a:p>
          <a:p>
            <a:r>
              <a:rPr lang="en-US" altLang="en-US" sz="1200" dirty="0">
                <a:solidFill>
                  <a:schemeClr val="bg1">
                    <a:lumMod val="75000"/>
                  </a:schemeClr>
                </a:solidFill>
              </a:rPr>
              <a:t>Assoziiert mit Seropositivität auf Helminthen: MU</a:t>
            </a:r>
          </a:p>
          <a:p>
            <a:r>
              <a:rPr lang="en-US" altLang="en-US" sz="1200" dirty="0">
                <a:solidFill>
                  <a:schemeClr val="bg1">
                    <a:lumMod val="75000"/>
                  </a:schemeClr>
                </a:solidFill>
              </a:rPr>
              <a:t>Nierenfunktion möglicherweise beeinträchtigt (4): </a:t>
            </a:r>
            <a:r>
              <a:rPr lang="en-US" altLang="en-US" sz="1200" dirty="0" err="1">
                <a:solidFill>
                  <a:schemeClr val="bg1">
                    <a:lumMod val="75000"/>
                  </a:schemeClr>
                </a:solidFill>
              </a:rPr>
              <a:t>GwP</a:t>
            </a:r>
            <a:r>
              <a:rPr lang="en-US" altLang="en-US" sz="1200" dirty="0">
                <a:solidFill>
                  <a:schemeClr val="bg1">
                    <a:lumMod val="75000"/>
                  </a:schemeClr>
                </a:solidFill>
              </a:rPr>
              <a:t>; PAN; CS; RP</a:t>
            </a:r>
          </a:p>
          <a:p>
            <a:r>
              <a:rPr lang="en-US" altLang="en-US" sz="1200" dirty="0">
                <a:solidFill>
                  <a:schemeClr val="bg1">
                    <a:lumMod val="75000"/>
                  </a:schemeClr>
                </a:solidFill>
              </a:rPr>
              <a:t>Chronische, therapieresistente Sinusitis häufig: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b="1" i="1" dirty="0">
                <a:solidFill>
                  <a:schemeClr val="bg1">
                    <a:lumMod val="75000"/>
                  </a:schemeClr>
                </a:solidFill>
              </a:rPr>
              <a:t>Extrem </a:t>
            </a:r>
            <a:r>
              <a:rPr lang="en-US" altLang="en-US" sz="1200" dirty="0">
                <a:solidFill>
                  <a:schemeClr val="bg1">
                    <a:lumMod val="75000"/>
                  </a:schemeClr>
                </a:solidFill>
              </a:rPr>
              <a:t>schmerzhaft: MU</a:t>
            </a:r>
          </a:p>
          <a:p>
            <a:r>
              <a:rPr lang="en-US" altLang="en-US" sz="1200" b="1" dirty="0"/>
              <a:t>Anti-CCP-Antikörper positiv: </a:t>
            </a:r>
            <a:r>
              <a:rPr lang="en-US" altLang="en-US" sz="1200" b="1" dirty="0">
                <a:solidFill>
                  <a:srgbClr val="0000FF"/>
                </a:solidFill>
              </a:rPr>
              <a:t>RA</a:t>
            </a:r>
          </a:p>
        </p:txBody>
      </p:sp>
      <p:sp>
        <p:nvSpPr>
          <p:cNvPr id="2" name="Text Box 4">
            <a:extLst>
              <a:ext uri="{FF2B5EF4-FFF2-40B4-BE49-F238E27FC236}">
                <a16:creationId xmlns:a16="http://schemas.microsoft.com/office/drawing/2014/main" id="{03F33DEC-63A2-4295-A5EB-420920B07704}"/>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assoziiert sind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49A663FE-C9EB-4EDF-9924-C6FBFC524B86}"/>
              </a:ext>
            </a:extLst>
          </p:cNvPr>
          <p:cNvSpPr txBox="1">
            <a:spLocks noChangeArrowheads="1"/>
          </p:cNvSpPr>
          <p:nvPr/>
        </p:nvSpPr>
        <p:spPr bwMode="auto">
          <a:xfrm>
            <a:off x="4038600" y="3257490"/>
            <a:ext cx="100219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latin typeface="Segoe Script" panose="020B0504020000000003" pitchFamily="34" charset="0"/>
              </a:rPr>
              <a:t>; PAN</a:t>
            </a:r>
          </a:p>
        </p:txBody>
      </p:sp>
      <p:sp>
        <p:nvSpPr>
          <p:cNvPr id="4" name="TextBox 3">
            <a:extLst>
              <a:ext uri="{FF2B5EF4-FFF2-40B4-BE49-F238E27FC236}">
                <a16:creationId xmlns:a16="http://schemas.microsoft.com/office/drawing/2014/main" id="{987BA1BD-C73B-C1C4-5820-9D0BEDE4CD0D}"/>
              </a:ext>
            </a:extLst>
          </p:cNvPr>
          <p:cNvSpPr txBox="1"/>
          <p:nvPr/>
        </p:nvSpPr>
        <p:spPr>
          <a:xfrm>
            <a:off x="838199" y="2133600"/>
            <a:ext cx="5708375" cy="3970318"/>
          </a:xfrm>
          <a:prstGeom prst="rect">
            <a:avLst/>
          </a:prstGeom>
          <a:solidFill>
            <a:schemeClr val="accent5">
              <a:lumMod val="75000"/>
            </a:schemeClr>
          </a:solidFill>
        </p:spPr>
        <p:txBody>
          <a:bodyPr wrap="square" lIns="25400" tIns="12700" rIns="25400" bIns="12700" rtlCol="0">
            <a:spAutoFit/>
          </a:bodyPr>
          <a:lstStyle/>
          <a:p>
            <a:r>
              <a:rPr lang="en-US" sz="1200" i="1" dirty="0"/>
              <a:t>Wofür steht </a:t>
            </a:r>
            <a:r>
              <a:rPr lang="en-US" sz="1200" dirty="0"/>
              <a:t>CCP </a:t>
            </a:r>
            <a:r>
              <a:rPr lang="en-US" sz="1200" i="1" dirty="0"/>
              <a:t>in diesem Zusammenhang?</a:t>
            </a:r>
          </a:p>
          <a:p>
            <a:r>
              <a:rPr lang="en-US" sz="1200" dirty="0"/>
              <a:t>Zyklisches citrulliniertes Peptid</a:t>
            </a:r>
          </a:p>
          <a:p>
            <a:endParaRPr lang="en-US" sz="1400" dirty="0"/>
          </a:p>
          <a:p>
            <a:r>
              <a:rPr lang="en-US" sz="1200" i="1" dirty="0"/>
              <a:t>Was bedeutet es, wenn man sagt, ein Peptid sei citrulliniert?</a:t>
            </a:r>
            <a:endParaRPr lang="en-US" sz="1400" i="1" dirty="0">
              <a:solidFill>
                <a:schemeClr val="accent5">
                  <a:lumMod val="75000"/>
                </a:schemeClr>
              </a:solidFill>
            </a:endParaRPr>
          </a:p>
          <a:p>
            <a:r>
              <a:rPr lang="en-US" sz="1200" dirty="0">
                <a:solidFill>
                  <a:schemeClr val="accent5">
                    <a:lumMod val="75000"/>
                  </a:schemeClr>
                </a:solidFill>
              </a:rPr>
              <a:t>Es bedeutet, dass einige der Arginin-Einheiten innerhalb von Proteinen enzymatisch in die Aminosäure Citrullin umgewandelt wurden (die nicht zu den 20 Standard-Aminosäuren gehört, die in unserem Genom kodiert sind)</a:t>
            </a:r>
          </a:p>
          <a:p>
            <a:endParaRPr lang="en-US" sz="1400" dirty="0">
              <a:solidFill>
                <a:schemeClr val="accent5">
                  <a:lumMod val="75000"/>
                </a:schemeClr>
              </a:solidFill>
            </a:endParaRPr>
          </a:p>
          <a:p>
            <a:r>
              <a:rPr lang="en-US" sz="1200" i="1" dirty="0">
                <a:solidFill>
                  <a:schemeClr val="accent5">
                    <a:lumMod val="75000"/>
                  </a:schemeClr>
                </a:solidFill>
              </a:rPr>
              <a:t>OK, was hat das nun mit RA zu tun?</a:t>
            </a:r>
          </a:p>
          <a:p>
            <a:r>
              <a:rPr lang="en-US" sz="1200" dirty="0">
                <a:solidFill>
                  <a:schemeClr val="accent5">
                    <a:lumMod val="75000"/>
                  </a:schemeClr>
                </a:solidFill>
              </a:rPr>
              <a:t>Die Citrullin-Gruppen verändern die Konformation der Proteine, in denen sie vorkommen, wodurch die Proteine für das Immunsystem fremd werden. Das Immunsystem eines </a:t>
            </a:r>
            <a:r>
              <a:rPr lang="en-US" sz="1200" dirty="0" err="1">
                <a:solidFill>
                  <a:schemeClr val="accent5">
                    <a:lumMod val="75000"/>
                  </a:schemeClr>
                </a:solidFill>
              </a:rPr>
              <a:t>RA-Patienten </a:t>
            </a:r>
            <a:r>
              <a:rPr lang="en-US" sz="1200" dirty="0">
                <a:solidFill>
                  <a:schemeClr val="accent5">
                    <a:lumMod val="75000"/>
                  </a:schemeClr>
                </a:solidFill>
              </a:rPr>
              <a:t>greift sie als fremde Antigene an – daher das Vorhandensein von Anti-CCP-Antikörpern in ihrem Serum.</a:t>
            </a:r>
          </a:p>
          <a:p>
            <a:endParaRPr lang="en-US" sz="1400" i="1" dirty="0">
              <a:solidFill>
                <a:schemeClr val="accent5">
                  <a:lumMod val="75000"/>
                </a:schemeClr>
              </a:solidFill>
            </a:endParaRPr>
          </a:p>
          <a:p>
            <a:r>
              <a:rPr lang="en-US" sz="1200" i="1" dirty="0">
                <a:solidFill>
                  <a:schemeClr val="accent5">
                    <a:lumMod val="75000"/>
                  </a:schemeClr>
                </a:solidFill>
              </a:rPr>
              <a:t>Bei der Untersuchung eines </a:t>
            </a:r>
            <a:r>
              <a:rPr lang="en-US" sz="1200" i="1" dirty="0" err="1">
                <a:solidFill>
                  <a:schemeClr val="accent5">
                    <a:lumMod val="75000"/>
                  </a:schemeClr>
                </a:solidFill>
              </a:rPr>
              <a:t>Patienten </a:t>
            </a:r>
            <a:r>
              <a:rPr lang="en-US" sz="1200" i="1" dirty="0">
                <a:solidFill>
                  <a:schemeClr val="accent5">
                    <a:lumMod val="75000"/>
                  </a:schemeClr>
                </a:solidFill>
              </a:rPr>
              <a:t>auf RA überprüfe ich in der Regel das Vorhandensein des Serum-Rheumafaktors (RF). Ist der Anti-CCP-Test besser?</a:t>
            </a:r>
          </a:p>
          <a:p>
            <a:r>
              <a:rPr lang="en-US" sz="1200" dirty="0">
                <a:solidFill>
                  <a:schemeClr val="accent5">
                    <a:lumMod val="75000"/>
                  </a:schemeClr>
                </a:solidFill>
              </a:rPr>
              <a:t>Ja, denn er weist im Vergleich zum RF-Test die gleiche Sensitivität, aber eine höhere Spezifität (98 %) für RA auf. </a:t>
            </a:r>
          </a:p>
        </p:txBody>
      </p:sp>
    </p:spTree>
    <p:extLst>
      <p:ext uri="{BB962C8B-B14F-4D97-AF65-F5344CB8AC3E}">
        <p14:creationId xmlns:p14="http://schemas.microsoft.com/office/powerpoint/2010/main" val="2091813955"/>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Fragen und Antworten</a:t>
            </a:r>
          </a:p>
        </p:txBody>
      </p:sp>
      <p:sp>
        <p:nvSpPr>
          <p:cNvPr id="11059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68025DD-222F-4188-984D-98F9EE06EB89}" type="slidenum">
              <a:rPr lang="en-US" altLang="en-US" sz="1000" smtClean="0"/>
              <a:t>164</a:t>
            </a:fld>
            <a:endParaRPr lang="en-US" altLang="en-US" sz="1000"/>
          </a:p>
        </p:txBody>
      </p:sp>
      <p:sp>
        <p:nvSpPr>
          <p:cNvPr id="110596"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MU; PAN</a:t>
            </a:r>
          </a:p>
          <a:p>
            <a:r>
              <a:rPr lang="en-US" altLang="en-US" sz="1200" dirty="0">
                <a:solidFill>
                  <a:schemeClr val="bg1">
                    <a:lumMod val="75000"/>
                  </a:schemeClr>
                </a:solidFill>
              </a:rPr>
              <a:t>Sklera nie betroffen: MU</a:t>
            </a:r>
          </a:p>
          <a:p>
            <a:r>
              <a:rPr lang="en-US" altLang="en-US" sz="1200" dirty="0">
                <a:solidFill>
                  <a:schemeClr val="bg1">
                    <a:lumMod val="75000"/>
                  </a:schemeClr>
                </a:solidFill>
              </a:rPr>
              <a:t>ANCA-positiv (2): </a:t>
            </a:r>
            <a:r>
              <a:rPr lang="en-US" altLang="en-US" sz="1200" dirty="0" err="1">
                <a:solidFill>
                  <a:schemeClr val="bg1">
                    <a:lumMod val="75000"/>
                  </a:schemeClr>
                </a:solidFill>
              </a:rPr>
              <a:t>GwP</a:t>
            </a:r>
            <a:r>
              <a:rPr lang="en-US" altLang="en-US" sz="1200" dirty="0">
                <a:solidFill>
                  <a:schemeClr val="bg1">
                    <a:lumMod val="75000"/>
                  </a:schemeClr>
                </a:solidFill>
              </a:rPr>
              <a:t>; CS</a:t>
            </a:r>
          </a:p>
          <a:p>
            <a:r>
              <a:rPr lang="en-US" altLang="en-US" sz="1200" dirty="0">
                <a:solidFill>
                  <a:schemeClr val="bg1">
                    <a:lumMod val="75000"/>
                  </a:schemeClr>
                </a:solidFill>
              </a:rPr>
              <a:t>Ist eine Ausschlussdiagnose: MU</a:t>
            </a:r>
          </a:p>
          <a:p>
            <a:r>
              <a:rPr lang="en-US" altLang="en-US" sz="1200" dirty="0">
                <a:solidFill>
                  <a:schemeClr val="bg1">
                    <a:lumMod val="75000"/>
                  </a:schemeClr>
                </a:solidFill>
              </a:rPr>
              <a:t>Röntgenaufnahme des Brustkorbs wahrscheinlich auffällig (3): </a:t>
            </a:r>
            <a:r>
              <a:rPr lang="en-US" altLang="en-US" sz="1200" dirty="0" err="1">
                <a:solidFill>
                  <a:schemeClr val="bg1">
                    <a:lumMod val="75000"/>
                  </a:schemeClr>
                </a:solidFill>
              </a:rPr>
              <a:t>GwP</a:t>
            </a:r>
            <a:r>
              <a:rPr lang="en-US" altLang="en-US" sz="1200" dirty="0">
                <a:solidFill>
                  <a:schemeClr val="bg1">
                    <a:lumMod val="75000"/>
                  </a:schemeClr>
                </a:solidFill>
              </a:rPr>
              <a:t>; CS; RP</a:t>
            </a:r>
          </a:p>
          <a:p>
            <a:r>
              <a:rPr lang="en-US" altLang="en-US" sz="1200" dirty="0">
                <a:solidFill>
                  <a:schemeClr val="bg1">
                    <a:lumMod val="75000"/>
                  </a:schemeClr>
                </a:solidFill>
              </a:rPr>
              <a:t>Assoziiert mit Hepatitis-Seropositivität: PAN</a:t>
            </a:r>
          </a:p>
          <a:p>
            <a:r>
              <a:rPr lang="en-US" altLang="en-US" sz="1200" dirty="0">
                <a:solidFill>
                  <a:schemeClr val="bg1">
                    <a:lumMod val="75000"/>
                  </a:schemeClr>
                </a:solidFill>
              </a:rPr>
              <a:t>Assoziiert mit Seropositivität auf Helminthen: MU</a:t>
            </a:r>
          </a:p>
          <a:p>
            <a:r>
              <a:rPr lang="en-US" altLang="en-US" sz="1200" dirty="0">
                <a:solidFill>
                  <a:schemeClr val="bg1">
                    <a:lumMod val="75000"/>
                  </a:schemeClr>
                </a:solidFill>
              </a:rPr>
              <a:t>Nierenfunktion möglicherweise beeinträchtigt (4): </a:t>
            </a:r>
            <a:r>
              <a:rPr lang="en-US" altLang="en-US" sz="1200" dirty="0" err="1">
                <a:solidFill>
                  <a:schemeClr val="bg1">
                    <a:lumMod val="75000"/>
                  </a:schemeClr>
                </a:solidFill>
              </a:rPr>
              <a:t>GwP</a:t>
            </a:r>
            <a:r>
              <a:rPr lang="en-US" altLang="en-US" sz="1200" dirty="0">
                <a:solidFill>
                  <a:schemeClr val="bg1">
                    <a:lumMod val="75000"/>
                  </a:schemeClr>
                </a:solidFill>
              </a:rPr>
              <a:t>; PAN; CS; RP</a:t>
            </a:r>
          </a:p>
          <a:p>
            <a:r>
              <a:rPr lang="en-US" altLang="en-US" sz="1200" dirty="0">
                <a:solidFill>
                  <a:schemeClr val="bg1">
                    <a:lumMod val="75000"/>
                  </a:schemeClr>
                </a:solidFill>
              </a:rPr>
              <a:t>Chronische, therapieresistente Sinusitis häufig: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b="1" i="1" dirty="0">
                <a:solidFill>
                  <a:schemeClr val="bg1">
                    <a:lumMod val="75000"/>
                  </a:schemeClr>
                </a:solidFill>
              </a:rPr>
              <a:t>Extrem </a:t>
            </a:r>
            <a:r>
              <a:rPr lang="en-US" altLang="en-US" sz="1200" dirty="0">
                <a:solidFill>
                  <a:schemeClr val="bg1">
                    <a:lumMod val="75000"/>
                  </a:schemeClr>
                </a:solidFill>
              </a:rPr>
              <a:t>schmerzhaft: MU</a:t>
            </a:r>
          </a:p>
          <a:p>
            <a:r>
              <a:rPr lang="en-US" altLang="en-US" sz="1200" b="1" dirty="0"/>
              <a:t>Anti-CCP-Antikörper positiv: </a:t>
            </a:r>
            <a:r>
              <a:rPr lang="en-US" altLang="en-US" sz="1200" b="1" dirty="0">
                <a:solidFill>
                  <a:srgbClr val="0000FF"/>
                </a:solidFill>
              </a:rPr>
              <a:t>RA</a:t>
            </a:r>
          </a:p>
        </p:txBody>
      </p:sp>
      <p:sp>
        <p:nvSpPr>
          <p:cNvPr id="2" name="Text Box 4">
            <a:extLst>
              <a:ext uri="{FF2B5EF4-FFF2-40B4-BE49-F238E27FC236}">
                <a16:creationId xmlns:a16="http://schemas.microsoft.com/office/drawing/2014/main" id="{03F33DEC-63A2-4295-A5EB-420920B07704}"/>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assoziiert sind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49A663FE-C9EB-4EDF-9924-C6FBFC524B86}"/>
              </a:ext>
            </a:extLst>
          </p:cNvPr>
          <p:cNvSpPr txBox="1">
            <a:spLocks noChangeArrowheads="1"/>
          </p:cNvSpPr>
          <p:nvPr/>
        </p:nvSpPr>
        <p:spPr bwMode="auto">
          <a:xfrm>
            <a:off x="4038600" y="3257490"/>
            <a:ext cx="100219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latin typeface="Segoe Script" panose="020B0504020000000003" pitchFamily="34" charset="0"/>
              </a:rPr>
              <a:t>; PAN</a:t>
            </a:r>
          </a:p>
        </p:txBody>
      </p:sp>
      <p:sp>
        <p:nvSpPr>
          <p:cNvPr id="4" name="TextBox 3">
            <a:extLst>
              <a:ext uri="{FF2B5EF4-FFF2-40B4-BE49-F238E27FC236}">
                <a16:creationId xmlns:a16="http://schemas.microsoft.com/office/drawing/2014/main" id="{987BA1BD-C73B-C1C4-5820-9D0BEDE4CD0D}"/>
              </a:ext>
            </a:extLst>
          </p:cNvPr>
          <p:cNvSpPr txBox="1"/>
          <p:nvPr/>
        </p:nvSpPr>
        <p:spPr>
          <a:xfrm>
            <a:off x="838199" y="2133600"/>
            <a:ext cx="5708375" cy="3970318"/>
          </a:xfrm>
          <a:prstGeom prst="rect">
            <a:avLst/>
          </a:prstGeom>
          <a:solidFill>
            <a:schemeClr val="accent5">
              <a:lumMod val="75000"/>
            </a:schemeClr>
          </a:solidFill>
        </p:spPr>
        <p:txBody>
          <a:bodyPr wrap="square" lIns="25400" tIns="12700" rIns="25400" bIns="12700" rtlCol="0">
            <a:spAutoFit/>
          </a:bodyPr>
          <a:lstStyle/>
          <a:p>
            <a:r>
              <a:rPr lang="en-US" sz="1200" i="1" dirty="0"/>
              <a:t>Wofür steht </a:t>
            </a:r>
            <a:r>
              <a:rPr lang="en-US" sz="1200" dirty="0"/>
              <a:t>CCP </a:t>
            </a:r>
            <a:r>
              <a:rPr lang="en-US" sz="1200" i="1" dirty="0"/>
              <a:t>in diesem Zusammenhang?</a:t>
            </a:r>
          </a:p>
          <a:p>
            <a:r>
              <a:rPr lang="en-US" sz="1200" dirty="0"/>
              <a:t>Zyklisches citrulliniertes Peptid</a:t>
            </a:r>
          </a:p>
          <a:p>
            <a:endParaRPr lang="en-US" sz="1400" dirty="0"/>
          </a:p>
          <a:p>
            <a:r>
              <a:rPr lang="en-US" sz="1200" i="1" dirty="0"/>
              <a:t>Was bedeutet es, wenn man sagt, ein Peptid sei citrulliniert?</a:t>
            </a:r>
          </a:p>
          <a:p>
            <a:r>
              <a:rPr lang="en-US" sz="1200" dirty="0"/>
              <a:t>Es bedeutet, dass einige der Arginin-Einheiten innerhalb von Proteinen enzymatisch in die Aminosäure Citrullin umgewandelt wurden </a:t>
            </a:r>
            <a:r>
              <a:rPr lang="en-US" sz="1200" dirty="0">
                <a:solidFill>
                  <a:schemeClr val="accent5">
                    <a:lumMod val="75000"/>
                  </a:schemeClr>
                </a:solidFill>
              </a:rPr>
              <a:t>(die nicht zu den 20 Standard-Aminosäuren gehört, die in unserem Genom kodiert sind)</a:t>
            </a:r>
          </a:p>
          <a:p>
            <a:endParaRPr lang="en-US" sz="1400" dirty="0">
              <a:solidFill>
                <a:schemeClr val="accent5">
                  <a:lumMod val="75000"/>
                </a:schemeClr>
              </a:solidFill>
            </a:endParaRPr>
          </a:p>
          <a:p>
            <a:r>
              <a:rPr lang="en-US" sz="1200" i="1" dirty="0">
                <a:solidFill>
                  <a:schemeClr val="accent5">
                    <a:lumMod val="75000"/>
                  </a:schemeClr>
                </a:solidFill>
              </a:rPr>
              <a:t>OK, was hat das nun mit RA zu tun?</a:t>
            </a:r>
          </a:p>
          <a:p>
            <a:r>
              <a:rPr lang="en-US" sz="1200" dirty="0">
                <a:solidFill>
                  <a:schemeClr val="accent5">
                    <a:lumMod val="75000"/>
                  </a:schemeClr>
                </a:solidFill>
              </a:rPr>
              <a:t>Die Citrullin-Gruppen verändern die Konformation der Proteine, in denen sie vorkommen, wodurch die Proteine für das Immunsystem fremd werden. Das Immunsystem eines </a:t>
            </a:r>
            <a:r>
              <a:rPr lang="en-US" sz="1200" dirty="0" err="1">
                <a:solidFill>
                  <a:schemeClr val="accent5">
                    <a:lumMod val="75000"/>
                  </a:schemeClr>
                </a:solidFill>
              </a:rPr>
              <a:t>RA-Patienten </a:t>
            </a:r>
            <a:r>
              <a:rPr lang="en-US" sz="1200" dirty="0">
                <a:solidFill>
                  <a:schemeClr val="accent5">
                    <a:lumMod val="75000"/>
                  </a:schemeClr>
                </a:solidFill>
              </a:rPr>
              <a:t>greift sie als fremde Antigene an – daher das Vorhandensein von Anti-CCP-Antikörpern in ihrem Serum.</a:t>
            </a:r>
          </a:p>
          <a:p>
            <a:endParaRPr lang="en-US" sz="1400" i="1" dirty="0">
              <a:solidFill>
                <a:schemeClr val="accent5">
                  <a:lumMod val="75000"/>
                </a:schemeClr>
              </a:solidFill>
            </a:endParaRPr>
          </a:p>
          <a:p>
            <a:r>
              <a:rPr lang="en-US" sz="1200" i="1" dirty="0">
                <a:solidFill>
                  <a:schemeClr val="accent5">
                    <a:lumMod val="75000"/>
                  </a:schemeClr>
                </a:solidFill>
              </a:rPr>
              <a:t>Bei der Untersuchung eines </a:t>
            </a:r>
            <a:r>
              <a:rPr lang="en-US" sz="1200" i="1" dirty="0" err="1">
                <a:solidFill>
                  <a:schemeClr val="accent5">
                    <a:lumMod val="75000"/>
                  </a:schemeClr>
                </a:solidFill>
              </a:rPr>
              <a:t>Patienten </a:t>
            </a:r>
            <a:r>
              <a:rPr lang="en-US" sz="1200" i="1" dirty="0">
                <a:solidFill>
                  <a:schemeClr val="accent5">
                    <a:lumMod val="75000"/>
                  </a:schemeClr>
                </a:solidFill>
              </a:rPr>
              <a:t>auf RA überprüfe ich in der Regel das Vorhandensein des Serum-Rheumafaktors (RF). Ist der Anti-CCP-Test besser?</a:t>
            </a:r>
          </a:p>
          <a:p>
            <a:r>
              <a:rPr lang="en-US" sz="1200" dirty="0">
                <a:solidFill>
                  <a:schemeClr val="accent5">
                    <a:lumMod val="75000"/>
                  </a:schemeClr>
                </a:solidFill>
              </a:rPr>
              <a:t>Ja, denn er weist im Vergleich zum RF-Test die gleiche  Sensitivität , aber eine höhere  Spezifität (98 %)  für RA auf </a:t>
            </a:r>
          </a:p>
        </p:txBody>
      </p:sp>
      <p:sp>
        <p:nvSpPr>
          <p:cNvPr id="5" name="Rectangle 4">
            <a:extLst>
              <a:ext uri="{FF2B5EF4-FFF2-40B4-BE49-F238E27FC236}">
                <a16:creationId xmlns:a16="http://schemas.microsoft.com/office/drawing/2014/main" id="{FDD113C7-830B-21AE-FA44-2152FE91B16A}"/>
              </a:ext>
            </a:extLst>
          </p:cNvPr>
          <p:cNvSpPr/>
          <p:nvPr/>
        </p:nvSpPr>
        <p:spPr>
          <a:xfrm>
            <a:off x="2819400" y="2895600"/>
            <a:ext cx="11430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Aminosäure</a:t>
            </a:r>
          </a:p>
        </p:txBody>
      </p:sp>
      <p:sp>
        <p:nvSpPr>
          <p:cNvPr id="9" name="Rectangle 8">
            <a:extLst>
              <a:ext uri="{FF2B5EF4-FFF2-40B4-BE49-F238E27FC236}">
                <a16:creationId xmlns:a16="http://schemas.microsoft.com/office/drawing/2014/main" id="{97F922C4-BD8A-7339-4E19-FB64078B7100}"/>
              </a:ext>
            </a:extLst>
          </p:cNvPr>
          <p:cNvSpPr/>
          <p:nvPr/>
        </p:nvSpPr>
        <p:spPr>
          <a:xfrm>
            <a:off x="2081235" y="3158483"/>
            <a:ext cx="585765" cy="990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na klar</a:t>
            </a:r>
          </a:p>
        </p:txBody>
      </p:sp>
    </p:spTree>
    <p:extLst>
      <p:ext uri="{BB962C8B-B14F-4D97-AF65-F5344CB8AC3E}">
        <p14:creationId xmlns:p14="http://schemas.microsoft.com/office/powerpoint/2010/main" val="475775916"/>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1059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68025DD-222F-4188-984D-98F9EE06EB89}" type="slidenum">
              <a:rPr lang="en-US" altLang="en-US" sz="1000" smtClean="0"/>
              <a:t>165</a:t>
            </a:fld>
            <a:endParaRPr lang="en-US" altLang="en-US" sz="1000"/>
          </a:p>
        </p:txBody>
      </p:sp>
      <p:sp>
        <p:nvSpPr>
          <p:cNvPr id="110596"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MU; PAN</a:t>
            </a:r>
          </a:p>
          <a:p>
            <a:r>
              <a:rPr lang="en-US" altLang="en-US" sz="1200" dirty="0">
                <a:solidFill>
                  <a:schemeClr val="bg1">
                    <a:lumMod val="75000"/>
                  </a:schemeClr>
                </a:solidFill>
              </a:rPr>
              <a:t>Sklera nie betroffen: MU</a:t>
            </a:r>
          </a:p>
          <a:p>
            <a:r>
              <a:rPr lang="en-US" altLang="en-US" sz="1200" dirty="0">
                <a:solidFill>
                  <a:schemeClr val="bg1">
                    <a:lumMod val="75000"/>
                  </a:schemeClr>
                </a:solidFill>
              </a:rPr>
              <a:t>ANCA-positiv (2): </a:t>
            </a:r>
            <a:r>
              <a:rPr lang="en-US" altLang="en-US" sz="1200" dirty="0" err="1">
                <a:solidFill>
                  <a:schemeClr val="bg1">
                    <a:lumMod val="75000"/>
                  </a:schemeClr>
                </a:solidFill>
              </a:rPr>
              <a:t>GwP</a:t>
            </a:r>
            <a:r>
              <a:rPr lang="en-US" altLang="en-US" sz="1200" dirty="0">
                <a:solidFill>
                  <a:schemeClr val="bg1">
                    <a:lumMod val="75000"/>
                  </a:schemeClr>
                </a:solidFill>
              </a:rPr>
              <a:t>; CS</a:t>
            </a:r>
          </a:p>
          <a:p>
            <a:r>
              <a:rPr lang="en-US" altLang="en-US" sz="1200" dirty="0">
                <a:solidFill>
                  <a:schemeClr val="bg1">
                    <a:lumMod val="75000"/>
                  </a:schemeClr>
                </a:solidFill>
              </a:rPr>
              <a:t>Ist eine Ausschlussdiagnose: MU</a:t>
            </a:r>
          </a:p>
          <a:p>
            <a:r>
              <a:rPr lang="en-US" altLang="en-US" sz="1200" dirty="0">
                <a:solidFill>
                  <a:schemeClr val="bg1">
                    <a:lumMod val="75000"/>
                  </a:schemeClr>
                </a:solidFill>
              </a:rPr>
              <a:t>Röntgenaufnahme des Brustkorbs wahrscheinlich auffällig (3): </a:t>
            </a:r>
            <a:r>
              <a:rPr lang="en-US" altLang="en-US" sz="1200" dirty="0" err="1">
                <a:solidFill>
                  <a:schemeClr val="bg1">
                    <a:lumMod val="75000"/>
                  </a:schemeClr>
                </a:solidFill>
              </a:rPr>
              <a:t>GwP</a:t>
            </a:r>
            <a:r>
              <a:rPr lang="en-US" altLang="en-US" sz="1200" dirty="0">
                <a:solidFill>
                  <a:schemeClr val="bg1">
                    <a:lumMod val="75000"/>
                  </a:schemeClr>
                </a:solidFill>
              </a:rPr>
              <a:t>; CS; RP</a:t>
            </a:r>
          </a:p>
          <a:p>
            <a:r>
              <a:rPr lang="en-US" altLang="en-US" sz="1200" dirty="0">
                <a:solidFill>
                  <a:schemeClr val="bg1">
                    <a:lumMod val="75000"/>
                  </a:schemeClr>
                </a:solidFill>
              </a:rPr>
              <a:t>Assoziiert mit Hepatitis-Seropositivität: PAN</a:t>
            </a:r>
          </a:p>
          <a:p>
            <a:r>
              <a:rPr lang="en-US" altLang="en-US" sz="1200" dirty="0">
                <a:solidFill>
                  <a:schemeClr val="bg1">
                    <a:lumMod val="75000"/>
                  </a:schemeClr>
                </a:solidFill>
              </a:rPr>
              <a:t>Assoziiert mit Seropositivität auf Helminthen: MU</a:t>
            </a:r>
          </a:p>
          <a:p>
            <a:r>
              <a:rPr lang="en-US" altLang="en-US" sz="1200" dirty="0">
                <a:solidFill>
                  <a:schemeClr val="bg1">
                    <a:lumMod val="75000"/>
                  </a:schemeClr>
                </a:solidFill>
              </a:rPr>
              <a:t>Nierenfunktion möglicherweise beeinträchtigt (4): </a:t>
            </a:r>
            <a:r>
              <a:rPr lang="en-US" altLang="en-US" sz="1200" dirty="0" err="1">
                <a:solidFill>
                  <a:schemeClr val="bg1">
                    <a:lumMod val="75000"/>
                  </a:schemeClr>
                </a:solidFill>
              </a:rPr>
              <a:t>GwP</a:t>
            </a:r>
            <a:r>
              <a:rPr lang="en-US" altLang="en-US" sz="1200" dirty="0">
                <a:solidFill>
                  <a:schemeClr val="bg1">
                    <a:lumMod val="75000"/>
                  </a:schemeClr>
                </a:solidFill>
              </a:rPr>
              <a:t>; PAN; CS; RP</a:t>
            </a:r>
          </a:p>
          <a:p>
            <a:r>
              <a:rPr lang="en-US" altLang="en-US" sz="1200" dirty="0">
                <a:solidFill>
                  <a:schemeClr val="bg1">
                    <a:lumMod val="75000"/>
                  </a:schemeClr>
                </a:solidFill>
              </a:rPr>
              <a:t>Chronische, therapieresistente Sinusitis häufig: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b="1" i="1" dirty="0">
                <a:solidFill>
                  <a:schemeClr val="bg1">
                    <a:lumMod val="75000"/>
                  </a:schemeClr>
                </a:solidFill>
              </a:rPr>
              <a:t>Extrem </a:t>
            </a:r>
            <a:r>
              <a:rPr lang="en-US" altLang="en-US" sz="1200" dirty="0">
                <a:solidFill>
                  <a:schemeClr val="bg1">
                    <a:lumMod val="75000"/>
                  </a:schemeClr>
                </a:solidFill>
              </a:rPr>
              <a:t>schmerzhaft: MU</a:t>
            </a:r>
          </a:p>
          <a:p>
            <a:r>
              <a:rPr lang="en-US" altLang="en-US" sz="1200" b="1" dirty="0"/>
              <a:t>Anti-CCP-Antikörper positiv: </a:t>
            </a:r>
            <a:r>
              <a:rPr lang="en-US" altLang="en-US" sz="1200" b="1" dirty="0">
                <a:solidFill>
                  <a:srgbClr val="0000FF"/>
                </a:solidFill>
              </a:rPr>
              <a:t>RA</a:t>
            </a:r>
          </a:p>
        </p:txBody>
      </p:sp>
      <p:sp>
        <p:nvSpPr>
          <p:cNvPr id="2" name="Text Box 4">
            <a:extLst>
              <a:ext uri="{FF2B5EF4-FFF2-40B4-BE49-F238E27FC236}">
                <a16:creationId xmlns:a16="http://schemas.microsoft.com/office/drawing/2014/main" id="{03F33DEC-63A2-4295-A5EB-420920B07704}"/>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assoziiert sind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49A663FE-C9EB-4EDF-9924-C6FBFC524B86}"/>
              </a:ext>
            </a:extLst>
          </p:cNvPr>
          <p:cNvSpPr txBox="1">
            <a:spLocks noChangeArrowheads="1"/>
          </p:cNvSpPr>
          <p:nvPr/>
        </p:nvSpPr>
        <p:spPr bwMode="auto">
          <a:xfrm>
            <a:off x="4038600" y="3257490"/>
            <a:ext cx="100219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latin typeface="Segoe Script" panose="020B0504020000000003" pitchFamily="34" charset="0"/>
              </a:rPr>
              <a:t>; PAN</a:t>
            </a:r>
          </a:p>
        </p:txBody>
      </p:sp>
      <p:sp>
        <p:nvSpPr>
          <p:cNvPr id="4" name="TextBox 3">
            <a:extLst>
              <a:ext uri="{FF2B5EF4-FFF2-40B4-BE49-F238E27FC236}">
                <a16:creationId xmlns:a16="http://schemas.microsoft.com/office/drawing/2014/main" id="{987BA1BD-C73B-C1C4-5820-9D0BEDE4CD0D}"/>
              </a:ext>
            </a:extLst>
          </p:cNvPr>
          <p:cNvSpPr txBox="1"/>
          <p:nvPr/>
        </p:nvSpPr>
        <p:spPr>
          <a:xfrm>
            <a:off x="838199" y="2133600"/>
            <a:ext cx="5708375" cy="3970318"/>
          </a:xfrm>
          <a:prstGeom prst="rect">
            <a:avLst/>
          </a:prstGeom>
          <a:solidFill>
            <a:schemeClr val="accent5">
              <a:lumMod val="75000"/>
            </a:schemeClr>
          </a:solidFill>
        </p:spPr>
        <p:txBody>
          <a:bodyPr wrap="square" lIns="25400" tIns="12700" rIns="25400" bIns="12700" rtlCol="0">
            <a:spAutoFit/>
          </a:bodyPr>
          <a:lstStyle/>
          <a:p>
            <a:r>
              <a:rPr lang="en-US" sz="1200" i="1" dirty="0"/>
              <a:t>Wofür steht </a:t>
            </a:r>
            <a:r>
              <a:rPr lang="en-US" sz="1200" dirty="0"/>
              <a:t>CCP </a:t>
            </a:r>
            <a:r>
              <a:rPr lang="en-US" sz="1200" i="1" dirty="0"/>
              <a:t>in diesem Zusammenhang?</a:t>
            </a:r>
          </a:p>
          <a:p>
            <a:r>
              <a:rPr lang="en-US" sz="1200" dirty="0"/>
              <a:t>Zyklisches citrulliniertes Peptid</a:t>
            </a:r>
          </a:p>
          <a:p>
            <a:endParaRPr lang="en-US" sz="1400" dirty="0"/>
          </a:p>
          <a:p>
            <a:r>
              <a:rPr lang="en-US" sz="1200" i="1" dirty="0"/>
              <a:t>Was bedeutet es, wenn man sagt, ein Peptid sei citrulliniert?</a:t>
            </a:r>
          </a:p>
          <a:p>
            <a:r>
              <a:rPr lang="en-US" sz="1200" dirty="0"/>
              <a:t>Es bedeutet, dass einige der Arginin-Einheiten innerhalb von Proteinen enzymatisch in die Aminosäure Citrullin umgewandelt wurden </a:t>
            </a:r>
            <a:r>
              <a:rPr lang="en-US" sz="1200" dirty="0">
                <a:solidFill>
                  <a:schemeClr val="accent5">
                    <a:lumMod val="75000"/>
                  </a:schemeClr>
                </a:solidFill>
              </a:rPr>
              <a:t>(die nicht zu den 20 Standard-Aminosäuren gehört, die in unserem Genom kodiert sind)</a:t>
            </a:r>
          </a:p>
          <a:p>
            <a:endParaRPr lang="en-US" sz="1400" dirty="0">
              <a:solidFill>
                <a:schemeClr val="accent5">
                  <a:lumMod val="75000"/>
                </a:schemeClr>
              </a:solidFill>
            </a:endParaRPr>
          </a:p>
          <a:p>
            <a:r>
              <a:rPr lang="en-US" sz="1200" i="1" dirty="0">
                <a:solidFill>
                  <a:schemeClr val="accent5">
                    <a:lumMod val="75000"/>
                  </a:schemeClr>
                </a:solidFill>
              </a:rPr>
              <a:t>OK, was hat das nun mit RA zu tun?</a:t>
            </a:r>
          </a:p>
          <a:p>
            <a:r>
              <a:rPr lang="en-US" sz="1200" dirty="0">
                <a:solidFill>
                  <a:schemeClr val="accent5">
                    <a:lumMod val="75000"/>
                  </a:schemeClr>
                </a:solidFill>
              </a:rPr>
              <a:t>Die Citrullin-Gruppen verändern die Konformation der Proteine, in denen sie vorkommen, wodurch die Proteine für das Immunsystem fremd werden. Das Immunsystem eines </a:t>
            </a:r>
            <a:r>
              <a:rPr lang="en-US" sz="1200" dirty="0" err="1">
                <a:solidFill>
                  <a:schemeClr val="accent5">
                    <a:lumMod val="75000"/>
                  </a:schemeClr>
                </a:solidFill>
              </a:rPr>
              <a:t>RA-Patienten </a:t>
            </a:r>
            <a:r>
              <a:rPr lang="en-US" sz="1200" dirty="0">
                <a:solidFill>
                  <a:schemeClr val="accent5">
                    <a:lumMod val="75000"/>
                  </a:schemeClr>
                </a:solidFill>
              </a:rPr>
              <a:t>greift sie als fremde Antigene an – daher das Vorhandensein von Anti-CCP-Antikörpern in ihrem Serum.</a:t>
            </a:r>
          </a:p>
          <a:p>
            <a:endParaRPr lang="en-US" sz="1400" i="1" dirty="0">
              <a:solidFill>
                <a:schemeClr val="accent5">
                  <a:lumMod val="75000"/>
                </a:schemeClr>
              </a:solidFill>
            </a:endParaRPr>
          </a:p>
          <a:p>
            <a:r>
              <a:rPr lang="en-US" sz="1200" i="1" dirty="0">
                <a:solidFill>
                  <a:schemeClr val="accent5">
                    <a:lumMod val="75000"/>
                  </a:schemeClr>
                </a:solidFill>
              </a:rPr>
              <a:t>Bei der Untersuchung eines </a:t>
            </a:r>
            <a:r>
              <a:rPr lang="en-US" sz="1200" i="1" dirty="0" err="1">
                <a:solidFill>
                  <a:schemeClr val="accent5">
                    <a:lumMod val="75000"/>
                  </a:schemeClr>
                </a:solidFill>
              </a:rPr>
              <a:t>Patienten </a:t>
            </a:r>
            <a:r>
              <a:rPr lang="en-US" sz="1200" i="1" dirty="0">
                <a:solidFill>
                  <a:schemeClr val="accent5">
                    <a:lumMod val="75000"/>
                  </a:schemeClr>
                </a:solidFill>
              </a:rPr>
              <a:t>auf RA überprüfe ich in der Regel das Vorhandensein des Serum-Rheumafaktors (RF). Ist der Anti-CCP-Test besser?</a:t>
            </a:r>
          </a:p>
          <a:p>
            <a:r>
              <a:rPr lang="en-US" sz="1200" dirty="0">
                <a:solidFill>
                  <a:schemeClr val="accent5">
                    <a:lumMod val="75000"/>
                  </a:schemeClr>
                </a:solidFill>
              </a:rPr>
              <a:t>Ja, denn er weist im Vergleich zum RF-Test die gleiche Sensitivität, aber eine höhere Spezifität (98 %) für RA auf. </a:t>
            </a:r>
          </a:p>
        </p:txBody>
      </p:sp>
    </p:spTree>
    <p:extLst>
      <p:ext uri="{BB962C8B-B14F-4D97-AF65-F5344CB8AC3E}">
        <p14:creationId xmlns:p14="http://schemas.microsoft.com/office/powerpoint/2010/main" val="5445315"/>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1059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68025DD-222F-4188-984D-98F9EE06EB89}" type="slidenum">
              <a:rPr lang="en-US" altLang="en-US" sz="1000" smtClean="0"/>
              <a:t>166</a:t>
            </a:fld>
            <a:endParaRPr lang="en-US" altLang="en-US" sz="1000"/>
          </a:p>
        </p:txBody>
      </p:sp>
      <p:sp>
        <p:nvSpPr>
          <p:cNvPr id="110596"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MU; PAN</a:t>
            </a:r>
          </a:p>
          <a:p>
            <a:r>
              <a:rPr lang="en-US" altLang="en-US" sz="1200" dirty="0">
                <a:solidFill>
                  <a:schemeClr val="bg1">
                    <a:lumMod val="75000"/>
                  </a:schemeClr>
                </a:solidFill>
              </a:rPr>
              <a:t>Sklera nie betroffen: MU</a:t>
            </a:r>
          </a:p>
          <a:p>
            <a:r>
              <a:rPr lang="en-US" altLang="en-US" sz="1200" dirty="0">
                <a:solidFill>
                  <a:schemeClr val="bg1">
                    <a:lumMod val="75000"/>
                  </a:schemeClr>
                </a:solidFill>
              </a:rPr>
              <a:t>ANCA-positiv (2): </a:t>
            </a:r>
            <a:r>
              <a:rPr lang="en-US" altLang="en-US" sz="1200" dirty="0" err="1">
                <a:solidFill>
                  <a:schemeClr val="bg1">
                    <a:lumMod val="75000"/>
                  </a:schemeClr>
                </a:solidFill>
              </a:rPr>
              <a:t>GwP</a:t>
            </a:r>
            <a:r>
              <a:rPr lang="en-US" altLang="en-US" sz="1200" dirty="0">
                <a:solidFill>
                  <a:schemeClr val="bg1">
                    <a:lumMod val="75000"/>
                  </a:schemeClr>
                </a:solidFill>
              </a:rPr>
              <a:t>; CS</a:t>
            </a:r>
          </a:p>
          <a:p>
            <a:r>
              <a:rPr lang="en-US" altLang="en-US" sz="1200" dirty="0">
                <a:solidFill>
                  <a:schemeClr val="bg1">
                    <a:lumMod val="75000"/>
                  </a:schemeClr>
                </a:solidFill>
              </a:rPr>
              <a:t>Ist eine Ausschlussdiagnose: MU</a:t>
            </a:r>
          </a:p>
          <a:p>
            <a:r>
              <a:rPr lang="en-US" altLang="en-US" sz="1200" dirty="0">
                <a:solidFill>
                  <a:schemeClr val="bg1">
                    <a:lumMod val="75000"/>
                  </a:schemeClr>
                </a:solidFill>
              </a:rPr>
              <a:t>Röntgenaufnahme des Brustkorbs wahrscheinlich auffällig (3): </a:t>
            </a:r>
            <a:r>
              <a:rPr lang="en-US" altLang="en-US" sz="1200" dirty="0" err="1">
                <a:solidFill>
                  <a:schemeClr val="bg1">
                    <a:lumMod val="75000"/>
                  </a:schemeClr>
                </a:solidFill>
              </a:rPr>
              <a:t>GwP</a:t>
            </a:r>
            <a:r>
              <a:rPr lang="en-US" altLang="en-US" sz="1200" dirty="0">
                <a:solidFill>
                  <a:schemeClr val="bg1">
                    <a:lumMod val="75000"/>
                  </a:schemeClr>
                </a:solidFill>
              </a:rPr>
              <a:t>; CS; RP</a:t>
            </a:r>
          </a:p>
          <a:p>
            <a:r>
              <a:rPr lang="en-US" altLang="en-US" sz="1200" dirty="0">
                <a:solidFill>
                  <a:schemeClr val="bg1">
                    <a:lumMod val="75000"/>
                  </a:schemeClr>
                </a:solidFill>
              </a:rPr>
              <a:t>Assoziiert mit Hepatitis-Seropositivität: PAN</a:t>
            </a:r>
          </a:p>
          <a:p>
            <a:r>
              <a:rPr lang="en-US" altLang="en-US" sz="1200" dirty="0">
                <a:solidFill>
                  <a:schemeClr val="bg1">
                    <a:lumMod val="75000"/>
                  </a:schemeClr>
                </a:solidFill>
              </a:rPr>
              <a:t>Assoziiert mit Seropositivität auf Helminthen: MU</a:t>
            </a:r>
          </a:p>
          <a:p>
            <a:r>
              <a:rPr lang="en-US" altLang="en-US" sz="1200" dirty="0">
                <a:solidFill>
                  <a:schemeClr val="bg1">
                    <a:lumMod val="75000"/>
                  </a:schemeClr>
                </a:solidFill>
              </a:rPr>
              <a:t>Nierenfunktion möglicherweise beeinträchtigt (4): </a:t>
            </a:r>
            <a:r>
              <a:rPr lang="en-US" altLang="en-US" sz="1200" dirty="0" err="1">
                <a:solidFill>
                  <a:schemeClr val="bg1">
                    <a:lumMod val="75000"/>
                  </a:schemeClr>
                </a:solidFill>
              </a:rPr>
              <a:t>GwP</a:t>
            </a:r>
            <a:r>
              <a:rPr lang="en-US" altLang="en-US" sz="1200" dirty="0">
                <a:solidFill>
                  <a:schemeClr val="bg1">
                    <a:lumMod val="75000"/>
                  </a:schemeClr>
                </a:solidFill>
              </a:rPr>
              <a:t>; PAN; CS; RP</a:t>
            </a:r>
          </a:p>
          <a:p>
            <a:r>
              <a:rPr lang="en-US" altLang="en-US" sz="1200" dirty="0">
                <a:solidFill>
                  <a:schemeClr val="bg1">
                    <a:lumMod val="75000"/>
                  </a:schemeClr>
                </a:solidFill>
              </a:rPr>
              <a:t>Chronische, therapieresistente Sinusitis häufig: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b="1" i="1" dirty="0">
                <a:solidFill>
                  <a:schemeClr val="bg1">
                    <a:lumMod val="75000"/>
                  </a:schemeClr>
                </a:solidFill>
              </a:rPr>
              <a:t>Extrem </a:t>
            </a:r>
            <a:r>
              <a:rPr lang="en-US" altLang="en-US" sz="1200" dirty="0">
                <a:solidFill>
                  <a:schemeClr val="bg1">
                    <a:lumMod val="75000"/>
                  </a:schemeClr>
                </a:solidFill>
              </a:rPr>
              <a:t>schmerzhaft: MU</a:t>
            </a:r>
          </a:p>
          <a:p>
            <a:r>
              <a:rPr lang="en-US" altLang="en-US" sz="1200" b="1" dirty="0"/>
              <a:t>Anti-CCP-Antikörper positiv: </a:t>
            </a:r>
            <a:r>
              <a:rPr lang="en-US" altLang="en-US" sz="1200" b="1" dirty="0">
                <a:solidFill>
                  <a:srgbClr val="0000FF"/>
                </a:solidFill>
              </a:rPr>
              <a:t>RA</a:t>
            </a:r>
          </a:p>
        </p:txBody>
      </p:sp>
      <p:sp>
        <p:nvSpPr>
          <p:cNvPr id="2" name="Text Box 4">
            <a:extLst>
              <a:ext uri="{FF2B5EF4-FFF2-40B4-BE49-F238E27FC236}">
                <a16:creationId xmlns:a16="http://schemas.microsoft.com/office/drawing/2014/main" id="{03F33DEC-63A2-4295-A5EB-420920B07704}"/>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assoziiert sind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49A663FE-C9EB-4EDF-9924-C6FBFC524B86}"/>
              </a:ext>
            </a:extLst>
          </p:cNvPr>
          <p:cNvSpPr txBox="1">
            <a:spLocks noChangeArrowheads="1"/>
          </p:cNvSpPr>
          <p:nvPr/>
        </p:nvSpPr>
        <p:spPr bwMode="auto">
          <a:xfrm>
            <a:off x="4038600" y="3257490"/>
            <a:ext cx="100219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latin typeface="Segoe Script" panose="020B0504020000000003" pitchFamily="34" charset="0"/>
              </a:rPr>
              <a:t>; PAN</a:t>
            </a:r>
          </a:p>
        </p:txBody>
      </p:sp>
      <p:sp>
        <p:nvSpPr>
          <p:cNvPr id="4" name="TextBox 3">
            <a:extLst>
              <a:ext uri="{FF2B5EF4-FFF2-40B4-BE49-F238E27FC236}">
                <a16:creationId xmlns:a16="http://schemas.microsoft.com/office/drawing/2014/main" id="{987BA1BD-C73B-C1C4-5820-9D0BEDE4CD0D}"/>
              </a:ext>
            </a:extLst>
          </p:cNvPr>
          <p:cNvSpPr txBox="1"/>
          <p:nvPr/>
        </p:nvSpPr>
        <p:spPr>
          <a:xfrm>
            <a:off x="838199" y="2133600"/>
            <a:ext cx="5708375" cy="3970318"/>
          </a:xfrm>
          <a:prstGeom prst="rect">
            <a:avLst/>
          </a:prstGeom>
          <a:solidFill>
            <a:schemeClr val="accent5">
              <a:lumMod val="75000"/>
            </a:schemeClr>
          </a:solidFill>
        </p:spPr>
        <p:txBody>
          <a:bodyPr wrap="square" lIns="25400" tIns="12700" rIns="25400" bIns="12700" rtlCol="0">
            <a:spAutoFit/>
          </a:bodyPr>
          <a:lstStyle/>
          <a:p>
            <a:r>
              <a:rPr lang="en-US" sz="1200" i="1" dirty="0"/>
              <a:t>Wofür steht </a:t>
            </a:r>
            <a:r>
              <a:rPr lang="en-US" sz="1200" dirty="0"/>
              <a:t>CCP </a:t>
            </a:r>
            <a:r>
              <a:rPr lang="en-US" sz="1200" i="1" dirty="0"/>
              <a:t>in diesem Zusammenhang?</a:t>
            </a:r>
          </a:p>
          <a:p>
            <a:r>
              <a:rPr lang="en-US" sz="1200" dirty="0"/>
              <a:t>Zyklisches citrulliniertes Peptid</a:t>
            </a:r>
          </a:p>
          <a:p>
            <a:endParaRPr lang="en-US" sz="1400" dirty="0"/>
          </a:p>
          <a:p>
            <a:r>
              <a:rPr lang="en-US" sz="1200" i="1" dirty="0"/>
              <a:t>Was bedeutet es, wenn man sagt, ein Peptid sei citrulliniert?</a:t>
            </a:r>
          </a:p>
          <a:p>
            <a:r>
              <a:rPr lang="en-US" sz="1200" dirty="0"/>
              <a:t>Es bedeutet, dass einige der Arginin-Einheiten innerhalb von Proteinen enzymatisch in die Aminosäure Citrullin umgewandelt wurden </a:t>
            </a:r>
            <a:r>
              <a:rPr lang="en-US" sz="1200" dirty="0">
                <a:solidFill>
                  <a:srgbClr val="0000FF"/>
                </a:solidFill>
              </a:rPr>
              <a:t>(die nicht zu den 20 Standard-Aminosäuren gehört, die in unserem Genom kodiert sind)</a:t>
            </a:r>
            <a:endParaRPr lang="en-US" sz="1400" dirty="0">
              <a:solidFill>
                <a:schemeClr val="accent5">
                  <a:lumMod val="75000"/>
                </a:schemeClr>
              </a:solidFill>
            </a:endParaRPr>
          </a:p>
          <a:p>
            <a:endParaRPr lang="en-US" sz="1400" dirty="0">
              <a:solidFill>
                <a:schemeClr val="accent5">
                  <a:lumMod val="75000"/>
                </a:schemeClr>
              </a:solidFill>
            </a:endParaRPr>
          </a:p>
          <a:p>
            <a:r>
              <a:rPr lang="en-US" sz="1200" i="1" dirty="0">
                <a:solidFill>
                  <a:schemeClr val="accent5">
                    <a:lumMod val="75000"/>
                  </a:schemeClr>
                </a:solidFill>
              </a:rPr>
              <a:t>OK, was hat das nun mit RA zu tun?</a:t>
            </a:r>
          </a:p>
          <a:p>
            <a:r>
              <a:rPr lang="en-US" sz="1200" dirty="0">
                <a:solidFill>
                  <a:schemeClr val="accent5">
                    <a:lumMod val="75000"/>
                  </a:schemeClr>
                </a:solidFill>
              </a:rPr>
              <a:t>Die Citrullin-Gruppen verändern die Konformation der Proteine, in denen sie vorkommen, wodurch die Proteine für das Immunsystem fremd werden. Das Immunsystem eines </a:t>
            </a:r>
            <a:r>
              <a:rPr lang="en-US" sz="1200" dirty="0" err="1">
                <a:solidFill>
                  <a:schemeClr val="accent5">
                    <a:lumMod val="75000"/>
                  </a:schemeClr>
                </a:solidFill>
              </a:rPr>
              <a:t>RA-Patienten </a:t>
            </a:r>
            <a:r>
              <a:rPr lang="en-US" sz="1200" dirty="0">
                <a:solidFill>
                  <a:schemeClr val="accent5">
                    <a:lumMod val="75000"/>
                  </a:schemeClr>
                </a:solidFill>
              </a:rPr>
              <a:t>greift sie als fremde Antigene an – daher das Vorhandensein von Anti-CCP-Antikörpern in ihrem Serum.</a:t>
            </a:r>
          </a:p>
          <a:p>
            <a:endParaRPr lang="en-US" sz="1400" i="1" dirty="0">
              <a:solidFill>
                <a:schemeClr val="accent5">
                  <a:lumMod val="75000"/>
                </a:schemeClr>
              </a:solidFill>
            </a:endParaRPr>
          </a:p>
          <a:p>
            <a:r>
              <a:rPr lang="en-US" sz="1200" i="1" dirty="0">
                <a:solidFill>
                  <a:schemeClr val="accent5">
                    <a:lumMod val="75000"/>
                  </a:schemeClr>
                </a:solidFill>
              </a:rPr>
              <a:t>Bei der Untersuchung eines </a:t>
            </a:r>
            <a:r>
              <a:rPr lang="en-US" sz="1200" i="1" dirty="0" err="1">
                <a:solidFill>
                  <a:schemeClr val="accent5">
                    <a:lumMod val="75000"/>
                  </a:schemeClr>
                </a:solidFill>
              </a:rPr>
              <a:t>Patienten </a:t>
            </a:r>
            <a:r>
              <a:rPr lang="en-US" sz="1200" i="1" dirty="0">
                <a:solidFill>
                  <a:schemeClr val="accent5">
                    <a:lumMod val="75000"/>
                  </a:schemeClr>
                </a:solidFill>
              </a:rPr>
              <a:t>auf RA überprüfe ich in der Regel das Vorhandensein des Serum-Rheumafaktors (RF). Ist der Anti-CCP-Test besser?</a:t>
            </a:r>
          </a:p>
          <a:p>
            <a:r>
              <a:rPr lang="en-US" sz="1200" dirty="0">
                <a:solidFill>
                  <a:schemeClr val="accent5">
                    <a:lumMod val="75000"/>
                  </a:schemeClr>
                </a:solidFill>
              </a:rPr>
              <a:t>Ja, denn er weist im Vergleich zum RF-Test die gleiche  Sensitivität , aber eine höhere  Spezifität (98 %)  für RA auf </a:t>
            </a:r>
          </a:p>
        </p:txBody>
      </p:sp>
      <p:sp>
        <p:nvSpPr>
          <p:cNvPr id="8" name="Rectangle 7">
            <a:extLst>
              <a:ext uri="{FF2B5EF4-FFF2-40B4-BE49-F238E27FC236}">
                <a16:creationId xmlns:a16="http://schemas.microsoft.com/office/drawing/2014/main" id="{F6272C06-9404-5610-EEE2-094063EAB1A4}"/>
              </a:ext>
            </a:extLst>
          </p:cNvPr>
          <p:cNvSpPr/>
          <p:nvPr/>
        </p:nvSpPr>
        <p:spPr>
          <a:xfrm>
            <a:off x="4400717" y="3075192"/>
            <a:ext cx="399883" cy="6586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ist </a:t>
            </a:r>
            <a:r>
              <a:rPr lang="en-US" sz="1200" i="1" dirty="0">
                <a:solidFill>
                  <a:schemeClr val="tx1"/>
                </a:solidFill>
              </a:rPr>
              <a:t>vs. </a:t>
            </a:r>
            <a:r>
              <a:rPr lang="en-US" sz="1200" dirty="0">
                <a:solidFill>
                  <a:schemeClr val="tx1"/>
                </a:solidFill>
              </a:rPr>
              <a:t>ist nicht</a:t>
            </a:r>
          </a:p>
        </p:txBody>
      </p:sp>
    </p:spTree>
    <p:extLst>
      <p:ext uri="{BB962C8B-B14F-4D97-AF65-F5344CB8AC3E}">
        <p14:creationId xmlns:p14="http://schemas.microsoft.com/office/powerpoint/2010/main" val="585850237"/>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1059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68025DD-222F-4188-984D-98F9EE06EB89}" type="slidenum">
              <a:rPr lang="en-US" altLang="en-US" sz="1000" smtClean="0"/>
              <a:t>167</a:t>
            </a:fld>
            <a:endParaRPr lang="en-US" altLang="en-US" sz="1000"/>
          </a:p>
        </p:txBody>
      </p:sp>
      <p:sp>
        <p:nvSpPr>
          <p:cNvPr id="110596"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MU; PAN</a:t>
            </a:r>
          </a:p>
          <a:p>
            <a:r>
              <a:rPr lang="en-US" altLang="en-US" sz="1200" dirty="0">
                <a:solidFill>
                  <a:schemeClr val="bg1">
                    <a:lumMod val="75000"/>
                  </a:schemeClr>
                </a:solidFill>
              </a:rPr>
              <a:t>Sklera nie betroffen: MU</a:t>
            </a:r>
          </a:p>
          <a:p>
            <a:r>
              <a:rPr lang="en-US" altLang="en-US" sz="1200" dirty="0">
                <a:solidFill>
                  <a:schemeClr val="bg1">
                    <a:lumMod val="75000"/>
                  </a:schemeClr>
                </a:solidFill>
              </a:rPr>
              <a:t>ANCA-positiv (2): </a:t>
            </a:r>
            <a:r>
              <a:rPr lang="en-US" altLang="en-US" sz="1200" dirty="0" err="1">
                <a:solidFill>
                  <a:schemeClr val="bg1">
                    <a:lumMod val="75000"/>
                  </a:schemeClr>
                </a:solidFill>
              </a:rPr>
              <a:t>GwP</a:t>
            </a:r>
            <a:r>
              <a:rPr lang="en-US" altLang="en-US" sz="1200" dirty="0">
                <a:solidFill>
                  <a:schemeClr val="bg1">
                    <a:lumMod val="75000"/>
                  </a:schemeClr>
                </a:solidFill>
              </a:rPr>
              <a:t>; CS</a:t>
            </a:r>
          </a:p>
          <a:p>
            <a:r>
              <a:rPr lang="en-US" altLang="en-US" sz="1200" dirty="0">
                <a:solidFill>
                  <a:schemeClr val="bg1">
                    <a:lumMod val="75000"/>
                  </a:schemeClr>
                </a:solidFill>
              </a:rPr>
              <a:t>Ist eine Ausschlussdiagnose: MU</a:t>
            </a:r>
          </a:p>
          <a:p>
            <a:r>
              <a:rPr lang="en-US" altLang="en-US" sz="1200" dirty="0">
                <a:solidFill>
                  <a:schemeClr val="bg1">
                    <a:lumMod val="75000"/>
                  </a:schemeClr>
                </a:solidFill>
              </a:rPr>
              <a:t>Röntgenaufnahme des Brustkorbs wahrscheinlich auffällig (3): </a:t>
            </a:r>
            <a:r>
              <a:rPr lang="en-US" altLang="en-US" sz="1200" dirty="0" err="1">
                <a:solidFill>
                  <a:schemeClr val="bg1">
                    <a:lumMod val="75000"/>
                  </a:schemeClr>
                </a:solidFill>
              </a:rPr>
              <a:t>GwP</a:t>
            </a:r>
            <a:r>
              <a:rPr lang="en-US" altLang="en-US" sz="1200" dirty="0">
                <a:solidFill>
                  <a:schemeClr val="bg1">
                    <a:lumMod val="75000"/>
                  </a:schemeClr>
                </a:solidFill>
              </a:rPr>
              <a:t>; CS; RP</a:t>
            </a:r>
          </a:p>
          <a:p>
            <a:r>
              <a:rPr lang="en-US" altLang="en-US" sz="1200" dirty="0">
                <a:solidFill>
                  <a:schemeClr val="bg1">
                    <a:lumMod val="75000"/>
                  </a:schemeClr>
                </a:solidFill>
              </a:rPr>
              <a:t>Assoziiert mit Hepatitis-Seropositivität: PAN</a:t>
            </a:r>
          </a:p>
          <a:p>
            <a:r>
              <a:rPr lang="en-US" altLang="en-US" sz="1200" dirty="0">
                <a:solidFill>
                  <a:schemeClr val="bg1">
                    <a:lumMod val="75000"/>
                  </a:schemeClr>
                </a:solidFill>
              </a:rPr>
              <a:t>Assoziiert mit Seropositivität auf Helminthen: MU</a:t>
            </a:r>
          </a:p>
          <a:p>
            <a:r>
              <a:rPr lang="en-US" altLang="en-US" sz="1200" dirty="0">
                <a:solidFill>
                  <a:schemeClr val="bg1">
                    <a:lumMod val="75000"/>
                  </a:schemeClr>
                </a:solidFill>
              </a:rPr>
              <a:t>Nierenfunktion möglicherweise beeinträchtigt (4): </a:t>
            </a:r>
            <a:r>
              <a:rPr lang="en-US" altLang="en-US" sz="1200" dirty="0" err="1">
                <a:solidFill>
                  <a:schemeClr val="bg1">
                    <a:lumMod val="75000"/>
                  </a:schemeClr>
                </a:solidFill>
              </a:rPr>
              <a:t>GwP</a:t>
            </a:r>
            <a:r>
              <a:rPr lang="en-US" altLang="en-US" sz="1200" dirty="0">
                <a:solidFill>
                  <a:schemeClr val="bg1">
                    <a:lumMod val="75000"/>
                  </a:schemeClr>
                </a:solidFill>
              </a:rPr>
              <a:t>; PAN; CS; RP</a:t>
            </a:r>
          </a:p>
          <a:p>
            <a:r>
              <a:rPr lang="en-US" altLang="en-US" sz="1200" dirty="0">
                <a:solidFill>
                  <a:schemeClr val="bg1">
                    <a:lumMod val="75000"/>
                  </a:schemeClr>
                </a:solidFill>
              </a:rPr>
              <a:t>Chronische, therapieresistente Sinusitis häufig: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b="1" i="1" dirty="0">
                <a:solidFill>
                  <a:schemeClr val="bg1">
                    <a:lumMod val="75000"/>
                  </a:schemeClr>
                </a:solidFill>
              </a:rPr>
              <a:t>Extrem </a:t>
            </a:r>
            <a:r>
              <a:rPr lang="en-US" altLang="en-US" sz="1200" dirty="0">
                <a:solidFill>
                  <a:schemeClr val="bg1">
                    <a:lumMod val="75000"/>
                  </a:schemeClr>
                </a:solidFill>
              </a:rPr>
              <a:t>schmerzhaft: MU</a:t>
            </a:r>
          </a:p>
          <a:p>
            <a:r>
              <a:rPr lang="en-US" altLang="en-US" sz="1200" b="1" dirty="0"/>
              <a:t>Anti-CCP-Antikörper positiv: </a:t>
            </a:r>
            <a:r>
              <a:rPr lang="en-US" altLang="en-US" sz="1200" b="1" dirty="0">
                <a:solidFill>
                  <a:srgbClr val="0000FF"/>
                </a:solidFill>
              </a:rPr>
              <a:t>RA</a:t>
            </a:r>
          </a:p>
        </p:txBody>
      </p:sp>
      <p:sp>
        <p:nvSpPr>
          <p:cNvPr id="2" name="Text Box 4">
            <a:extLst>
              <a:ext uri="{FF2B5EF4-FFF2-40B4-BE49-F238E27FC236}">
                <a16:creationId xmlns:a16="http://schemas.microsoft.com/office/drawing/2014/main" id="{03F33DEC-63A2-4295-A5EB-420920B07704}"/>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assoziiert sind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49A663FE-C9EB-4EDF-9924-C6FBFC524B86}"/>
              </a:ext>
            </a:extLst>
          </p:cNvPr>
          <p:cNvSpPr txBox="1">
            <a:spLocks noChangeArrowheads="1"/>
          </p:cNvSpPr>
          <p:nvPr/>
        </p:nvSpPr>
        <p:spPr bwMode="auto">
          <a:xfrm>
            <a:off x="4038600" y="3257490"/>
            <a:ext cx="100219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latin typeface="Segoe Script" panose="020B0504020000000003" pitchFamily="34" charset="0"/>
              </a:rPr>
              <a:t>; PAN</a:t>
            </a:r>
          </a:p>
        </p:txBody>
      </p:sp>
      <p:sp>
        <p:nvSpPr>
          <p:cNvPr id="4" name="TextBox 3">
            <a:extLst>
              <a:ext uri="{FF2B5EF4-FFF2-40B4-BE49-F238E27FC236}">
                <a16:creationId xmlns:a16="http://schemas.microsoft.com/office/drawing/2014/main" id="{987BA1BD-C73B-C1C4-5820-9D0BEDE4CD0D}"/>
              </a:ext>
            </a:extLst>
          </p:cNvPr>
          <p:cNvSpPr txBox="1"/>
          <p:nvPr/>
        </p:nvSpPr>
        <p:spPr>
          <a:xfrm>
            <a:off x="838199" y="2133600"/>
            <a:ext cx="5708375" cy="3970318"/>
          </a:xfrm>
          <a:prstGeom prst="rect">
            <a:avLst/>
          </a:prstGeom>
          <a:solidFill>
            <a:schemeClr val="accent5">
              <a:lumMod val="75000"/>
            </a:schemeClr>
          </a:solidFill>
        </p:spPr>
        <p:txBody>
          <a:bodyPr wrap="square" lIns="25400" tIns="12700" rIns="25400" bIns="12700" rtlCol="0">
            <a:spAutoFit/>
          </a:bodyPr>
          <a:lstStyle/>
          <a:p>
            <a:r>
              <a:rPr lang="en-US" sz="1200" i="1" dirty="0"/>
              <a:t>Wofür steht </a:t>
            </a:r>
            <a:r>
              <a:rPr lang="en-US" sz="1200" dirty="0"/>
              <a:t>CCP </a:t>
            </a:r>
            <a:r>
              <a:rPr lang="en-US" sz="1200" i="1" dirty="0"/>
              <a:t>in diesem Zusammenhang?</a:t>
            </a:r>
          </a:p>
          <a:p>
            <a:r>
              <a:rPr lang="en-US" sz="1200" dirty="0"/>
              <a:t>Zyklisches citrulliniertes Peptid</a:t>
            </a:r>
          </a:p>
          <a:p>
            <a:endParaRPr lang="en-US" sz="1400" dirty="0"/>
          </a:p>
          <a:p>
            <a:r>
              <a:rPr lang="en-US" sz="1200" i="1" dirty="0"/>
              <a:t>Was bedeutet es, wenn man sagt, ein Peptid sei citrulliniert?</a:t>
            </a:r>
          </a:p>
          <a:p>
            <a:r>
              <a:rPr lang="en-US" sz="1200" dirty="0"/>
              <a:t>Es bedeutet, dass einige der Arginin-Einheiten innerhalb von Proteinen enzymatisch in die Aminosäure Citrullin umgewandelt wurden </a:t>
            </a:r>
            <a:r>
              <a:rPr lang="en-US" sz="1200" dirty="0">
                <a:solidFill>
                  <a:srgbClr val="0000FF"/>
                </a:solidFill>
              </a:rPr>
              <a:t>(die nicht zu den 20 Standard-Aminosäuren gehört, die in unserem Genom kodiert sind)</a:t>
            </a:r>
            <a:endParaRPr lang="en-US" sz="1400" dirty="0">
              <a:solidFill>
                <a:schemeClr val="accent5">
                  <a:lumMod val="75000"/>
                </a:schemeClr>
              </a:solidFill>
            </a:endParaRPr>
          </a:p>
          <a:p>
            <a:endParaRPr lang="en-US" sz="1400" dirty="0">
              <a:solidFill>
                <a:schemeClr val="accent5">
                  <a:lumMod val="75000"/>
                </a:schemeClr>
              </a:solidFill>
            </a:endParaRPr>
          </a:p>
          <a:p>
            <a:r>
              <a:rPr lang="en-US" sz="1200" i="1" dirty="0">
                <a:solidFill>
                  <a:schemeClr val="accent5">
                    <a:lumMod val="75000"/>
                  </a:schemeClr>
                </a:solidFill>
              </a:rPr>
              <a:t>OK, was hat das nun mit RA zu tun?</a:t>
            </a:r>
          </a:p>
          <a:p>
            <a:r>
              <a:rPr lang="en-US" sz="1200" dirty="0">
                <a:solidFill>
                  <a:schemeClr val="accent5">
                    <a:lumMod val="75000"/>
                  </a:schemeClr>
                </a:solidFill>
              </a:rPr>
              <a:t>Die Citrullin-Gruppen verändern die Konformation der Proteine, in denen sie vorkommen, wodurch die Proteine für das Immunsystem fremd werden. Das Immunsystem eines </a:t>
            </a:r>
            <a:r>
              <a:rPr lang="en-US" sz="1200" dirty="0" err="1">
                <a:solidFill>
                  <a:schemeClr val="accent5">
                    <a:lumMod val="75000"/>
                  </a:schemeClr>
                </a:solidFill>
              </a:rPr>
              <a:t>RA-Patienten </a:t>
            </a:r>
            <a:r>
              <a:rPr lang="en-US" sz="1200" dirty="0">
                <a:solidFill>
                  <a:schemeClr val="accent5">
                    <a:lumMod val="75000"/>
                  </a:schemeClr>
                </a:solidFill>
              </a:rPr>
              <a:t>greift sie als fremde Antigene an – daher das Vorhandensein von Anti-CCP-Antikörpern in ihrem Serum.</a:t>
            </a:r>
          </a:p>
          <a:p>
            <a:endParaRPr lang="en-US" sz="1400" i="1" dirty="0">
              <a:solidFill>
                <a:schemeClr val="accent5">
                  <a:lumMod val="75000"/>
                </a:schemeClr>
              </a:solidFill>
            </a:endParaRPr>
          </a:p>
          <a:p>
            <a:r>
              <a:rPr lang="en-US" sz="1200" i="1" dirty="0">
                <a:solidFill>
                  <a:schemeClr val="accent5">
                    <a:lumMod val="75000"/>
                  </a:schemeClr>
                </a:solidFill>
              </a:rPr>
              <a:t>Bei der Untersuchung eines </a:t>
            </a:r>
            <a:r>
              <a:rPr lang="en-US" sz="1200" i="1" dirty="0" err="1">
                <a:solidFill>
                  <a:schemeClr val="accent5">
                    <a:lumMod val="75000"/>
                  </a:schemeClr>
                </a:solidFill>
              </a:rPr>
              <a:t>Patienten </a:t>
            </a:r>
            <a:r>
              <a:rPr lang="en-US" sz="1200" i="1" dirty="0">
                <a:solidFill>
                  <a:schemeClr val="accent5">
                    <a:lumMod val="75000"/>
                  </a:schemeClr>
                </a:solidFill>
              </a:rPr>
              <a:t>auf RA überprüfe ich in der Regel das Vorhandensein des Serum-Rheumafaktors (RF). Ist der Anti-CCP-Test besser?</a:t>
            </a:r>
          </a:p>
          <a:p>
            <a:r>
              <a:rPr lang="en-US" sz="1200" dirty="0">
                <a:solidFill>
                  <a:schemeClr val="accent5">
                    <a:lumMod val="75000"/>
                  </a:schemeClr>
                </a:solidFill>
              </a:rPr>
              <a:t>Ja, denn er weist im Vergleich zum RF-Test die gleiche Sensitivität, aber eine höhere Spezifität (98 %) für RA auf. </a:t>
            </a:r>
          </a:p>
        </p:txBody>
      </p:sp>
    </p:spTree>
    <p:extLst>
      <p:ext uri="{BB962C8B-B14F-4D97-AF65-F5344CB8AC3E}">
        <p14:creationId xmlns:p14="http://schemas.microsoft.com/office/powerpoint/2010/main" val="3639337346"/>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1059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68025DD-222F-4188-984D-98F9EE06EB89}" type="slidenum">
              <a:rPr lang="en-US" altLang="en-US" sz="1000" smtClean="0"/>
              <a:t>168</a:t>
            </a:fld>
            <a:endParaRPr lang="en-US" altLang="en-US" sz="1000"/>
          </a:p>
        </p:txBody>
      </p:sp>
      <p:sp>
        <p:nvSpPr>
          <p:cNvPr id="110596"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MU; PAN</a:t>
            </a:r>
          </a:p>
          <a:p>
            <a:r>
              <a:rPr lang="en-US" altLang="en-US" sz="1200" dirty="0">
                <a:solidFill>
                  <a:schemeClr val="bg1">
                    <a:lumMod val="75000"/>
                  </a:schemeClr>
                </a:solidFill>
              </a:rPr>
              <a:t>Sklera nie betroffen: MU</a:t>
            </a:r>
          </a:p>
          <a:p>
            <a:r>
              <a:rPr lang="en-US" altLang="en-US" sz="1200" dirty="0">
                <a:solidFill>
                  <a:schemeClr val="bg1">
                    <a:lumMod val="75000"/>
                  </a:schemeClr>
                </a:solidFill>
              </a:rPr>
              <a:t>ANCA-positiv (2): </a:t>
            </a:r>
            <a:r>
              <a:rPr lang="en-US" altLang="en-US" sz="1200" dirty="0" err="1">
                <a:solidFill>
                  <a:schemeClr val="bg1">
                    <a:lumMod val="75000"/>
                  </a:schemeClr>
                </a:solidFill>
              </a:rPr>
              <a:t>GwP</a:t>
            </a:r>
            <a:r>
              <a:rPr lang="en-US" altLang="en-US" sz="1200" dirty="0">
                <a:solidFill>
                  <a:schemeClr val="bg1">
                    <a:lumMod val="75000"/>
                  </a:schemeClr>
                </a:solidFill>
              </a:rPr>
              <a:t>; CS</a:t>
            </a:r>
          </a:p>
          <a:p>
            <a:r>
              <a:rPr lang="en-US" altLang="en-US" sz="1200" dirty="0">
                <a:solidFill>
                  <a:schemeClr val="bg1">
                    <a:lumMod val="75000"/>
                  </a:schemeClr>
                </a:solidFill>
              </a:rPr>
              <a:t>Ist eine Ausschlussdiagnose: MU</a:t>
            </a:r>
          </a:p>
          <a:p>
            <a:r>
              <a:rPr lang="en-US" altLang="en-US" sz="1200" dirty="0">
                <a:solidFill>
                  <a:schemeClr val="bg1">
                    <a:lumMod val="75000"/>
                  </a:schemeClr>
                </a:solidFill>
              </a:rPr>
              <a:t>Röntgenaufnahme des Brustkorbs wahrscheinlich auffällig (3): </a:t>
            </a:r>
            <a:r>
              <a:rPr lang="en-US" altLang="en-US" sz="1200" dirty="0" err="1">
                <a:solidFill>
                  <a:schemeClr val="bg1">
                    <a:lumMod val="75000"/>
                  </a:schemeClr>
                </a:solidFill>
              </a:rPr>
              <a:t>GwP</a:t>
            </a:r>
            <a:r>
              <a:rPr lang="en-US" altLang="en-US" sz="1200" dirty="0">
                <a:solidFill>
                  <a:schemeClr val="bg1">
                    <a:lumMod val="75000"/>
                  </a:schemeClr>
                </a:solidFill>
              </a:rPr>
              <a:t>; CS; RP</a:t>
            </a:r>
          </a:p>
          <a:p>
            <a:r>
              <a:rPr lang="en-US" altLang="en-US" sz="1200" dirty="0">
                <a:solidFill>
                  <a:schemeClr val="bg1">
                    <a:lumMod val="75000"/>
                  </a:schemeClr>
                </a:solidFill>
              </a:rPr>
              <a:t>Assoziiert mit Hepatitis-Seropositivität: PAN</a:t>
            </a:r>
          </a:p>
          <a:p>
            <a:r>
              <a:rPr lang="en-US" altLang="en-US" sz="1200" dirty="0">
                <a:solidFill>
                  <a:schemeClr val="bg1">
                    <a:lumMod val="75000"/>
                  </a:schemeClr>
                </a:solidFill>
              </a:rPr>
              <a:t>Assoziiert mit Seropositivität auf Helminthen: MU</a:t>
            </a:r>
          </a:p>
          <a:p>
            <a:r>
              <a:rPr lang="en-US" altLang="en-US" sz="1200" dirty="0">
                <a:solidFill>
                  <a:schemeClr val="bg1">
                    <a:lumMod val="75000"/>
                  </a:schemeClr>
                </a:solidFill>
              </a:rPr>
              <a:t>Nierenfunktion möglicherweise beeinträchtigt (4): </a:t>
            </a:r>
            <a:r>
              <a:rPr lang="en-US" altLang="en-US" sz="1200" dirty="0" err="1">
                <a:solidFill>
                  <a:schemeClr val="bg1">
                    <a:lumMod val="75000"/>
                  </a:schemeClr>
                </a:solidFill>
              </a:rPr>
              <a:t>GwP</a:t>
            </a:r>
            <a:r>
              <a:rPr lang="en-US" altLang="en-US" sz="1200" dirty="0">
                <a:solidFill>
                  <a:schemeClr val="bg1">
                    <a:lumMod val="75000"/>
                  </a:schemeClr>
                </a:solidFill>
              </a:rPr>
              <a:t>; PAN; CS; RP</a:t>
            </a:r>
          </a:p>
          <a:p>
            <a:r>
              <a:rPr lang="en-US" altLang="en-US" sz="1200" dirty="0">
                <a:solidFill>
                  <a:schemeClr val="bg1">
                    <a:lumMod val="75000"/>
                  </a:schemeClr>
                </a:solidFill>
              </a:rPr>
              <a:t>Chronische, therapieresistente Sinusitis häufig: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b="1" i="1" dirty="0">
                <a:solidFill>
                  <a:schemeClr val="bg1">
                    <a:lumMod val="75000"/>
                  </a:schemeClr>
                </a:solidFill>
              </a:rPr>
              <a:t>Extrem </a:t>
            </a:r>
            <a:r>
              <a:rPr lang="en-US" altLang="en-US" sz="1200" dirty="0">
                <a:solidFill>
                  <a:schemeClr val="bg1">
                    <a:lumMod val="75000"/>
                  </a:schemeClr>
                </a:solidFill>
              </a:rPr>
              <a:t>schmerzhaft: MU</a:t>
            </a:r>
          </a:p>
          <a:p>
            <a:r>
              <a:rPr lang="en-US" altLang="en-US" sz="1200" b="1" dirty="0"/>
              <a:t>Anti-CCP-Antikörper positiv: </a:t>
            </a:r>
            <a:r>
              <a:rPr lang="en-US" altLang="en-US" sz="1200" b="1" dirty="0">
                <a:solidFill>
                  <a:srgbClr val="0000FF"/>
                </a:solidFill>
              </a:rPr>
              <a:t>RA</a:t>
            </a:r>
          </a:p>
        </p:txBody>
      </p:sp>
      <p:sp>
        <p:nvSpPr>
          <p:cNvPr id="2" name="Text Box 4">
            <a:extLst>
              <a:ext uri="{FF2B5EF4-FFF2-40B4-BE49-F238E27FC236}">
                <a16:creationId xmlns:a16="http://schemas.microsoft.com/office/drawing/2014/main" id="{03F33DEC-63A2-4295-A5EB-420920B07704}"/>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assoziiert sind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49A663FE-C9EB-4EDF-9924-C6FBFC524B86}"/>
              </a:ext>
            </a:extLst>
          </p:cNvPr>
          <p:cNvSpPr txBox="1">
            <a:spLocks noChangeArrowheads="1"/>
          </p:cNvSpPr>
          <p:nvPr/>
        </p:nvSpPr>
        <p:spPr bwMode="auto">
          <a:xfrm>
            <a:off x="4038600" y="3257490"/>
            <a:ext cx="100219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latin typeface="Segoe Script" panose="020B0504020000000003" pitchFamily="34" charset="0"/>
              </a:rPr>
              <a:t>; PAN</a:t>
            </a:r>
          </a:p>
        </p:txBody>
      </p:sp>
      <p:sp>
        <p:nvSpPr>
          <p:cNvPr id="4" name="TextBox 3">
            <a:extLst>
              <a:ext uri="{FF2B5EF4-FFF2-40B4-BE49-F238E27FC236}">
                <a16:creationId xmlns:a16="http://schemas.microsoft.com/office/drawing/2014/main" id="{987BA1BD-C73B-C1C4-5820-9D0BEDE4CD0D}"/>
              </a:ext>
            </a:extLst>
          </p:cNvPr>
          <p:cNvSpPr txBox="1"/>
          <p:nvPr/>
        </p:nvSpPr>
        <p:spPr>
          <a:xfrm>
            <a:off x="838199" y="2133600"/>
            <a:ext cx="5708375" cy="3970318"/>
          </a:xfrm>
          <a:prstGeom prst="rect">
            <a:avLst/>
          </a:prstGeom>
          <a:solidFill>
            <a:schemeClr val="accent5">
              <a:lumMod val="75000"/>
            </a:schemeClr>
          </a:solidFill>
        </p:spPr>
        <p:txBody>
          <a:bodyPr wrap="square" lIns="25400" tIns="12700" rIns="25400" bIns="12700" rtlCol="0">
            <a:spAutoFit/>
          </a:bodyPr>
          <a:lstStyle/>
          <a:p>
            <a:r>
              <a:rPr lang="en-US" sz="1200" i="1" dirty="0"/>
              <a:t>Wofür steht </a:t>
            </a:r>
            <a:r>
              <a:rPr lang="en-US" sz="1200" dirty="0"/>
              <a:t>CCP </a:t>
            </a:r>
            <a:r>
              <a:rPr lang="en-US" sz="1200" i="1" dirty="0"/>
              <a:t>in diesem Zusammenhang?</a:t>
            </a:r>
          </a:p>
          <a:p>
            <a:r>
              <a:rPr lang="en-US" sz="1200" dirty="0"/>
              <a:t>Zyklisches citrulliniertes Peptid</a:t>
            </a:r>
          </a:p>
          <a:p>
            <a:endParaRPr lang="en-US" sz="1400" dirty="0"/>
          </a:p>
          <a:p>
            <a:r>
              <a:rPr lang="en-US" sz="1200" i="1" dirty="0"/>
              <a:t>Was bedeutet es, wenn man sagt, ein Peptid sei citrulliniert?</a:t>
            </a:r>
          </a:p>
          <a:p>
            <a:r>
              <a:rPr lang="en-US" sz="1200" dirty="0"/>
              <a:t>Es bedeutet, dass einige der Arginin-Einheiten innerhalb von Proteinen enzymatisch in die Aminosäure Citrullin umgewandelt wurden </a:t>
            </a:r>
            <a:r>
              <a:rPr lang="en-US" sz="1200" dirty="0">
                <a:solidFill>
                  <a:srgbClr val="0000FF"/>
                </a:solidFill>
              </a:rPr>
              <a:t>(die nicht zu den 20 Standard-Aminosäuren gehört, die in unserem Genom kodiert sind)</a:t>
            </a:r>
          </a:p>
          <a:p>
            <a:endParaRPr lang="en-US" sz="1400" dirty="0"/>
          </a:p>
          <a:p>
            <a:r>
              <a:rPr lang="en-US" sz="1200" i="1" dirty="0"/>
              <a:t>OK, was hat das nun mit RA zu tun?</a:t>
            </a:r>
            <a:endParaRPr lang="en-US" sz="1400" i="1" dirty="0">
              <a:solidFill>
                <a:schemeClr val="accent5">
                  <a:lumMod val="75000"/>
                </a:schemeClr>
              </a:solidFill>
            </a:endParaRPr>
          </a:p>
          <a:p>
            <a:r>
              <a:rPr lang="en-US" sz="1200" dirty="0">
                <a:solidFill>
                  <a:schemeClr val="accent5">
                    <a:lumMod val="75000"/>
                  </a:schemeClr>
                </a:solidFill>
              </a:rPr>
              <a:t>Die Citrullin-Gruppen verändern die Konformation der Proteine, in denen sie vorkommen, wodurch die Proteine für das Immunsystem fremd werden. Das Immunsystem eines </a:t>
            </a:r>
            <a:r>
              <a:rPr lang="en-US" sz="1200" dirty="0" err="1">
                <a:solidFill>
                  <a:schemeClr val="accent5">
                    <a:lumMod val="75000"/>
                  </a:schemeClr>
                </a:solidFill>
              </a:rPr>
              <a:t>RA-Patienten </a:t>
            </a:r>
            <a:r>
              <a:rPr lang="en-US" sz="1200" dirty="0">
                <a:solidFill>
                  <a:schemeClr val="accent5">
                    <a:lumMod val="75000"/>
                  </a:schemeClr>
                </a:solidFill>
              </a:rPr>
              <a:t>greift sie als fremde Antigene an – daher das Vorhandensein von Anti-CCP-Antikörpern in ihrem Serum.</a:t>
            </a:r>
          </a:p>
          <a:p>
            <a:endParaRPr lang="en-US" sz="1400" i="1" dirty="0">
              <a:solidFill>
                <a:schemeClr val="accent5">
                  <a:lumMod val="75000"/>
                </a:schemeClr>
              </a:solidFill>
            </a:endParaRPr>
          </a:p>
          <a:p>
            <a:r>
              <a:rPr lang="en-US" sz="1200" i="1" dirty="0">
                <a:solidFill>
                  <a:schemeClr val="accent5">
                    <a:lumMod val="75000"/>
                  </a:schemeClr>
                </a:solidFill>
              </a:rPr>
              <a:t>Bei der Untersuchung eines </a:t>
            </a:r>
            <a:r>
              <a:rPr lang="en-US" sz="1200" i="1" dirty="0" err="1">
                <a:solidFill>
                  <a:schemeClr val="accent5">
                    <a:lumMod val="75000"/>
                  </a:schemeClr>
                </a:solidFill>
              </a:rPr>
              <a:t>Patienten </a:t>
            </a:r>
            <a:r>
              <a:rPr lang="en-US" sz="1200" i="1" dirty="0">
                <a:solidFill>
                  <a:schemeClr val="accent5">
                    <a:lumMod val="75000"/>
                  </a:schemeClr>
                </a:solidFill>
              </a:rPr>
              <a:t>auf RA überprüfe ich in der Regel das Vorhandensein des Serum-Rheumafaktors (RF). Ist der Anti-CCP-Test besser?</a:t>
            </a:r>
          </a:p>
          <a:p>
            <a:r>
              <a:rPr lang="en-US" sz="1200" dirty="0">
                <a:solidFill>
                  <a:schemeClr val="accent5">
                    <a:lumMod val="75000"/>
                  </a:schemeClr>
                </a:solidFill>
              </a:rPr>
              <a:t>Ja, denn er weist im Vergleich zum RF-Test die gleiche Sensitivität, aber eine höhere Spezifität (98 %) für RA auf. </a:t>
            </a:r>
          </a:p>
        </p:txBody>
      </p:sp>
    </p:spTree>
    <p:extLst>
      <p:ext uri="{BB962C8B-B14F-4D97-AF65-F5344CB8AC3E}">
        <p14:creationId xmlns:p14="http://schemas.microsoft.com/office/powerpoint/2010/main" val="4244541201"/>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1059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68025DD-222F-4188-984D-98F9EE06EB89}" type="slidenum">
              <a:rPr lang="en-US" altLang="en-US" sz="1000" smtClean="0"/>
              <a:t>169</a:t>
            </a:fld>
            <a:endParaRPr lang="en-US" altLang="en-US" sz="1000"/>
          </a:p>
        </p:txBody>
      </p:sp>
      <p:sp>
        <p:nvSpPr>
          <p:cNvPr id="110596"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MU; PAN</a:t>
            </a:r>
          </a:p>
          <a:p>
            <a:r>
              <a:rPr lang="en-US" altLang="en-US" sz="1200" dirty="0">
                <a:solidFill>
                  <a:schemeClr val="bg1">
                    <a:lumMod val="75000"/>
                  </a:schemeClr>
                </a:solidFill>
              </a:rPr>
              <a:t>Sklera nie betroffen: MU</a:t>
            </a:r>
          </a:p>
          <a:p>
            <a:r>
              <a:rPr lang="en-US" altLang="en-US" sz="1200" dirty="0">
                <a:solidFill>
                  <a:schemeClr val="bg1">
                    <a:lumMod val="75000"/>
                  </a:schemeClr>
                </a:solidFill>
              </a:rPr>
              <a:t>ANCA-positiv (2): </a:t>
            </a:r>
            <a:r>
              <a:rPr lang="en-US" altLang="en-US" sz="1200" dirty="0" err="1">
                <a:solidFill>
                  <a:schemeClr val="bg1">
                    <a:lumMod val="75000"/>
                  </a:schemeClr>
                </a:solidFill>
              </a:rPr>
              <a:t>GwP</a:t>
            </a:r>
            <a:r>
              <a:rPr lang="en-US" altLang="en-US" sz="1200" dirty="0">
                <a:solidFill>
                  <a:schemeClr val="bg1">
                    <a:lumMod val="75000"/>
                  </a:schemeClr>
                </a:solidFill>
              </a:rPr>
              <a:t>; CS</a:t>
            </a:r>
          </a:p>
          <a:p>
            <a:r>
              <a:rPr lang="en-US" altLang="en-US" sz="1200" dirty="0">
                <a:solidFill>
                  <a:schemeClr val="bg1">
                    <a:lumMod val="75000"/>
                  </a:schemeClr>
                </a:solidFill>
              </a:rPr>
              <a:t>Ist eine Ausschlussdiagnose: MU</a:t>
            </a:r>
          </a:p>
          <a:p>
            <a:r>
              <a:rPr lang="en-US" altLang="en-US" sz="1200" dirty="0">
                <a:solidFill>
                  <a:schemeClr val="bg1">
                    <a:lumMod val="75000"/>
                  </a:schemeClr>
                </a:solidFill>
              </a:rPr>
              <a:t>Röntgenaufnahme des Brustkorbs wahrscheinlich auffällig (3): </a:t>
            </a:r>
            <a:r>
              <a:rPr lang="en-US" altLang="en-US" sz="1200" dirty="0" err="1">
                <a:solidFill>
                  <a:schemeClr val="bg1">
                    <a:lumMod val="75000"/>
                  </a:schemeClr>
                </a:solidFill>
              </a:rPr>
              <a:t>GwP</a:t>
            </a:r>
            <a:r>
              <a:rPr lang="en-US" altLang="en-US" sz="1200" dirty="0">
                <a:solidFill>
                  <a:schemeClr val="bg1">
                    <a:lumMod val="75000"/>
                  </a:schemeClr>
                </a:solidFill>
              </a:rPr>
              <a:t>; CS; RP</a:t>
            </a:r>
          </a:p>
          <a:p>
            <a:r>
              <a:rPr lang="en-US" altLang="en-US" sz="1200" dirty="0">
                <a:solidFill>
                  <a:schemeClr val="bg1">
                    <a:lumMod val="75000"/>
                  </a:schemeClr>
                </a:solidFill>
              </a:rPr>
              <a:t>Assoziiert mit Hepatitis-Seropositivität: PAN</a:t>
            </a:r>
          </a:p>
          <a:p>
            <a:r>
              <a:rPr lang="en-US" altLang="en-US" sz="1200" dirty="0">
                <a:solidFill>
                  <a:schemeClr val="bg1">
                    <a:lumMod val="75000"/>
                  </a:schemeClr>
                </a:solidFill>
              </a:rPr>
              <a:t>Assoziiert mit Seropositivität auf Helminthen: MU</a:t>
            </a:r>
          </a:p>
          <a:p>
            <a:r>
              <a:rPr lang="en-US" altLang="en-US" sz="1200" dirty="0">
                <a:solidFill>
                  <a:schemeClr val="bg1">
                    <a:lumMod val="75000"/>
                  </a:schemeClr>
                </a:solidFill>
              </a:rPr>
              <a:t>Nierenfunktion möglicherweise beeinträchtigt (4): </a:t>
            </a:r>
            <a:r>
              <a:rPr lang="en-US" altLang="en-US" sz="1200" dirty="0" err="1">
                <a:solidFill>
                  <a:schemeClr val="bg1">
                    <a:lumMod val="75000"/>
                  </a:schemeClr>
                </a:solidFill>
              </a:rPr>
              <a:t>GwP</a:t>
            </a:r>
            <a:r>
              <a:rPr lang="en-US" altLang="en-US" sz="1200" dirty="0">
                <a:solidFill>
                  <a:schemeClr val="bg1">
                    <a:lumMod val="75000"/>
                  </a:schemeClr>
                </a:solidFill>
              </a:rPr>
              <a:t>; PAN; CS; RP</a:t>
            </a:r>
          </a:p>
          <a:p>
            <a:r>
              <a:rPr lang="en-US" altLang="en-US" sz="1200" dirty="0">
                <a:solidFill>
                  <a:schemeClr val="bg1">
                    <a:lumMod val="75000"/>
                  </a:schemeClr>
                </a:solidFill>
              </a:rPr>
              <a:t>Chronische, therapieresistente Sinusitis häufig: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b="1" i="1" dirty="0">
                <a:solidFill>
                  <a:schemeClr val="bg1">
                    <a:lumMod val="75000"/>
                  </a:schemeClr>
                </a:solidFill>
              </a:rPr>
              <a:t>Extrem </a:t>
            </a:r>
            <a:r>
              <a:rPr lang="en-US" altLang="en-US" sz="1200" dirty="0">
                <a:solidFill>
                  <a:schemeClr val="bg1">
                    <a:lumMod val="75000"/>
                  </a:schemeClr>
                </a:solidFill>
              </a:rPr>
              <a:t>schmerzhaft: MU</a:t>
            </a:r>
          </a:p>
          <a:p>
            <a:r>
              <a:rPr lang="en-US" altLang="en-US" sz="1200" b="1" dirty="0"/>
              <a:t>Anti-CCP-Antikörper positiv: </a:t>
            </a:r>
            <a:r>
              <a:rPr lang="en-US" altLang="en-US" sz="1200" b="1" dirty="0">
                <a:solidFill>
                  <a:srgbClr val="0000FF"/>
                </a:solidFill>
              </a:rPr>
              <a:t>RA</a:t>
            </a:r>
          </a:p>
        </p:txBody>
      </p:sp>
      <p:sp>
        <p:nvSpPr>
          <p:cNvPr id="2" name="Text Box 4">
            <a:extLst>
              <a:ext uri="{FF2B5EF4-FFF2-40B4-BE49-F238E27FC236}">
                <a16:creationId xmlns:a16="http://schemas.microsoft.com/office/drawing/2014/main" id="{03F33DEC-63A2-4295-A5EB-420920B07704}"/>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assoziiert sind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49A663FE-C9EB-4EDF-9924-C6FBFC524B86}"/>
              </a:ext>
            </a:extLst>
          </p:cNvPr>
          <p:cNvSpPr txBox="1">
            <a:spLocks noChangeArrowheads="1"/>
          </p:cNvSpPr>
          <p:nvPr/>
        </p:nvSpPr>
        <p:spPr bwMode="auto">
          <a:xfrm>
            <a:off x="4038600" y="3257490"/>
            <a:ext cx="100219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latin typeface="Segoe Script" panose="020B0504020000000003" pitchFamily="34" charset="0"/>
              </a:rPr>
              <a:t>; PAN</a:t>
            </a:r>
          </a:p>
        </p:txBody>
      </p:sp>
      <p:sp>
        <p:nvSpPr>
          <p:cNvPr id="4" name="TextBox 3">
            <a:extLst>
              <a:ext uri="{FF2B5EF4-FFF2-40B4-BE49-F238E27FC236}">
                <a16:creationId xmlns:a16="http://schemas.microsoft.com/office/drawing/2014/main" id="{987BA1BD-C73B-C1C4-5820-9D0BEDE4CD0D}"/>
              </a:ext>
            </a:extLst>
          </p:cNvPr>
          <p:cNvSpPr txBox="1"/>
          <p:nvPr/>
        </p:nvSpPr>
        <p:spPr>
          <a:xfrm>
            <a:off x="838199" y="2133600"/>
            <a:ext cx="5708375" cy="3970318"/>
          </a:xfrm>
          <a:prstGeom prst="rect">
            <a:avLst/>
          </a:prstGeom>
          <a:solidFill>
            <a:schemeClr val="accent5">
              <a:lumMod val="75000"/>
            </a:schemeClr>
          </a:solidFill>
        </p:spPr>
        <p:txBody>
          <a:bodyPr wrap="square" lIns="25400" tIns="12700" rIns="25400" bIns="12700" rtlCol="0">
            <a:spAutoFit/>
          </a:bodyPr>
          <a:lstStyle/>
          <a:p>
            <a:r>
              <a:rPr lang="en-US" sz="1200" i="1" dirty="0"/>
              <a:t>Wofür steht </a:t>
            </a:r>
            <a:r>
              <a:rPr lang="en-US" sz="1200" dirty="0"/>
              <a:t>CCP </a:t>
            </a:r>
            <a:r>
              <a:rPr lang="en-US" sz="1200" i="1" dirty="0"/>
              <a:t>in diesem Zusammenhang?</a:t>
            </a:r>
          </a:p>
          <a:p>
            <a:r>
              <a:rPr lang="en-US" sz="1200" dirty="0"/>
              <a:t>Zyklisches citrulliniertes Peptid</a:t>
            </a:r>
          </a:p>
          <a:p>
            <a:endParaRPr lang="en-US" sz="1400" dirty="0"/>
          </a:p>
          <a:p>
            <a:r>
              <a:rPr lang="en-US" sz="1200" i="1" dirty="0"/>
              <a:t>Was bedeutet es, wenn man sagt, ein Peptid sei citrulliniert?</a:t>
            </a:r>
          </a:p>
          <a:p>
            <a:r>
              <a:rPr lang="en-US" sz="1200" dirty="0"/>
              <a:t>Es bedeutet, dass einige der Arginin-Einheiten innerhalb von Proteinen enzymatisch in die Aminosäure Citrullin umgewandelt wurden </a:t>
            </a:r>
            <a:r>
              <a:rPr lang="en-US" sz="1200" dirty="0">
                <a:solidFill>
                  <a:srgbClr val="0000FF"/>
                </a:solidFill>
              </a:rPr>
              <a:t>(die nicht zu den 20 Standard-Aminosäuren gehört, die in unserem Genom kodiert sind)</a:t>
            </a:r>
          </a:p>
          <a:p>
            <a:endParaRPr lang="en-US" sz="1400" dirty="0"/>
          </a:p>
          <a:p>
            <a:r>
              <a:rPr lang="en-US" sz="1200" i="1" dirty="0"/>
              <a:t>OK, was hat das nun mit RA zu tun?</a:t>
            </a:r>
          </a:p>
          <a:p>
            <a:r>
              <a:rPr lang="en-US" sz="1200" dirty="0"/>
              <a:t>Die Citrullin-Gruppen verändern die Konformation der Proteine, in denen sie vorkommen, wodurch die Proteine für das Immunsystem fremd werden. Das Immunsystem eines </a:t>
            </a:r>
            <a:r>
              <a:rPr lang="en-US" sz="1200" dirty="0" err="1"/>
              <a:t>RA-Patienten </a:t>
            </a:r>
            <a:r>
              <a:rPr lang="en-US" sz="1200" dirty="0"/>
              <a:t>greift sie als fremde Antigene an – daher das Vorhandensein von Anti-CCP-Antikörpern in ihrem Serum.</a:t>
            </a:r>
            <a:endParaRPr lang="en-US" sz="1400" dirty="0">
              <a:solidFill>
                <a:schemeClr val="accent5">
                  <a:lumMod val="75000"/>
                </a:schemeClr>
              </a:solidFill>
            </a:endParaRPr>
          </a:p>
          <a:p>
            <a:endParaRPr lang="en-US" sz="1400" i="1" dirty="0">
              <a:solidFill>
                <a:schemeClr val="accent5">
                  <a:lumMod val="75000"/>
                </a:schemeClr>
              </a:solidFill>
            </a:endParaRPr>
          </a:p>
          <a:p>
            <a:r>
              <a:rPr lang="en-US" sz="1200" i="1" dirty="0">
                <a:solidFill>
                  <a:schemeClr val="accent5">
                    <a:lumMod val="75000"/>
                  </a:schemeClr>
                </a:solidFill>
              </a:rPr>
              <a:t>Bei der Untersuchung eines </a:t>
            </a:r>
            <a:r>
              <a:rPr lang="en-US" sz="1200" i="1" dirty="0" err="1">
                <a:solidFill>
                  <a:schemeClr val="accent5">
                    <a:lumMod val="75000"/>
                  </a:schemeClr>
                </a:solidFill>
              </a:rPr>
              <a:t>Patienten </a:t>
            </a:r>
            <a:r>
              <a:rPr lang="en-US" sz="1200" i="1" dirty="0">
                <a:solidFill>
                  <a:schemeClr val="accent5">
                    <a:lumMod val="75000"/>
                  </a:schemeClr>
                </a:solidFill>
              </a:rPr>
              <a:t>auf RA überprüfe ich in der Regel das Vorhandensein des Serum-Rheumafaktors (RF). Ist der Anti-CCP-Test besser?</a:t>
            </a:r>
          </a:p>
          <a:p>
            <a:r>
              <a:rPr lang="en-US" sz="1200" dirty="0">
                <a:solidFill>
                  <a:schemeClr val="accent5">
                    <a:lumMod val="75000"/>
                  </a:schemeClr>
                </a:solidFill>
              </a:rPr>
              <a:t>Ja, denn er weist im Vergleich zum RF-Test die gleiche Sensitivität, aber eine höhere Spezifität (98 %) für RA auf. </a:t>
            </a:r>
          </a:p>
        </p:txBody>
      </p:sp>
    </p:spTree>
    <p:extLst>
      <p:ext uri="{BB962C8B-B14F-4D97-AF65-F5344CB8AC3E}">
        <p14:creationId xmlns:p14="http://schemas.microsoft.com/office/powerpoint/2010/main" val="22256115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17412"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17413"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7414"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1741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4001FBC2-80F1-43A6-BAA7-3675B6881076}" type="slidenum">
              <a:rPr lang="en-US" altLang="en-US" sz="1000" smtClean="0"/>
              <a:t>17</a:t>
            </a:fld>
            <a:endParaRPr lang="en-US" altLang="en-US" sz="1000"/>
          </a:p>
        </p:txBody>
      </p:sp>
      <p:sp>
        <p:nvSpPr>
          <p:cNvPr id="2" name="Text Box 4">
            <a:extLst>
              <a:ext uri="{FF2B5EF4-FFF2-40B4-BE49-F238E27FC236}">
                <a16:creationId xmlns:a16="http://schemas.microsoft.com/office/drawing/2014/main" id="{5C96FC0D-CDB7-4350-8ADA-11FA8FC055A7}"/>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A0A56AA5-A875-4F9D-8E0C-EEF78F6CC7C4}"/>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5" name="TextBox 4">
            <a:extLst>
              <a:ext uri="{FF2B5EF4-FFF2-40B4-BE49-F238E27FC236}">
                <a16:creationId xmlns:a16="http://schemas.microsoft.com/office/drawing/2014/main" id="{4BABEE30-020F-470E-9BB8-332170594C4E}"/>
              </a:ext>
            </a:extLst>
          </p:cNvPr>
          <p:cNvSpPr txBox="1"/>
          <p:nvPr/>
        </p:nvSpPr>
        <p:spPr>
          <a:xfrm>
            <a:off x="1005284" y="4296205"/>
            <a:ext cx="6371432" cy="2308324"/>
          </a:xfrm>
          <a:prstGeom prst="rect">
            <a:avLst/>
          </a:prstGeom>
          <a:solidFill>
            <a:srgbClr val="D5D5D5"/>
          </a:solidFill>
        </p:spPr>
        <p:txBody>
          <a:bodyPr wrap="square" lIns="25400" tIns="12700" rIns="25400" bIns="12700">
            <a:spAutoFit/>
          </a:bodyPr>
          <a:lstStyle/>
          <a:p>
            <a:pPr eaLnBrk="1" hangingPunct="1">
              <a:defRPr/>
            </a:pPr>
            <a:r>
              <a:rPr lang="en-US" sz="1200" i="1" dirty="0">
                <a:solidFill>
                  <a:srgbClr val="0000FF"/>
                </a:solidFill>
                <a:latin typeface="Arial" charset="0"/>
              </a:rPr>
              <a:t>Welche dieser drei Erkrankungen ist am ehesten mit PUK assoziiert?</a:t>
            </a:r>
          </a:p>
          <a:p>
            <a:pPr eaLnBrk="1" hangingPunct="1">
              <a:defRPr/>
            </a:pPr>
            <a:r>
              <a:rPr lang="en-US" sz="1200" dirty="0">
                <a:solidFill>
                  <a:srgbClr val="0000FF"/>
                </a:solidFill>
                <a:latin typeface="Arial" charset="0"/>
              </a:rPr>
              <a:t>RA, mit deutlichem Abstand</a:t>
            </a:r>
          </a:p>
          <a:p>
            <a:pPr eaLnBrk="1" hangingPunct="1">
              <a:defRPr/>
            </a:pPr>
            <a:endParaRPr lang="en-US" sz="1600" dirty="0">
              <a:solidFill>
                <a:srgbClr val="0000FF"/>
              </a:solidFill>
              <a:latin typeface="Arial" charset="0"/>
            </a:endParaRPr>
          </a:p>
          <a:p>
            <a:pPr eaLnBrk="1" hangingPunct="1">
              <a:defRPr/>
            </a:pPr>
            <a:r>
              <a:rPr lang="en-US" sz="1200" i="1" dirty="0">
                <a:solidFill>
                  <a:srgbClr val="0000FF"/>
                </a:solidFill>
                <a:latin typeface="Arial" charset="0"/>
              </a:rPr>
              <a:t>Wie hoch ist der Anteil der </a:t>
            </a:r>
            <a:r>
              <a:rPr lang="en-US" sz="1200" i="1" dirty="0" err="1">
                <a:solidFill>
                  <a:srgbClr val="0000FF"/>
                </a:solidFill>
                <a:latin typeface="Arial" charset="0"/>
              </a:rPr>
              <a:t>PUK-Patienten, </a:t>
            </a:r>
            <a:r>
              <a:rPr lang="en-US" sz="1200" i="1" dirty="0">
                <a:solidFill>
                  <a:srgbClr val="0000FF"/>
                </a:solidFill>
                <a:latin typeface="Arial" charset="0"/>
              </a:rPr>
              <a:t>bei denen RA die Grunderkrankung ist?</a:t>
            </a:r>
          </a:p>
          <a:p>
            <a:pPr eaLnBrk="1" hangingPunct="1">
              <a:defRPr/>
            </a:pPr>
            <a:r>
              <a:rPr lang="en-US" sz="1200" dirty="0">
                <a:solidFill>
                  <a:srgbClr val="0000FF"/>
                </a:solidFill>
                <a:latin typeface="Arial" charset="0"/>
              </a:rPr>
              <a:t>Bis zu 40</a:t>
            </a:r>
            <a:endParaRPr lang="en-US" sz="1600" dirty="0">
              <a:solidFill>
                <a:srgbClr val="D5D5D5"/>
              </a:solidFill>
              <a:latin typeface="Arial" charset="0"/>
            </a:endParaRPr>
          </a:p>
          <a:p>
            <a:pPr eaLnBrk="1" hangingPunct="1">
              <a:defRPr/>
            </a:pPr>
            <a:endParaRPr lang="en-US" sz="1600" dirty="0">
              <a:solidFill>
                <a:srgbClr val="0000FF"/>
              </a:solidFill>
              <a:latin typeface="Arial" charset="0"/>
            </a:endParaRPr>
          </a:p>
          <a:p>
            <a:pPr eaLnBrk="1" hangingPunct="1">
              <a:defRPr/>
            </a:pPr>
            <a:r>
              <a:rPr lang="en-US" sz="1200" i="1" dirty="0">
                <a:solidFill>
                  <a:srgbClr val="0000FF"/>
                </a:solidFill>
                <a:latin typeface="Arial" charset="0"/>
              </a:rPr>
              <a:t>Welche andere Augenstruktur ist bei diesen </a:t>
            </a:r>
            <a:r>
              <a:rPr lang="en-US" sz="1200" i="1" dirty="0" err="1">
                <a:solidFill>
                  <a:srgbClr val="0000FF"/>
                </a:solidFill>
                <a:latin typeface="Arial" charset="0"/>
              </a:rPr>
              <a:t>Patienten</a:t>
            </a:r>
            <a:r>
              <a:rPr lang="en-US" sz="1200" i="1" dirty="0">
                <a:solidFill>
                  <a:srgbClr val="0000FF"/>
                </a:solidFill>
                <a:latin typeface="Arial" charset="0"/>
              </a:rPr>
              <a:t> neben der peripheren Hornhaut häufig betroffen?</a:t>
            </a:r>
          </a:p>
          <a:p>
            <a:pPr eaLnBrk="1" hangingPunct="1">
              <a:defRPr/>
            </a:pPr>
            <a:r>
              <a:rPr lang="en-US" sz="1200" dirty="0">
                <a:solidFill>
                  <a:srgbClr val="0000FF"/>
                </a:solidFill>
                <a:latin typeface="Arial" charset="0"/>
              </a:rPr>
              <a:t>Die Sklera </a:t>
            </a:r>
          </a:p>
        </p:txBody>
      </p:sp>
      <p:sp>
        <p:nvSpPr>
          <p:cNvPr id="3" name="TextBox 1">
            <a:extLst>
              <a:ext uri="{FF2B5EF4-FFF2-40B4-BE49-F238E27FC236}">
                <a16:creationId xmlns:a16="http://schemas.microsoft.com/office/drawing/2014/main" id="{A29DD218-EB58-00DD-3A4D-36448BC24142}"/>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alle</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häufigsten in Verbindung mit PUK auf?</a:t>
            </a:r>
          </a:p>
          <a:p>
            <a:pPr eaLnBrk="1" hangingPunct="1">
              <a:spcBef>
                <a:spcPct val="0"/>
              </a:spcBef>
              <a:buClrTx/>
              <a:buSzTx/>
              <a:buFontTx/>
              <a:buNone/>
              <a:defRPr/>
            </a:pPr>
            <a:r>
              <a:rPr lang="en-US" altLang="en-US" sz="1200" b="1" dirty="0">
                <a:solidFill>
                  <a:srgbClr val="0000FF"/>
                </a:solidFill>
              </a:rPr>
              <a:t>Rheumatoide Arthritis</a:t>
            </a:r>
            <a:r>
              <a:rPr lang="en-US" altLang="en-US" sz="1200" dirty="0">
                <a:solidFill>
                  <a:schemeClr val="bg1">
                    <a:lumMod val="75000"/>
                  </a:schemeClr>
                </a:solidFill>
              </a:rPr>
              <a:t>, Wegener-Granulomatose und Polyarteritis nodosa</a:t>
            </a:r>
            <a:endParaRPr lang="en-US" altLang="en-US" sz="1600" dirty="0">
              <a:solidFill>
                <a:srgbClr val="FFFF00"/>
              </a:solidFill>
            </a:endParaRPr>
          </a:p>
        </p:txBody>
      </p:sp>
    </p:spTree>
    <p:extLst>
      <p:ext uri="{BB962C8B-B14F-4D97-AF65-F5344CB8AC3E}">
        <p14:creationId xmlns:p14="http://schemas.microsoft.com/office/powerpoint/2010/main" val="1164561150"/>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1059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68025DD-222F-4188-984D-98F9EE06EB89}" type="slidenum">
              <a:rPr lang="en-US" altLang="en-US" sz="1000" smtClean="0"/>
              <a:t>170</a:t>
            </a:fld>
            <a:endParaRPr lang="en-US" altLang="en-US" sz="1000"/>
          </a:p>
        </p:txBody>
      </p:sp>
      <p:sp>
        <p:nvSpPr>
          <p:cNvPr id="110596"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MU; PAN</a:t>
            </a:r>
          </a:p>
          <a:p>
            <a:r>
              <a:rPr lang="en-US" altLang="en-US" sz="1200" dirty="0">
                <a:solidFill>
                  <a:schemeClr val="bg1">
                    <a:lumMod val="75000"/>
                  </a:schemeClr>
                </a:solidFill>
              </a:rPr>
              <a:t>Sklera nie betroffen: MU</a:t>
            </a:r>
          </a:p>
          <a:p>
            <a:r>
              <a:rPr lang="en-US" altLang="en-US" sz="1200" dirty="0">
                <a:solidFill>
                  <a:schemeClr val="bg1">
                    <a:lumMod val="75000"/>
                  </a:schemeClr>
                </a:solidFill>
              </a:rPr>
              <a:t>ANCA-positiv (2): </a:t>
            </a:r>
            <a:r>
              <a:rPr lang="en-US" altLang="en-US" sz="1200" dirty="0" err="1">
                <a:solidFill>
                  <a:schemeClr val="bg1">
                    <a:lumMod val="75000"/>
                  </a:schemeClr>
                </a:solidFill>
              </a:rPr>
              <a:t>GwP</a:t>
            </a:r>
            <a:r>
              <a:rPr lang="en-US" altLang="en-US" sz="1200" dirty="0">
                <a:solidFill>
                  <a:schemeClr val="bg1">
                    <a:lumMod val="75000"/>
                  </a:schemeClr>
                </a:solidFill>
              </a:rPr>
              <a:t>; CS</a:t>
            </a:r>
          </a:p>
          <a:p>
            <a:r>
              <a:rPr lang="en-US" altLang="en-US" sz="1200" dirty="0">
                <a:solidFill>
                  <a:schemeClr val="bg1">
                    <a:lumMod val="75000"/>
                  </a:schemeClr>
                </a:solidFill>
              </a:rPr>
              <a:t>Ist eine Ausschlussdiagnose: MU</a:t>
            </a:r>
          </a:p>
          <a:p>
            <a:r>
              <a:rPr lang="en-US" altLang="en-US" sz="1200" dirty="0">
                <a:solidFill>
                  <a:schemeClr val="bg1">
                    <a:lumMod val="75000"/>
                  </a:schemeClr>
                </a:solidFill>
              </a:rPr>
              <a:t>Röntgenaufnahme des Brustkorbs wahrscheinlich auffällig (3): </a:t>
            </a:r>
            <a:r>
              <a:rPr lang="en-US" altLang="en-US" sz="1200" dirty="0" err="1">
                <a:solidFill>
                  <a:schemeClr val="bg1">
                    <a:lumMod val="75000"/>
                  </a:schemeClr>
                </a:solidFill>
              </a:rPr>
              <a:t>GwP</a:t>
            </a:r>
            <a:r>
              <a:rPr lang="en-US" altLang="en-US" sz="1200" dirty="0">
                <a:solidFill>
                  <a:schemeClr val="bg1">
                    <a:lumMod val="75000"/>
                  </a:schemeClr>
                </a:solidFill>
              </a:rPr>
              <a:t>; CS; RP</a:t>
            </a:r>
          </a:p>
          <a:p>
            <a:r>
              <a:rPr lang="en-US" altLang="en-US" sz="1200" dirty="0">
                <a:solidFill>
                  <a:schemeClr val="bg1">
                    <a:lumMod val="75000"/>
                  </a:schemeClr>
                </a:solidFill>
              </a:rPr>
              <a:t>Assoziiert mit Hepatitis-Seropositivität: PAN</a:t>
            </a:r>
          </a:p>
          <a:p>
            <a:r>
              <a:rPr lang="en-US" altLang="en-US" sz="1200" dirty="0">
                <a:solidFill>
                  <a:schemeClr val="bg1">
                    <a:lumMod val="75000"/>
                  </a:schemeClr>
                </a:solidFill>
              </a:rPr>
              <a:t>Assoziiert mit Seropositivität auf Helminthen: MU</a:t>
            </a:r>
          </a:p>
          <a:p>
            <a:r>
              <a:rPr lang="en-US" altLang="en-US" sz="1200" dirty="0">
                <a:solidFill>
                  <a:schemeClr val="bg1">
                    <a:lumMod val="75000"/>
                  </a:schemeClr>
                </a:solidFill>
              </a:rPr>
              <a:t>Nierenfunktion möglicherweise beeinträchtigt (4): </a:t>
            </a:r>
            <a:r>
              <a:rPr lang="en-US" altLang="en-US" sz="1200" dirty="0" err="1">
                <a:solidFill>
                  <a:schemeClr val="bg1">
                    <a:lumMod val="75000"/>
                  </a:schemeClr>
                </a:solidFill>
              </a:rPr>
              <a:t>GwP</a:t>
            </a:r>
            <a:r>
              <a:rPr lang="en-US" altLang="en-US" sz="1200" dirty="0">
                <a:solidFill>
                  <a:schemeClr val="bg1">
                    <a:lumMod val="75000"/>
                  </a:schemeClr>
                </a:solidFill>
              </a:rPr>
              <a:t>; PAN; CS; RP</a:t>
            </a:r>
          </a:p>
          <a:p>
            <a:r>
              <a:rPr lang="en-US" altLang="en-US" sz="1200" dirty="0">
                <a:solidFill>
                  <a:schemeClr val="bg1">
                    <a:lumMod val="75000"/>
                  </a:schemeClr>
                </a:solidFill>
              </a:rPr>
              <a:t>Chronische, therapieresistente Sinusitis häufig: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b="1" i="1" dirty="0">
                <a:solidFill>
                  <a:schemeClr val="bg1">
                    <a:lumMod val="75000"/>
                  </a:schemeClr>
                </a:solidFill>
              </a:rPr>
              <a:t>Extrem </a:t>
            </a:r>
            <a:r>
              <a:rPr lang="en-US" altLang="en-US" sz="1200" dirty="0">
                <a:solidFill>
                  <a:schemeClr val="bg1">
                    <a:lumMod val="75000"/>
                  </a:schemeClr>
                </a:solidFill>
              </a:rPr>
              <a:t>schmerzhaft: MU</a:t>
            </a:r>
          </a:p>
          <a:p>
            <a:r>
              <a:rPr lang="en-US" altLang="en-US" sz="1200" b="1" dirty="0"/>
              <a:t>Anti-CCP-Antikörper positiv: </a:t>
            </a:r>
            <a:r>
              <a:rPr lang="en-US" altLang="en-US" sz="1200" b="1" dirty="0">
                <a:solidFill>
                  <a:srgbClr val="0000FF"/>
                </a:solidFill>
              </a:rPr>
              <a:t>RA</a:t>
            </a:r>
          </a:p>
        </p:txBody>
      </p:sp>
      <p:sp>
        <p:nvSpPr>
          <p:cNvPr id="2" name="Text Box 4">
            <a:extLst>
              <a:ext uri="{FF2B5EF4-FFF2-40B4-BE49-F238E27FC236}">
                <a16:creationId xmlns:a16="http://schemas.microsoft.com/office/drawing/2014/main" id="{03F33DEC-63A2-4295-A5EB-420920B07704}"/>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assoziiert sind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49A663FE-C9EB-4EDF-9924-C6FBFC524B86}"/>
              </a:ext>
            </a:extLst>
          </p:cNvPr>
          <p:cNvSpPr txBox="1">
            <a:spLocks noChangeArrowheads="1"/>
          </p:cNvSpPr>
          <p:nvPr/>
        </p:nvSpPr>
        <p:spPr bwMode="auto">
          <a:xfrm>
            <a:off x="4038600" y="3257490"/>
            <a:ext cx="100219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latin typeface="Segoe Script" panose="020B0504020000000003" pitchFamily="34" charset="0"/>
              </a:rPr>
              <a:t>; PAN</a:t>
            </a:r>
          </a:p>
        </p:txBody>
      </p:sp>
      <p:sp>
        <p:nvSpPr>
          <p:cNvPr id="4" name="TextBox 3">
            <a:extLst>
              <a:ext uri="{FF2B5EF4-FFF2-40B4-BE49-F238E27FC236}">
                <a16:creationId xmlns:a16="http://schemas.microsoft.com/office/drawing/2014/main" id="{987BA1BD-C73B-C1C4-5820-9D0BEDE4CD0D}"/>
              </a:ext>
            </a:extLst>
          </p:cNvPr>
          <p:cNvSpPr txBox="1"/>
          <p:nvPr/>
        </p:nvSpPr>
        <p:spPr>
          <a:xfrm>
            <a:off x="838199" y="2133600"/>
            <a:ext cx="5708375" cy="3970318"/>
          </a:xfrm>
          <a:prstGeom prst="rect">
            <a:avLst/>
          </a:prstGeom>
          <a:solidFill>
            <a:schemeClr val="accent5">
              <a:lumMod val="75000"/>
            </a:schemeClr>
          </a:solidFill>
        </p:spPr>
        <p:txBody>
          <a:bodyPr wrap="square" lIns="25400" tIns="12700" rIns="25400" bIns="12700" rtlCol="0">
            <a:spAutoFit/>
          </a:bodyPr>
          <a:lstStyle/>
          <a:p>
            <a:r>
              <a:rPr lang="en-US" sz="1200" i="1" dirty="0"/>
              <a:t>Wofür steht </a:t>
            </a:r>
            <a:r>
              <a:rPr lang="en-US" sz="1200" dirty="0"/>
              <a:t>CCP </a:t>
            </a:r>
            <a:r>
              <a:rPr lang="en-US" sz="1200" i="1" dirty="0"/>
              <a:t>in diesem Zusammenhang?</a:t>
            </a:r>
          </a:p>
          <a:p>
            <a:r>
              <a:rPr lang="en-US" sz="1200" dirty="0"/>
              <a:t>Zyklisches citrulliniertes Peptid</a:t>
            </a:r>
          </a:p>
          <a:p>
            <a:endParaRPr lang="en-US" sz="1400" dirty="0"/>
          </a:p>
          <a:p>
            <a:r>
              <a:rPr lang="en-US" sz="1200" i="1" dirty="0"/>
              <a:t>Was bedeutet es, wenn man sagt, ein Peptid sei citrulliniert?</a:t>
            </a:r>
          </a:p>
          <a:p>
            <a:r>
              <a:rPr lang="en-US" sz="1200" dirty="0"/>
              <a:t>Es bedeutet, dass einige der Arginin-Einheiten innerhalb von Proteinen enzymatisch in die Aminosäure Citrullin umgewandelt wurden </a:t>
            </a:r>
            <a:r>
              <a:rPr lang="en-US" sz="1200" dirty="0">
                <a:solidFill>
                  <a:srgbClr val="0000FF"/>
                </a:solidFill>
              </a:rPr>
              <a:t>(die nicht zu den 20 Standard-Aminosäuren gehört, die in unserem Genom kodiert sind)</a:t>
            </a:r>
          </a:p>
          <a:p>
            <a:endParaRPr lang="en-US" sz="1400" dirty="0"/>
          </a:p>
          <a:p>
            <a:r>
              <a:rPr lang="en-US" sz="1200" i="1" dirty="0"/>
              <a:t>OK, was hat das nun mit RA zu tun?</a:t>
            </a:r>
          </a:p>
          <a:p>
            <a:r>
              <a:rPr lang="en-US" sz="1200" dirty="0"/>
              <a:t>Die Citrullin-Gruppen verändern die Konformation der Proteine, in denen sie vorkommen, wodurch die Proteine für das Immunsystem fremd werden. Das Immunsystem eines </a:t>
            </a:r>
            <a:r>
              <a:rPr lang="en-US" sz="1200" dirty="0" err="1"/>
              <a:t>RA-Patienten </a:t>
            </a:r>
            <a:r>
              <a:rPr lang="en-US" sz="1200" dirty="0"/>
              <a:t>greift sie als fremde Antigene an – daher das Vorhandensein von Anti-CCP-Antikörpern in ihrem Serum.</a:t>
            </a:r>
          </a:p>
          <a:p>
            <a:endParaRPr lang="en-US" sz="1400" i="1" dirty="0"/>
          </a:p>
          <a:p>
            <a:r>
              <a:rPr lang="en-US" sz="1200" i="1" dirty="0"/>
              <a:t>Bei der Untersuchung eines </a:t>
            </a:r>
            <a:r>
              <a:rPr lang="en-US" sz="1200" i="1" dirty="0" err="1"/>
              <a:t>Patienten </a:t>
            </a:r>
            <a:r>
              <a:rPr lang="en-US" sz="1200" i="1" dirty="0"/>
              <a:t>auf RA überprüfe ich in der Regel das Vorhandensein des Serum-Rheumafaktors (RF). </a:t>
            </a:r>
            <a:r>
              <a:rPr lang="en-US" sz="1200" i="1" dirty="0">
                <a:solidFill>
                  <a:schemeClr val="accent5">
                    <a:lumMod val="75000"/>
                  </a:schemeClr>
                </a:solidFill>
              </a:rPr>
              <a:t>Ist der Anti-CCP-Test besser?</a:t>
            </a:r>
          </a:p>
          <a:p>
            <a:r>
              <a:rPr lang="en-US" sz="1200" dirty="0">
                <a:solidFill>
                  <a:schemeClr val="accent5">
                    <a:lumMod val="75000"/>
                  </a:schemeClr>
                </a:solidFill>
              </a:rPr>
              <a:t>Ja, denn er weist im Vergleich zum RF-Test die gleiche Sensitivität, aber eine höhere Spezifität (98 %) für RA auf </a:t>
            </a:r>
          </a:p>
        </p:txBody>
      </p:sp>
      <p:sp>
        <p:nvSpPr>
          <p:cNvPr id="8" name="Rectangle 7">
            <a:extLst>
              <a:ext uri="{FF2B5EF4-FFF2-40B4-BE49-F238E27FC236}">
                <a16:creationId xmlns:a16="http://schemas.microsoft.com/office/drawing/2014/main" id="{335E2A0C-86DC-3A0B-6B5E-7BB2281ADFD4}"/>
              </a:ext>
            </a:extLst>
          </p:cNvPr>
          <p:cNvSpPr/>
          <p:nvPr/>
        </p:nvSpPr>
        <p:spPr>
          <a:xfrm>
            <a:off x="2209800" y="5029200"/>
            <a:ext cx="1905000" cy="2593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Bluttest</a:t>
            </a:r>
          </a:p>
        </p:txBody>
      </p:sp>
    </p:spTree>
    <p:extLst>
      <p:ext uri="{BB962C8B-B14F-4D97-AF65-F5344CB8AC3E}">
        <p14:creationId xmlns:p14="http://schemas.microsoft.com/office/powerpoint/2010/main" val="2589839152"/>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1059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68025DD-222F-4188-984D-98F9EE06EB89}" type="slidenum">
              <a:rPr lang="en-US" altLang="en-US" sz="1000" smtClean="0"/>
              <a:t>171</a:t>
            </a:fld>
            <a:endParaRPr lang="en-US" altLang="en-US" sz="1000"/>
          </a:p>
        </p:txBody>
      </p:sp>
      <p:sp>
        <p:nvSpPr>
          <p:cNvPr id="110596"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MU; PAN</a:t>
            </a:r>
          </a:p>
          <a:p>
            <a:r>
              <a:rPr lang="en-US" altLang="en-US" sz="1200" dirty="0">
                <a:solidFill>
                  <a:schemeClr val="bg1">
                    <a:lumMod val="75000"/>
                  </a:schemeClr>
                </a:solidFill>
              </a:rPr>
              <a:t>Sklera nie betroffen: MU</a:t>
            </a:r>
          </a:p>
          <a:p>
            <a:r>
              <a:rPr lang="en-US" altLang="en-US" sz="1200" dirty="0">
                <a:solidFill>
                  <a:schemeClr val="bg1">
                    <a:lumMod val="75000"/>
                  </a:schemeClr>
                </a:solidFill>
              </a:rPr>
              <a:t>ANCA-positiv (2): </a:t>
            </a:r>
            <a:r>
              <a:rPr lang="en-US" altLang="en-US" sz="1200" dirty="0" err="1">
                <a:solidFill>
                  <a:schemeClr val="bg1">
                    <a:lumMod val="75000"/>
                  </a:schemeClr>
                </a:solidFill>
              </a:rPr>
              <a:t>GwP</a:t>
            </a:r>
            <a:r>
              <a:rPr lang="en-US" altLang="en-US" sz="1200" dirty="0">
                <a:solidFill>
                  <a:schemeClr val="bg1">
                    <a:lumMod val="75000"/>
                  </a:schemeClr>
                </a:solidFill>
              </a:rPr>
              <a:t>; CS</a:t>
            </a:r>
          </a:p>
          <a:p>
            <a:r>
              <a:rPr lang="en-US" altLang="en-US" sz="1200" dirty="0">
                <a:solidFill>
                  <a:schemeClr val="bg1">
                    <a:lumMod val="75000"/>
                  </a:schemeClr>
                </a:solidFill>
              </a:rPr>
              <a:t>Ist eine Ausschlussdiagnose: MU</a:t>
            </a:r>
          </a:p>
          <a:p>
            <a:r>
              <a:rPr lang="en-US" altLang="en-US" sz="1200" dirty="0">
                <a:solidFill>
                  <a:schemeClr val="bg1">
                    <a:lumMod val="75000"/>
                  </a:schemeClr>
                </a:solidFill>
              </a:rPr>
              <a:t>Röntgenaufnahme des Brustkorbs wahrscheinlich auffällig (3): </a:t>
            </a:r>
            <a:r>
              <a:rPr lang="en-US" altLang="en-US" sz="1200" dirty="0" err="1">
                <a:solidFill>
                  <a:schemeClr val="bg1">
                    <a:lumMod val="75000"/>
                  </a:schemeClr>
                </a:solidFill>
              </a:rPr>
              <a:t>GwP</a:t>
            </a:r>
            <a:r>
              <a:rPr lang="en-US" altLang="en-US" sz="1200" dirty="0">
                <a:solidFill>
                  <a:schemeClr val="bg1">
                    <a:lumMod val="75000"/>
                  </a:schemeClr>
                </a:solidFill>
              </a:rPr>
              <a:t>; CS; RP</a:t>
            </a:r>
          </a:p>
          <a:p>
            <a:r>
              <a:rPr lang="en-US" altLang="en-US" sz="1200" dirty="0">
                <a:solidFill>
                  <a:schemeClr val="bg1">
                    <a:lumMod val="75000"/>
                  </a:schemeClr>
                </a:solidFill>
              </a:rPr>
              <a:t>Assoziiert mit Hepatitis-Seropositivität: PAN</a:t>
            </a:r>
          </a:p>
          <a:p>
            <a:r>
              <a:rPr lang="en-US" altLang="en-US" sz="1200" dirty="0">
                <a:solidFill>
                  <a:schemeClr val="bg1">
                    <a:lumMod val="75000"/>
                  </a:schemeClr>
                </a:solidFill>
              </a:rPr>
              <a:t>Assoziiert mit Seropositivität auf Helminthen: MU</a:t>
            </a:r>
          </a:p>
          <a:p>
            <a:r>
              <a:rPr lang="en-US" altLang="en-US" sz="1200" dirty="0">
                <a:solidFill>
                  <a:schemeClr val="bg1">
                    <a:lumMod val="75000"/>
                  </a:schemeClr>
                </a:solidFill>
              </a:rPr>
              <a:t>Nierenfunktion möglicherweise beeinträchtigt (4): </a:t>
            </a:r>
            <a:r>
              <a:rPr lang="en-US" altLang="en-US" sz="1200" dirty="0" err="1">
                <a:solidFill>
                  <a:schemeClr val="bg1">
                    <a:lumMod val="75000"/>
                  </a:schemeClr>
                </a:solidFill>
              </a:rPr>
              <a:t>GwP</a:t>
            </a:r>
            <a:r>
              <a:rPr lang="en-US" altLang="en-US" sz="1200" dirty="0">
                <a:solidFill>
                  <a:schemeClr val="bg1">
                    <a:lumMod val="75000"/>
                  </a:schemeClr>
                </a:solidFill>
              </a:rPr>
              <a:t>; PAN; CS; RP</a:t>
            </a:r>
          </a:p>
          <a:p>
            <a:r>
              <a:rPr lang="en-US" altLang="en-US" sz="1200" dirty="0">
                <a:solidFill>
                  <a:schemeClr val="bg1">
                    <a:lumMod val="75000"/>
                  </a:schemeClr>
                </a:solidFill>
              </a:rPr>
              <a:t>Chronische, therapieresistente Sinusitis häufig: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b="1" i="1" dirty="0">
                <a:solidFill>
                  <a:schemeClr val="bg1">
                    <a:lumMod val="75000"/>
                  </a:schemeClr>
                </a:solidFill>
              </a:rPr>
              <a:t>Extrem </a:t>
            </a:r>
            <a:r>
              <a:rPr lang="en-US" altLang="en-US" sz="1200" dirty="0">
                <a:solidFill>
                  <a:schemeClr val="bg1">
                    <a:lumMod val="75000"/>
                  </a:schemeClr>
                </a:solidFill>
              </a:rPr>
              <a:t>schmerzhaft: MU</a:t>
            </a:r>
          </a:p>
          <a:p>
            <a:r>
              <a:rPr lang="en-US" altLang="en-US" sz="1200" b="1" dirty="0"/>
              <a:t>Anti-CCP-Antikörper positiv: </a:t>
            </a:r>
            <a:r>
              <a:rPr lang="en-US" altLang="en-US" sz="1200" b="1" dirty="0">
                <a:solidFill>
                  <a:srgbClr val="0000FF"/>
                </a:solidFill>
              </a:rPr>
              <a:t>RA</a:t>
            </a:r>
          </a:p>
        </p:txBody>
      </p:sp>
      <p:sp>
        <p:nvSpPr>
          <p:cNvPr id="2" name="Text Box 4">
            <a:extLst>
              <a:ext uri="{FF2B5EF4-FFF2-40B4-BE49-F238E27FC236}">
                <a16:creationId xmlns:a16="http://schemas.microsoft.com/office/drawing/2014/main" id="{03F33DEC-63A2-4295-A5EB-420920B07704}"/>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assoziiert sind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49A663FE-C9EB-4EDF-9924-C6FBFC524B86}"/>
              </a:ext>
            </a:extLst>
          </p:cNvPr>
          <p:cNvSpPr txBox="1">
            <a:spLocks noChangeArrowheads="1"/>
          </p:cNvSpPr>
          <p:nvPr/>
        </p:nvSpPr>
        <p:spPr bwMode="auto">
          <a:xfrm>
            <a:off x="4038600" y="3257490"/>
            <a:ext cx="100219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latin typeface="Segoe Script" panose="020B0504020000000003" pitchFamily="34" charset="0"/>
              </a:rPr>
              <a:t>; PAN</a:t>
            </a:r>
          </a:p>
        </p:txBody>
      </p:sp>
      <p:sp>
        <p:nvSpPr>
          <p:cNvPr id="4" name="TextBox 3">
            <a:extLst>
              <a:ext uri="{FF2B5EF4-FFF2-40B4-BE49-F238E27FC236}">
                <a16:creationId xmlns:a16="http://schemas.microsoft.com/office/drawing/2014/main" id="{987BA1BD-C73B-C1C4-5820-9D0BEDE4CD0D}"/>
              </a:ext>
            </a:extLst>
          </p:cNvPr>
          <p:cNvSpPr txBox="1"/>
          <p:nvPr/>
        </p:nvSpPr>
        <p:spPr>
          <a:xfrm>
            <a:off x="838199" y="2133600"/>
            <a:ext cx="5708375" cy="3970318"/>
          </a:xfrm>
          <a:prstGeom prst="rect">
            <a:avLst/>
          </a:prstGeom>
          <a:solidFill>
            <a:schemeClr val="accent5">
              <a:lumMod val="75000"/>
            </a:schemeClr>
          </a:solidFill>
        </p:spPr>
        <p:txBody>
          <a:bodyPr wrap="square" lIns="25400" tIns="12700" rIns="25400" bIns="12700" rtlCol="0">
            <a:spAutoFit/>
          </a:bodyPr>
          <a:lstStyle/>
          <a:p>
            <a:r>
              <a:rPr lang="en-US" sz="1200" i="1" dirty="0"/>
              <a:t>Wofür steht </a:t>
            </a:r>
            <a:r>
              <a:rPr lang="en-US" sz="1200" dirty="0"/>
              <a:t>CCP </a:t>
            </a:r>
            <a:r>
              <a:rPr lang="en-US" sz="1200" i="1" dirty="0"/>
              <a:t>in diesem Zusammenhang?</a:t>
            </a:r>
          </a:p>
          <a:p>
            <a:r>
              <a:rPr lang="en-US" sz="1200" dirty="0"/>
              <a:t>Zyklisches citrulliniertes Peptid</a:t>
            </a:r>
          </a:p>
          <a:p>
            <a:endParaRPr lang="en-US" sz="1400" dirty="0"/>
          </a:p>
          <a:p>
            <a:r>
              <a:rPr lang="en-US" sz="1200" i="1" dirty="0"/>
              <a:t>Was bedeutet es, wenn man sagt, ein Peptid sei citrulliniert?</a:t>
            </a:r>
          </a:p>
          <a:p>
            <a:r>
              <a:rPr lang="en-US" sz="1200" dirty="0"/>
              <a:t>Es bedeutet, dass einige der Arginin-Einheiten innerhalb von Proteinen enzymatisch in die Aminosäure Citrullin umgewandelt wurden </a:t>
            </a:r>
            <a:r>
              <a:rPr lang="en-US" sz="1200" dirty="0">
                <a:solidFill>
                  <a:srgbClr val="0000FF"/>
                </a:solidFill>
              </a:rPr>
              <a:t>(die nicht zu den 20 Standard-Aminosäuren gehört, die in unserem Genom kodiert sind)</a:t>
            </a:r>
          </a:p>
          <a:p>
            <a:endParaRPr lang="en-US" sz="1400" dirty="0"/>
          </a:p>
          <a:p>
            <a:r>
              <a:rPr lang="en-US" sz="1200" i="1" dirty="0"/>
              <a:t>OK, was hat das nun mit RA zu tun?</a:t>
            </a:r>
          </a:p>
          <a:p>
            <a:r>
              <a:rPr lang="en-US" sz="1200" dirty="0"/>
              <a:t>Die Citrullin-Gruppen verändern die Konformation der Proteine, in denen sie vorkommen, wodurch die Proteine für das Immunsystem fremd werden. Das Immunsystem eines </a:t>
            </a:r>
            <a:r>
              <a:rPr lang="en-US" sz="1200" dirty="0" err="1"/>
              <a:t>RA-Patienten </a:t>
            </a:r>
            <a:r>
              <a:rPr lang="en-US" sz="1200" dirty="0"/>
              <a:t>greift sie als fremde Antigene an – daher das Vorhandensein von Anti-CCP-Antikörpern in ihrem Serum.</a:t>
            </a:r>
          </a:p>
          <a:p>
            <a:endParaRPr lang="en-US" sz="1400" i="1" dirty="0"/>
          </a:p>
          <a:p>
            <a:r>
              <a:rPr lang="en-US" sz="1200" i="1" dirty="0"/>
              <a:t>Bei der Untersuchung eines </a:t>
            </a:r>
            <a:r>
              <a:rPr lang="en-US" sz="1200" i="1" dirty="0" err="1"/>
              <a:t>Patienten </a:t>
            </a:r>
            <a:r>
              <a:rPr lang="en-US" sz="1200" i="1" dirty="0"/>
              <a:t>auf RA überprüfe ich in der Regel das Vorhandensein des Serum-Rheumafaktors (RF). </a:t>
            </a:r>
            <a:r>
              <a:rPr lang="en-US" sz="1200" i="1" dirty="0">
                <a:solidFill>
                  <a:schemeClr val="accent5">
                    <a:lumMod val="75000"/>
                  </a:schemeClr>
                </a:solidFill>
              </a:rPr>
              <a:t>Ist der Anti-CCP-Test besser?</a:t>
            </a:r>
          </a:p>
          <a:p>
            <a:r>
              <a:rPr lang="en-US" sz="1200" dirty="0">
                <a:solidFill>
                  <a:schemeClr val="accent5">
                    <a:lumMod val="75000"/>
                  </a:schemeClr>
                </a:solidFill>
              </a:rPr>
              <a:t>Ja, denn er weist im Vergleich zum RF-Test die gleiche Sensitivität, aber eine höhere Spezifität (98 %) für RA auf. </a:t>
            </a:r>
          </a:p>
        </p:txBody>
      </p:sp>
    </p:spTree>
    <p:extLst>
      <p:ext uri="{BB962C8B-B14F-4D97-AF65-F5344CB8AC3E}">
        <p14:creationId xmlns:p14="http://schemas.microsoft.com/office/powerpoint/2010/main" val="100793845"/>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1059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68025DD-222F-4188-984D-98F9EE06EB89}" type="slidenum">
              <a:rPr lang="en-US" altLang="en-US" sz="1000" smtClean="0"/>
              <a:t>172</a:t>
            </a:fld>
            <a:endParaRPr lang="en-US" altLang="en-US" sz="1000"/>
          </a:p>
        </p:txBody>
      </p:sp>
      <p:sp>
        <p:nvSpPr>
          <p:cNvPr id="110596"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MU; PAN</a:t>
            </a:r>
          </a:p>
          <a:p>
            <a:r>
              <a:rPr lang="en-US" altLang="en-US" sz="1200" dirty="0">
                <a:solidFill>
                  <a:schemeClr val="bg1">
                    <a:lumMod val="75000"/>
                  </a:schemeClr>
                </a:solidFill>
              </a:rPr>
              <a:t>Sklera nie betroffen: MU</a:t>
            </a:r>
          </a:p>
          <a:p>
            <a:r>
              <a:rPr lang="en-US" altLang="en-US" sz="1200" dirty="0">
                <a:solidFill>
                  <a:schemeClr val="bg1">
                    <a:lumMod val="75000"/>
                  </a:schemeClr>
                </a:solidFill>
              </a:rPr>
              <a:t>ANCA-positiv (2): </a:t>
            </a:r>
            <a:r>
              <a:rPr lang="en-US" altLang="en-US" sz="1200" dirty="0" err="1">
                <a:solidFill>
                  <a:schemeClr val="bg1">
                    <a:lumMod val="75000"/>
                  </a:schemeClr>
                </a:solidFill>
              </a:rPr>
              <a:t>GwP</a:t>
            </a:r>
            <a:r>
              <a:rPr lang="en-US" altLang="en-US" sz="1200" dirty="0">
                <a:solidFill>
                  <a:schemeClr val="bg1">
                    <a:lumMod val="75000"/>
                  </a:schemeClr>
                </a:solidFill>
              </a:rPr>
              <a:t>; CS</a:t>
            </a:r>
          </a:p>
          <a:p>
            <a:r>
              <a:rPr lang="en-US" altLang="en-US" sz="1200" dirty="0">
                <a:solidFill>
                  <a:schemeClr val="bg1">
                    <a:lumMod val="75000"/>
                  </a:schemeClr>
                </a:solidFill>
              </a:rPr>
              <a:t>Ist eine Ausschlussdiagnose: MU</a:t>
            </a:r>
          </a:p>
          <a:p>
            <a:r>
              <a:rPr lang="en-US" altLang="en-US" sz="1200" dirty="0">
                <a:solidFill>
                  <a:schemeClr val="bg1">
                    <a:lumMod val="75000"/>
                  </a:schemeClr>
                </a:solidFill>
              </a:rPr>
              <a:t>Röntgenaufnahme des Brustkorbs wahrscheinlich auffällig (3): </a:t>
            </a:r>
            <a:r>
              <a:rPr lang="en-US" altLang="en-US" sz="1200" dirty="0" err="1">
                <a:solidFill>
                  <a:schemeClr val="bg1">
                    <a:lumMod val="75000"/>
                  </a:schemeClr>
                </a:solidFill>
              </a:rPr>
              <a:t>GwP</a:t>
            </a:r>
            <a:r>
              <a:rPr lang="en-US" altLang="en-US" sz="1200" dirty="0">
                <a:solidFill>
                  <a:schemeClr val="bg1">
                    <a:lumMod val="75000"/>
                  </a:schemeClr>
                </a:solidFill>
              </a:rPr>
              <a:t>; CS; RP</a:t>
            </a:r>
          </a:p>
          <a:p>
            <a:r>
              <a:rPr lang="en-US" altLang="en-US" sz="1200" dirty="0">
                <a:solidFill>
                  <a:schemeClr val="bg1">
                    <a:lumMod val="75000"/>
                  </a:schemeClr>
                </a:solidFill>
              </a:rPr>
              <a:t>Assoziiert mit Hepatitis-Seropositivität: PAN</a:t>
            </a:r>
          </a:p>
          <a:p>
            <a:r>
              <a:rPr lang="en-US" altLang="en-US" sz="1200" dirty="0">
                <a:solidFill>
                  <a:schemeClr val="bg1">
                    <a:lumMod val="75000"/>
                  </a:schemeClr>
                </a:solidFill>
              </a:rPr>
              <a:t>Assoziiert mit Seropositivität auf Helminthen: MU</a:t>
            </a:r>
          </a:p>
          <a:p>
            <a:r>
              <a:rPr lang="en-US" altLang="en-US" sz="1200" dirty="0">
                <a:solidFill>
                  <a:schemeClr val="bg1">
                    <a:lumMod val="75000"/>
                  </a:schemeClr>
                </a:solidFill>
              </a:rPr>
              <a:t>Nierenfunktion möglicherweise beeinträchtigt (4): </a:t>
            </a:r>
            <a:r>
              <a:rPr lang="en-US" altLang="en-US" sz="1200" dirty="0" err="1">
                <a:solidFill>
                  <a:schemeClr val="bg1">
                    <a:lumMod val="75000"/>
                  </a:schemeClr>
                </a:solidFill>
              </a:rPr>
              <a:t>GwP</a:t>
            </a:r>
            <a:r>
              <a:rPr lang="en-US" altLang="en-US" sz="1200" dirty="0">
                <a:solidFill>
                  <a:schemeClr val="bg1">
                    <a:lumMod val="75000"/>
                  </a:schemeClr>
                </a:solidFill>
              </a:rPr>
              <a:t>; PAN; CS; RP</a:t>
            </a:r>
          </a:p>
          <a:p>
            <a:r>
              <a:rPr lang="en-US" altLang="en-US" sz="1200" dirty="0">
                <a:solidFill>
                  <a:schemeClr val="bg1">
                    <a:lumMod val="75000"/>
                  </a:schemeClr>
                </a:solidFill>
              </a:rPr>
              <a:t>Chronische, therapieresistente Sinusitis häufig: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b="1" i="1" dirty="0">
                <a:solidFill>
                  <a:schemeClr val="bg1">
                    <a:lumMod val="75000"/>
                  </a:schemeClr>
                </a:solidFill>
              </a:rPr>
              <a:t>Extrem </a:t>
            </a:r>
            <a:r>
              <a:rPr lang="en-US" altLang="en-US" sz="1200" dirty="0">
                <a:solidFill>
                  <a:schemeClr val="bg1">
                    <a:lumMod val="75000"/>
                  </a:schemeClr>
                </a:solidFill>
              </a:rPr>
              <a:t>schmerzhaft: MU</a:t>
            </a:r>
          </a:p>
          <a:p>
            <a:r>
              <a:rPr lang="en-US" altLang="en-US" sz="1200" b="1" dirty="0"/>
              <a:t>Anti-CCP-Antikörper positiv: </a:t>
            </a:r>
            <a:r>
              <a:rPr lang="en-US" altLang="en-US" sz="1200" b="1" dirty="0">
                <a:solidFill>
                  <a:srgbClr val="0000FF"/>
                </a:solidFill>
              </a:rPr>
              <a:t>RA</a:t>
            </a:r>
          </a:p>
        </p:txBody>
      </p:sp>
      <p:sp>
        <p:nvSpPr>
          <p:cNvPr id="2" name="Text Box 4">
            <a:extLst>
              <a:ext uri="{FF2B5EF4-FFF2-40B4-BE49-F238E27FC236}">
                <a16:creationId xmlns:a16="http://schemas.microsoft.com/office/drawing/2014/main" id="{03F33DEC-63A2-4295-A5EB-420920B07704}"/>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assoziiert sind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49A663FE-C9EB-4EDF-9924-C6FBFC524B86}"/>
              </a:ext>
            </a:extLst>
          </p:cNvPr>
          <p:cNvSpPr txBox="1">
            <a:spLocks noChangeArrowheads="1"/>
          </p:cNvSpPr>
          <p:nvPr/>
        </p:nvSpPr>
        <p:spPr bwMode="auto">
          <a:xfrm>
            <a:off x="4038600" y="3257490"/>
            <a:ext cx="100219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latin typeface="Segoe Script" panose="020B0504020000000003" pitchFamily="34" charset="0"/>
              </a:rPr>
              <a:t>; PAN</a:t>
            </a:r>
          </a:p>
        </p:txBody>
      </p:sp>
      <p:sp>
        <p:nvSpPr>
          <p:cNvPr id="4" name="TextBox 3">
            <a:extLst>
              <a:ext uri="{FF2B5EF4-FFF2-40B4-BE49-F238E27FC236}">
                <a16:creationId xmlns:a16="http://schemas.microsoft.com/office/drawing/2014/main" id="{987BA1BD-C73B-C1C4-5820-9D0BEDE4CD0D}"/>
              </a:ext>
            </a:extLst>
          </p:cNvPr>
          <p:cNvSpPr txBox="1"/>
          <p:nvPr/>
        </p:nvSpPr>
        <p:spPr>
          <a:xfrm>
            <a:off x="838199" y="2133600"/>
            <a:ext cx="5708375" cy="3970318"/>
          </a:xfrm>
          <a:prstGeom prst="rect">
            <a:avLst/>
          </a:prstGeom>
          <a:solidFill>
            <a:schemeClr val="accent5">
              <a:lumMod val="75000"/>
            </a:schemeClr>
          </a:solidFill>
        </p:spPr>
        <p:txBody>
          <a:bodyPr wrap="square" lIns="25400" tIns="12700" rIns="25400" bIns="12700" rtlCol="0">
            <a:spAutoFit/>
          </a:bodyPr>
          <a:lstStyle/>
          <a:p>
            <a:r>
              <a:rPr lang="en-US" sz="1200" i="1" dirty="0"/>
              <a:t>Wofür steht </a:t>
            </a:r>
            <a:r>
              <a:rPr lang="en-US" sz="1200" dirty="0"/>
              <a:t>CCP </a:t>
            </a:r>
            <a:r>
              <a:rPr lang="en-US" sz="1200" i="1" dirty="0"/>
              <a:t>in diesem Zusammenhang?</a:t>
            </a:r>
          </a:p>
          <a:p>
            <a:r>
              <a:rPr lang="en-US" sz="1200" dirty="0"/>
              <a:t>Zyklisches citrulliniertes Peptid</a:t>
            </a:r>
          </a:p>
          <a:p>
            <a:endParaRPr lang="en-US" sz="1400" dirty="0"/>
          </a:p>
          <a:p>
            <a:r>
              <a:rPr lang="en-US" sz="1200" i="1" dirty="0"/>
              <a:t>Was bedeutet es, wenn man sagt, ein Peptid sei citrulliniert?</a:t>
            </a:r>
          </a:p>
          <a:p>
            <a:r>
              <a:rPr lang="en-US" sz="1200" dirty="0"/>
              <a:t>Es bedeutet, dass einige der Arginin-Einheiten innerhalb von Proteinen enzymatisch in die Aminosäure Citrullin umgewandelt wurden </a:t>
            </a:r>
            <a:r>
              <a:rPr lang="en-US" sz="1200" dirty="0">
                <a:solidFill>
                  <a:srgbClr val="0000FF"/>
                </a:solidFill>
              </a:rPr>
              <a:t>(die nicht zu den 20 Standard-Aminosäuren gehört, die in unserem Genom kodiert sind)</a:t>
            </a:r>
          </a:p>
          <a:p>
            <a:endParaRPr lang="en-US" sz="1400" dirty="0"/>
          </a:p>
          <a:p>
            <a:r>
              <a:rPr lang="en-US" sz="1200" i="1" dirty="0"/>
              <a:t>OK, was hat das nun mit RA zu tun?</a:t>
            </a:r>
          </a:p>
          <a:p>
            <a:r>
              <a:rPr lang="en-US" sz="1200" dirty="0"/>
              <a:t>Die Citrullin-Gruppen verändern die Konformation der Proteine, in denen sie vorkommen, wodurch die Proteine für das Immunsystem fremd werden. Das Immunsystem eines </a:t>
            </a:r>
            <a:r>
              <a:rPr lang="en-US" sz="1200" dirty="0" err="1"/>
              <a:t>RA-Patienten </a:t>
            </a:r>
            <a:r>
              <a:rPr lang="en-US" sz="1200" dirty="0"/>
              <a:t>greift sie als fremde Antigene an – daher das Vorhandensein von Anti-CCP-Antikörpern in ihrem Serum.</a:t>
            </a:r>
          </a:p>
          <a:p>
            <a:endParaRPr lang="en-US" sz="1400" i="1" dirty="0"/>
          </a:p>
          <a:p>
            <a:r>
              <a:rPr lang="en-US" sz="1200" i="1" dirty="0"/>
              <a:t>Bei der Untersuchung eines </a:t>
            </a:r>
            <a:r>
              <a:rPr lang="en-US" sz="1200" i="1" dirty="0" err="1"/>
              <a:t>Patienten </a:t>
            </a:r>
            <a:r>
              <a:rPr lang="en-US" sz="1200" i="1" dirty="0"/>
              <a:t>auf RA überprüfe ich in der Regel das Vorhandensein des Serum-Rheumafaktors (RF). </a:t>
            </a:r>
            <a:r>
              <a:rPr lang="en-US" sz="1200" i="1" dirty="0">
                <a:solidFill>
                  <a:srgbClr val="0000FF"/>
                </a:solidFill>
              </a:rPr>
              <a:t>Ist der Anti-CCP-Test besser?</a:t>
            </a:r>
            <a:endParaRPr lang="en-US" sz="1400" i="1" dirty="0">
              <a:solidFill>
                <a:schemeClr val="accent5">
                  <a:lumMod val="75000"/>
                </a:schemeClr>
              </a:solidFill>
            </a:endParaRPr>
          </a:p>
          <a:p>
            <a:r>
              <a:rPr lang="en-US" sz="1200" dirty="0">
                <a:solidFill>
                  <a:schemeClr val="accent5">
                    <a:lumMod val="75000"/>
                  </a:schemeClr>
                </a:solidFill>
              </a:rPr>
              <a:t>Ja, denn er weist im Vergleich zum RF-Test die gleiche Sensitivität, aber eine höhere Spezifität (98 %) für RA auf. </a:t>
            </a:r>
          </a:p>
        </p:txBody>
      </p:sp>
    </p:spTree>
    <p:extLst>
      <p:ext uri="{BB962C8B-B14F-4D97-AF65-F5344CB8AC3E}">
        <p14:creationId xmlns:p14="http://schemas.microsoft.com/office/powerpoint/2010/main" val="3758537821"/>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Fragen und Antworten</a:t>
            </a:r>
          </a:p>
        </p:txBody>
      </p:sp>
      <p:sp>
        <p:nvSpPr>
          <p:cNvPr id="11059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68025DD-222F-4188-984D-98F9EE06EB89}" type="slidenum">
              <a:rPr lang="en-US" altLang="en-US" sz="1000" smtClean="0"/>
              <a:t>173</a:t>
            </a:fld>
            <a:endParaRPr lang="en-US" altLang="en-US" sz="1000"/>
          </a:p>
        </p:txBody>
      </p:sp>
      <p:sp>
        <p:nvSpPr>
          <p:cNvPr id="110596"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hat einen überhängenden Rand (2): MU; PAN</a:t>
            </a:r>
          </a:p>
          <a:p>
            <a:r>
              <a:rPr lang="en-US" altLang="en-US" sz="1200" dirty="0">
                <a:solidFill>
                  <a:schemeClr val="bg1">
                    <a:lumMod val="75000"/>
                  </a:schemeClr>
                </a:solidFill>
              </a:rPr>
              <a:t>Sklera nie betroffen: MU</a:t>
            </a:r>
          </a:p>
          <a:p>
            <a:r>
              <a:rPr lang="en-US" altLang="en-US" sz="1200" dirty="0">
                <a:solidFill>
                  <a:schemeClr val="bg1">
                    <a:lumMod val="75000"/>
                  </a:schemeClr>
                </a:solidFill>
              </a:rPr>
              <a:t>ANCA-positiv (2): </a:t>
            </a:r>
            <a:r>
              <a:rPr lang="en-US" altLang="en-US" sz="1200" dirty="0" err="1">
                <a:solidFill>
                  <a:schemeClr val="bg1">
                    <a:lumMod val="75000"/>
                  </a:schemeClr>
                </a:solidFill>
              </a:rPr>
              <a:t>GwP</a:t>
            </a:r>
            <a:r>
              <a:rPr lang="en-US" altLang="en-US" sz="1200" dirty="0">
                <a:solidFill>
                  <a:schemeClr val="bg1">
                    <a:lumMod val="75000"/>
                  </a:schemeClr>
                </a:solidFill>
              </a:rPr>
              <a:t>; CS</a:t>
            </a:r>
          </a:p>
          <a:p>
            <a:r>
              <a:rPr lang="en-US" altLang="en-US" sz="1200" dirty="0">
                <a:solidFill>
                  <a:schemeClr val="bg1">
                    <a:lumMod val="75000"/>
                  </a:schemeClr>
                </a:solidFill>
              </a:rPr>
              <a:t>Ist eine Ausschlussdiagnose: MU</a:t>
            </a:r>
          </a:p>
          <a:p>
            <a:r>
              <a:rPr lang="en-US" altLang="en-US" sz="1200" dirty="0">
                <a:solidFill>
                  <a:schemeClr val="bg1">
                    <a:lumMod val="75000"/>
                  </a:schemeClr>
                </a:solidFill>
              </a:rPr>
              <a:t>Röntgenaufnahme des Brustkorbs wahrscheinlich auffällig (3): </a:t>
            </a:r>
            <a:r>
              <a:rPr lang="en-US" altLang="en-US" sz="1200" dirty="0" err="1">
                <a:solidFill>
                  <a:schemeClr val="bg1">
                    <a:lumMod val="75000"/>
                  </a:schemeClr>
                </a:solidFill>
              </a:rPr>
              <a:t>GwP</a:t>
            </a:r>
            <a:r>
              <a:rPr lang="en-US" altLang="en-US" sz="1200" dirty="0">
                <a:solidFill>
                  <a:schemeClr val="bg1">
                    <a:lumMod val="75000"/>
                  </a:schemeClr>
                </a:solidFill>
              </a:rPr>
              <a:t>; CS; RP</a:t>
            </a:r>
          </a:p>
          <a:p>
            <a:r>
              <a:rPr lang="en-US" altLang="en-US" sz="1200" dirty="0">
                <a:solidFill>
                  <a:schemeClr val="bg1">
                    <a:lumMod val="75000"/>
                  </a:schemeClr>
                </a:solidFill>
              </a:rPr>
              <a:t>Assoziiert mit Hepatitis-Seropositivität: PAN</a:t>
            </a:r>
          </a:p>
          <a:p>
            <a:r>
              <a:rPr lang="en-US" altLang="en-US" sz="1200" dirty="0">
                <a:solidFill>
                  <a:schemeClr val="bg1">
                    <a:lumMod val="75000"/>
                  </a:schemeClr>
                </a:solidFill>
              </a:rPr>
              <a:t>Assoziiert mit Seropositivität auf Helminthen: MU</a:t>
            </a:r>
          </a:p>
          <a:p>
            <a:r>
              <a:rPr lang="en-US" altLang="en-US" sz="1200" dirty="0">
                <a:solidFill>
                  <a:schemeClr val="bg1">
                    <a:lumMod val="75000"/>
                  </a:schemeClr>
                </a:solidFill>
              </a:rPr>
              <a:t>Nierenfunktion möglicherweise beeinträchtigt (4): </a:t>
            </a:r>
            <a:r>
              <a:rPr lang="en-US" altLang="en-US" sz="1200" dirty="0" err="1">
                <a:solidFill>
                  <a:schemeClr val="bg1">
                    <a:lumMod val="75000"/>
                  </a:schemeClr>
                </a:solidFill>
              </a:rPr>
              <a:t>GwP</a:t>
            </a:r>
            <a:r>
              <a:rPr lang="en-US" altLang="en-US" sz="1200" dirty="0">
                <a:solidFill>
                  <a:schemeClr val="bg1">
                    <a:lumMod val="75000"/>
                  </a:schemeClr>
                </a:solidFill>
              </a:rPr>
              <a:t>; PAN; CS; RP</a:t>
            </a:r>
          </a:p>
          <a:p>
            <a:r>
              <a:rPr lang="en-US" altLang="en-US" sz="1200" dirty="0">
                <a:solidFill>
                  <a:schemeClr val="bg1">
                    <a:lumMod val="75000"/>
                  </a:schemeClr>
                </a:solidFill>
              </a:rPr>
              <a:t>Chronische, therapieresistente Sinusitis häufig: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b="1" i="1" dirty="0">
                <a:solidFill>
                  <a:schemeClr val="bg1">
                    <a:lumMod val="75000"/>
                  </a:schemeClr>
                </a:solidFill>
              </a:rPr>
              <a:t>Extrem </a:t>
            </a:r>
            <a:r>
              <a:rPr lang="en-US" altLang="en-US" sz="1200" dirty="0">
                <a:solidFill>
                  <a:schemeClr val="bg1">
                    <a:lumMod val="75000"/>
                  </a:schemeClr>
                </a:solidFill>
              </a:rPr>
              <a:t>schmerzhaft: MU</a:t>
            </a:r>
          </a:p>
          <a:p>
            <a:r>
              <a:rPr lang="en-US" altLang="en-US" sz="1200" b="1" dirty="0"/>
              <a:t>Anti-CCP-Antikörper positiv: </a:t>
            </a:r>
            <a:r>
              <a:rPr lang="en-US" altLang="en-US" sz="1200" b="1" dirty="0">
                <a:solidFill>
                  <a:srgbClr val="0000FF"/>
                </a:solidFill>
              </a:rPr>
              <a:t>RA</a:t>
            </a:r>
          </a:p>
        </p:txBody>
      </p:sp>
      <p:sp>
        <p:nvSpPr>
          <p:cNvPr id="2" name="Text Box 4">
            <a:extLst>
              <a:ext uri="{FF2B5EF4-FFF2-40B4-BE49-F238E27FC236}">
                <a16:creationId xmlns:a16="http://schemas.microsoft.com/office/drawing/2014/main" id="{03F33DEC-63A2-4295-A5EB-420920B07704}"/>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assoziiert sind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49A663FE-C9EB-4EDF-9924-C6FBFC524B86}"/>
              </a:ext>
            </a:extLst>
          </p:cNvPr>
          <p:cNvSpPr txBox="1">
            <a:spLocks noChangeArrowheads="1"/>
          </p:cNvSpPr>
          <p:nvPr/>
        </p:nvSpPr>
        <p:spPr bwMode="auto">
          <a:xfrm>
            <a:off x="4038600" y="3257490"/>
            <a:ext cx="100219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latin typeface="Segoe Script" panose="020B0504020000000003" pitchFamily="34" charset="0"/>
              </a:rPr>
              <a:t>; PAN</a:t>
            </a:r>
          </a:p>
        </p:txBody>
      </p:sp>
      <p:sp>
        <p:nvSpPr>
          <p:cNvPr id="4" name="TextBox 3">
            <a:extLst>
              <a:ext uri="{FF2B5EF4-FFF2-40B4-BE49-F238E27FC236}">
                <a16:creationId xmlns:a16="http://schemas.microsoft.com/office/drawing/2014/main" id="{987BA1BD-C73B-C1C4-5820-9D0BEDE4CD0D}"/>
              </a:ext>
            </a:extLst>
          </p:cNvPr>
          <p:cNvSpPr txBox="1"/>
          <p:nvPr/>
        </p:nvSpPr>
        <p:spPr>
          <a:xfrm>
            <a:off x="838199" y="2133600"/>
            <a:ext cx="5708375" cy="3970318"/>
          </a:xfrm>
          <a:prstGeom prst="rect">
            <a:avLst/>
          </a:prstGeom>
          <a:solidFill>
            <a:schemeClr val="accent5">
              <a:lumMod val="75000"/>
            </a:schemeClr>
          </a:solidFill>
        </p:spPr>
        <p:txBody>
          <a:bodyPr wrap="square" lIns="25400" tIns="12700" rIns="25400" bIns="12700" rtlCol="0">
            <a:spAutoFit/>
          </a:bodyPr>
          <a:lstStyle/>
          <a:p>
            <a:r>
              <a:rPr lang="en-US" sz="1200" i="1" dirty="0"/>
              <a:t>Wofür steht </a:t>
            </a:r>
            <a:r>
              <a:rPr lang="en-US" sz="1200" dirty="0"/>
              <a:t>CCP </a:t>
            </a:r>
            <a:r>
              <a:rPr lang="en-US" sz="1200" i="1" dirty="0"/>
              <a:t>in diesem Zusammenhang?</a:t>
            </a:r>
          </a:p>
          <a:p>
            <a:r>
              <a:rPr lang="en-US" sz="1200" dirty="0"/>
              <a:t>Zyklisches citrulliniertes Peptid</a:t>
            </a:r>
          </a:p>
          <a:p>
            <a:endParaRPr lang="en-US" sz="1400" dirty="0"/>
          </a:p>
          <a:p>
            <a:r>
              <a:rPr lang="en-US" sz="1200" i="1" dirty="0"/>
              <a:t>Was bedeutet es, wenn man sagt, ein Peptid sei citrulliniert?</a:t>
            </a:r>
          </a:p>
          <a:p>
            <a:r>
              <a:rPr lang="en-US" sz="1200" dirty="0"/>
              <a:t>Es bedeutet, dass einige der Arginin-Einheiten innerhalb von Proteinen enzymatisch in die Aminosäure Citrullin umgewandelt wurden </a:t>
            </a:r>
            <a:r>
              <a:rPr lang="en-US" sz="1200" dirty="0">
                <a:solidFill>
                  <a:srgbClr val="0000FF"/>
                </a:solidFill>
              </a:rPr>
              <a:t>(die nicht zu den 20 Standard-Aminosäuren gehört, die in unserem Genom kodiert sind)</a:t>
            </a:r>
          </a:p>
          <a:p>
            <a:endParaRPr lang="en-US" sz="1400" dirty="0"/>
          </a:p>
          <a:p>
            <a:r>
              <a:rPr lang="en-US" sz="1200" i="1" dirty="0"/>
              <a:t>OK, was hat das nun mit RA zu tun?</a:t>
            </a:r>
          </a:p>
          <a:p>
            <a:r>
              <a:rPr lang="en-US" sz="1200" dirty="0"/>
              <a:t>Die Citrullin-Gruppen verändern die Konformation der Proteine, in denen sie vorkommen, wodurch die Proteine für das Immunsystem fremd werden. Das Immunsystem eines </a:t>
            </a:r>
            <a:r>
              <a:rPr lang="en-US" sz="1200" dirty="0" err="1"/>
              <a:t>RA-Patienten </a:t>
            </a:r>
            <a:r>
              <a:rPr lang="en-US" sz="1200" dirty="0"/>
              <a:t>greift sie als fremde Antigene an – daher das Vorhandensein von Anti-CCP-Antikörpern in ihrem Serum.</a:t>
            </a:r>
          </a:p>
          <a:p>
            <a:endParaRPr lang="en-US" sz="1400" i="1" dirty="0"/>
          </a:p>
          <a:p>
            <a:r>
              <a:rPr lang="en-US" sz="1200" i="1" dirty="0"/>
              <a:t>Bei der Untersuchung eines </a:t>
            </a:r>
            <a:r>
              <a:rPr lang="en-US" sz="1200" i="1" dirty="0" err="1"/>
              <a:t>Patienten </a:t>
            </a:r>
            <a:r>
              <a:rPr lang="en-US" sz="1200" i="1" dirty="0"/>
              <a:t>auf RA überprüfe ich in der Regel das Vorhandensein des Serum-Rheumafaktors (RF). </a:t>
            </a:r>
            <a:r>
              <a:rPr lang="en-US" sz="1200" i="1" dirty="0">
                <a:solidFill>
                  <a:srgbClr val="0000FF"/>
                </a:solidFill>
              </a:rPr>
              <a:t>Ist der Anti-CCP-Test besser?</a:t>
            </a:r>
          </a:p>
          <a:p>
            <a:r>
              <a:rPr lang="en-US" sz="1200" dirty="0">
                <a:solidFill>
                  <a:srgbClr val="0000FF"/>
                </a:solidFill>
              </a:rPr>
              <a:t>Ja, denn er weist im Vergleich zum RF-Test die gleiche  Sensitivität , aber eine höhere  Spezifität (98 %)  für RA auf </a:t>
            </a:r>
          </a:p>
        </p:txBody>
      </p:sp>
      <p:sp>
        <p:nvSpPr>
          <p:cNvPr id="8" name="Rectangle 7">
            <a:extLst>
              <a:ext uri="{FF2B5EF4-FFF2-40B4-BE49-F238E27FC236}">
                <a16:creationId xmlns:a16="http://schemas.microsoft.com/office/drawing/2014/main" id="{95891882-9F04-387D-F19B-C42176AB7A62}"/>
              </a:ext>
            </a:extLst>
          </p:cNvPr>
          <p:cNvSpPr/>
          <p:nvPr/>
        </p:nvSpPr>
        <p:spPr>
          <a:xfrm>
            <a:off x="1371600" y="5412364"/>
            <a:ext cx="1143000" cy="2785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lnSpc>
                <a:spcPts val="700"/>
              </a:lnSpc>
            </a:pPr>
            <a:r>
              <a:rPr lang="en-US" sz="1200" dirty="0">
                <a:solidFill>
                  <a:schemeClr val="tx1"/>
                </a:solidFill>
              </a:rPr>
              <a:t>Sensitivität vs. Spezifität</a:t>
            </a:r>
          </a:p>
        </p:txBody>
      </p:sp>
      <p:sp>
        <p:nvSpPr>
          <p:cNvPr id="9" name="Rectangle 8">
            <a:extLst>
              <a:ext uri="{FF2B5EF4-FFF2-40B4-BE49-F238E27FC236}">
                <a16:creationId xmlns:a16="http://schemas.microsoft.com/office/drawing/2014/main" id="{8AA4F3F8-FA5A-C215-40BA-483958418504}"/>
              </a:ext>
            </a:extLst>
          </p:cNvPr>
          <p:cNvSpPr/>
          <p:nvPr/>
        </p:nvSpPr>
        <p:spPr>
          <a:xfrm>
            <a:off x="4622800" y="5199924"/>
            <a:ext cx="773595" cy="2785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lnSpc>
                <a:spcPts val="700"/>
              </a:lnSpc>
            </a:pPr>
            <a:r>
              <a:rPr lang="en-US" sz="1200" dirty="0">
                <a:solidFill>
                  <a:schemeClr val="tx1"/>
                </a:solidFill>
              </a:rPr>
              <a:t>Sensitivität vs. Spezifität</a:t>
            </a:r>
          </a:p>
        </p:txBody>
      </p:sp>
    </p:spTree>
    <p:extLst>
      <p:ext uri="{BB962C8B-B14F-4D97-AF65-F5344CB8AC3E}">
        <p14:creationId xmlns:p14="http://schemas.microsoft.com/office/powerpoint/2010/main" val="2132793905"/>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1059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68025DD-222F-4188-984D-98F9EE06EB89}" type="slidenum">
              <a:rPr lang="en-US" altLang="en-US" sz="1000" smtClean="0"/>
              <a:t>174</a:t>
            </a:fld>
            <a:endParaRPr lang="en-US" altLang="en-US" sz="1000"/>
          </a:p>
        </p:txBody>
      </p:sp>
      <p:sp>
        <p:nvSpPr>
          <p:cNvPr id="110596" name="Content Placeholder 1"/>
          <p:cNvSpPr>
            <a:spLocks noGrp="1"/>
          </p:cNvSpPr>
          <p:nvPr>
            <p:ph idx="1"/>
          </p:nvPr>
        </p:nvSpPr>
        <p:spPr>
          <a:xfrm>
            <a:off x="457200" y="1379538"/>
            <a:ext cx="8229600" cy="4411662"/>
          </a:xfrm>
        </p:spPr>
        <p:txBody>
          <a:bodyPr wrap="square" lIns="25400" tIns="12700" rIns="25400" bIns="12700"/>
          <a:lstStyle/>
          <a:p>
            <a:r>
              <a:rPr lang="en-US" altLang="en-US" sz="1200" dirty="0">
                <a:solidFill>
                  <a:schemeClr val="bg1">
                    <a:lumMod val="75000"/>
                  </a:schemeClr>
                </a:solidFill>
              </a:rPr>
              <a:t>Sattelnasendeformität (2): RP;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dirty="0">
                <a:solidFill>
                  <a:schemeClr val="bg1">
                    <a:lumMod val="75000"/>
                  </a:schemeClr>
                </a:solidFill>
              </a:rPr>
              <a:t>Asthma und Eosinophilie: CS</a:t>
            </a:r>
          </a:p>
          <a:p>
            <a:r>
              <a:rPr lang="en-US" altLang="en-US" sz="1200" dirty="0">
                <a:solidFill>
                  <a:schemeClr val="bg1">
                    <a:lumMod val="75000"/>
                  </a:schemeClr>
                </a:solidFill>
              </a:rPr>
              <a:t>Deformierte Ohrmuscheln: RP</a:t>
            </a:r>
          </a:p>
          <a:p>
            <a:r>
              <a:rPr lang="en-US" altLang="en-US" sz="1200" dirty="0">
                <a:solidFill>
                  <a:schemeClr val="bg1">
                    <a:lumMod val="75000"/>
                  </a:schemeClr>
                </a:solidFill>
              </a:rPr>
              <a:t>Das Geschwür weist einen überhängenden Rand auf (2): MU; PAN</a:t>
            </a:r>
          </a:p>
          <a:p>
            <a:r>
              <a:rPr lang="en-US" altLang="en-US" sz="1200" dirty="0">
                <a:solidFill>
                  <a:schemeClr val="bg1">
                    <a:lumMod val="75000"/>
                  </a:schemeClr>
                </a:solidFill>
              </a:rPr>
              <a:t>Sklera nie betroffen: MU</a:t>
            </a:r>
          </a:p>
          <a:p>
            <a:r>
              <a:rPr lang="en-US" altLang="en-US" sz="1200" dirty="0">
                <a:solidFill>
                  <a:schemeClr val="bg1">
                    <a:lumMod val="75000"/>
                  </a:schemeClr>
                </a:solidFill>
              </a:rPr>
              <a:t>ANCA-positiv (2): </a:t>
            </a:r>
            <a:r>
              <a:rPr lang="en-US" altLang="en-US" sz="1200" dirty="0" err="1">
                <a:solidFill>
                  <a:schemeClr val="bg1">
                    <a:lumMod val="75000"/>
                  </a:schemeClr>
                </a:solidFill>
              </a:rPr>
              <a:t>GwP</a:t>
            </a:r>
            <a:r>
              <a:rPr lang="en-US" altLang="en-US" sz="1200" dirty="0">
                <a:solidFill>
                  <a:schemeClr val="bg1">
                    <a:lumMod val="75000"/>
                  </a:schemeClr>
                </a:solidFill>
              </a:rPr>
              <a:t>; CS</a:t>
            </a:r>
          </a:p>
          <a:p>
            <a:r>
              <a:rPr lang="en-US" altLang="en-US" sz="1200" dirty="0">
                <a:solidFill>
                  <a:schemeClr val="bg1">
                    <a:lumMod val="75000"/>
                  </a:schemeClr>
                </a:solidFill>
              </a:rPr>
              <a:t>Ist eine Ausschlussdiagnose: MU</a:t>
            </a:r>
          </a:p>
          <a:p>
            <a:r>
              <a:rPr lang="en-US" altLang="en-US" sz="1200" dirty="0">
                <a:solidFill>
                  <a:schemeClr val="bg1">
                    <a:lumMod val="75000"/>
                  </a:schemeClr>
                </a:solidFill>
              </a:rPr>
              <a:t>Röntgenaufnahme des Brustkorbs wahrscheinlich auffällig (3): </a:t>
            </a:r>
            <a:r>
              <a:rPr lang="en-US" altLang="en-US" sz="1200" dirty="0" err="1">
                <a:solidFill>
                  <a:schemeClr val="bg1">
                    <a:lumMod val="75000"/>
                  </a:schemeClr>
                </a:solidFill>
              </a:rPr>
              <a:t>GwP</a:t>
            </a:r>
            <a:r>
              <a:rPr lang="en-US" altLang="en-US" sz="1200" dirty="0">
                <a:solidFill>
                  <a:schemeClr val="bg1">
                    <a:lumMod val="75000"/>
                  </a:schemeClr>
                </a:solidFill>
              </a:rPr>
              <a:t>; CS; RP</a:t>
            </a:r>
          </a:p>
          <a:p>
            <a:r>
              <a:rPr lang="en-US" altLang="en-US" sz="1200" dirty="0">
                <a:solidFill>
                  <a:schemeClr val="bg1">
                    <a:lumMod val="75000"/>
                  </a:schemeClr>
                </a:solidFill>
              </a:rPr>
              <a:t>Assoziiert mit Hepatitis-Seropositivität: PAN</a:t>
            </a:r>
          </a:p>
          <a:p>
            <a:r>
              <a:rPr lang="en-US" altLang="en-US" sz="1200" dirty="0">
                <a:solidFill>
                  <a:schemeClr val="bg1">
                    <a:lumMod val="75000"/>
                  </a:schemeClr>
                </a:solidFill>
              </a:rPr>
              <a:t>Assoziiert mit Seropositivität auf Helminthen: MU</a:t>
            </a:r>
          </a:p>
          <a:p>
            <a:r>
              <a:rPr lang="en-US" altLang="en-US" sz="1200" dirty="0">
                <a:solidFill>
                  <a:schemeClr val="bg1">
                    <a:lumMod val="75000"/>
                  </a:schemeClr>
                </a:solidFill>
              </a:rPr>
              <a:t>Nierenfunktion möglicherweise beeinträchtigt (4): </a:t>
            </a:r>
            <a:r>
              <a:rPr lang="en-US" altLang="en-US" sz="1200" dirty="0" err="1">
                <a:solidFill>
                  <a:schemeClr val="bg1">
                    <a:lumMod val="75000"/>
                  </a:schemeClr>
                </a:solidFill>
              </a:rPr>
              <a:t>GwP</a:t>
            </a:r>
            <a:r>
              <a:rPr lang="en-US" altLang="en-US" sz="1200" dirty="0">
                <a:solidFill>
                  <a:schemeClr val="bg1">
                    <a:lumMod val="75000"/>
                  </a:schemeClr>
                </a:solidFill>
              </a:rPr>
              <a:t>; PAN; CS; RP</a:t>
            </a:r>
          </a:p>
          <a:p>
            <a:r>
              <a:rPr lang="en-US" altLang="en-US" sz="1200" dirty="0">
                <a:solidFill>
                  <a:schemeClr val="bg1">
                    <a:lumMod val="75000"/>
                  </a:schemeClr>
                </a:solidFill>
              </a:rPr>
              <a:t>Chronische, therapieresistente Sinusitis häufig: </a:t>
            </a:r>
            <a:r>
              <a:rPr lang="en-US" altLang="en-US" sz="1200" dirty="0" err="1">
                <a:solidFill>
                  <a:schemeClr val="bg1">
                    <a:lumMod val="75000"/>
                  </a:schemeClr>
                </a:solidFill>
              </a:rPr>
              <a:t>GwP</a:t>
            </a:r>
            <a:endParaRPr lang="en-US" altLang="en-US" sz="2000" dirty="0">
              <a:solidFill>
                <a:schemeClr val="bg1">
                  <a:lumMod val="75000"/>
                </a:schemeClr>
              </a:solidFill>
            </a:endParaRPr>
          </a:p>
          <a:p>
            <a:r>
              <a:rPr lang="en-US" altLang="en-US" sz="1200" b="1" i="1" dirty="0">
                <a:solidFill>
                  <a:schemeClr val="bg1">
                    <a:lumMod val="75000"/>
                  </a:schemeClr>
                </a:solidFill>
              </a:rPr>
              <a:t>Extrem </a:t>
            </a:r>
            <a:r>
              <a:rPr lang="en-US" altLang="en-US" sz="1200" dirty="0">
                <a:solidFill>
                  <a:schemeClr val="bg1">
                    <a:lumMod val="75000"/>
                  </a:schemeClr>
                </a:solidFill>
              </a:rPr>
              <a:t>schmerzhaft: MU</a:t>
            </a:r>
          </a:p>
          <a:p>
            <a:r>
              <a:rPr lang="en-US" altLang="en-US" sz="1200" b="1" dirty="0"/>
              <a:t>Anti-CCP-Antikörper positiv: </a:t>
            </a:r>
            <a:r>
              <a:rPr lang="en-US" altLang="en-US" sz="1200" b="1" dirty="0">
                <a:solidFill>
                  <a:srgbClr val="0000FF"/>
                </a:solidFill>
              </a:rPr>
              <a:t>RA</a:t>
            </a:r>
          </a:p>
        </p:txBody>
      </p:sp>
      <p:sp>
        <p:nvSpPr>
          <p:cNvPr id="2" name="Text Box 4">
            <a:extLst>
              <a:ext uri="{FF2B5EF4-FFF2-40B4-BE49-F238E27FC236}">
                <a16:creationId xmlns:a16="http://schemas.microsoft.com/office/drawing/2014/main" id="{03F33DEC-63A2-4295-A5EB-420920B07704}"/>
              </a:ext>
            </a:extLst>
          </p:cNvPr>
          <p:cNvSpPr txBox="1">
            <a:spLocks noChangeArrowheads="1"/>
          </p:cNvSpPr>
          <p:nvPr/>
        </p:nvSpPr>
        <p:spPr bwMode="auto">
          <a:xfrm>
            <a:off x="1295400" y="152400"/>
            <a:ext cx="6705600" cy="120956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85000"/>
              </a:lnSpc>
              <a:spcBef>
                <a:spcPct val="0"/>
              </a:spcBef>
              <a:buClrTx/>
              <a:buSzTx/>
              <a:buFontTx/>
              <a:buNone/>
            </a:pPr>
            <a:r>
              <a:rPr lang="en-US" altLang="en-US" sz="1200" dirty="0"/>
              <a:t>Geben Sie für jede Aussage an, welche dieser Ursachen für PUK damit assoziiert sind (bei einigen gibt es mehr als eine Antwort)</a:t>
            </a:r>
          </a:p>
          <a:p>
            <a:pPr eaLnBrk="1" hangingPunct="1">
              <a:spcBef>
                <a:spcPct val="0"/>
              </a:spcBef>
              <a:buClrTx/>
              <a:buSzTx/>
              <a:buFontTx/>
              <a:buNone/>
            </a:pPr>
            <a:r>
              <a:rPr lang="en-US" altLang="en-US" sz="1200" b="1" dirty="0">
                <a:solidFill>
                  <a:srgbClr val="0000FF"/>
                </a:solidFill>
              </a:rPr>
              <a:t>Polyarteritis nodosa (PAN)        Recidivierende </a:t>
            </a:r>
            <a:r>
              <a:rPr lang="en-US" altLang="en-US" sz="1200" b="1" dirty="0" err="1">
                <a:solidFill>
                  <a:srgbClr val="0000FF"/>
                </a:solidFill>
              </a:rPr>
              <a:t>Polychondritis </a:t>
            </a:r>
            <a:r>
              <a:rPr lang="en-US" altLang="en-US" sz="1200" b="1" dirty="0">
                <a:solidFill>
                  <a:srgbClr val="0000FF"/>
                </a:solidFill>
              </a:rPr>
              <a:t>(RP)</a:t>
            </a:r>
          </a:p>
          <a:p>
            <a:pPr eaLnBrk="1" hangingPunct="1">
              <a:spcBef>
                <a:spcPct val="0"/>
              </a:spcBef>
              <a:buClrTx/>
              <a:buSzTx/>
              <a:buFontTx/>
              <a:buNone/>
            </a:pPr>
            <a:r>
              <a:rPr lang="en-US" altLang="en-US" sz="1200" b="1" dirty="0">
                <a:solidFill>
                  <a:srgbClr val="0000FF"/>
                </a:solidFill>
              </a:rPr>
              <a:t>Rheumatoide Arthritis (RA)       Granulomatose mit Polyangiitis (</a:t>
            </a:r>
            <a:r>
              <a:rPr lang="en-US" altLang="en-US" sz="1200" b="1" dirty="0" err="1">
                <a:solidFill>
                  <a:srgbClr val="0000FF"/>
                </a:solidFill>
              </a:rPr>
              <a:t>GwP</a:t>
            </a:r>
            <a:r>
              <a:rPr lang="en-US" altLang="en-US" sz="1200" b="1" dirty="0">
                <a:solidFill>
                  <a:srgbClr val="0000FF"/>
                </a:solidFill>
              </a:rPr>
              <a:t>)</a:t>
            </a:r>
          </a:p>
          <a:p>
            <a:pPr eaLnBrk="1" hangingPunct="1">
              <a:spcBef>
                <a:spcPct val="0"/>
              </a:spcBef>
              <a:buClrTx/>
              <a:buSzTx/>
              <a:buFontTx/>
              <a:buNone/>
            </a:pPr>
            <a:r>
              <a:rPr lang="en-US" altLang="en-US" sz="1200" b="1" dirty="0" err="1">
                <a:solidFill>
                  <a:srgbClr val="0000FF"/>
                </a:solidFill>
              </a:rPr>
              <a:t>Mooren</a:t>
            </a:r>
            <a:r>
              <a:rPr lang="en-US" altLang="en-US" sz="1200" b="1" dirty="0">
                <a:solidFill>
                  <a:srgbClr val="0000FF"/>
                </a:solidFill>
              </a:rPr>
              <a:t>-Ulkus (MU)            Churg-Strauss-Syndrom (CS)</a:t>
            </a:r>
          </a:p>
        </p:txBody>
      </p:sp>
      <p:sp>
        <p:nvSpPr>
          <p:cNvPr id="3" name="TextBox 6">
            <a:extLst>
              <a:ext uri="{FF2B5EF4-FFF2-40B4-BE49-F238E27FC236}">
                <a16:creationId xmlns:a16="http://schemas.microsoft.com/office/drawing/2014/main" id="{49A663FE-C9EB-4EDF-9924-C6FBFC524B86}"/>
              </a:ext>
            </a:extLst>
          </p:cNvPr>
          <p:cNvSpPr txBox="1">
            <a:spLocks noChangeArrowheads="1"/>
          </p:cNvSpPr>
          <p:nvPr/>
        </p:nvSpPr>
        <p:spPr bwMode="auto">
          <a:xfrm>
            <a:off x="4038600" y="3257490"/>
            <a:ext cx="100219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chemeClr val="bg1">
                    <a:lumMod val="75000"/>
                  </a:schemeClr>
                </a:solidFill>
                <a:latin typeface="Segoe Script" panose="020B0504020000000003" pitchFamily="34" charset="0"/>
              </a:rPr>
              <a:t>; PAN</a:t>
            </a:r>
          </a:p>
        </p:txBody>
      </p:sp>
      <p:sp>
        <p:nvSpPr>
          <p:cNvPr id="4" name="TextBox 3">
            <a:extLst>
              <a:ext uri="{FF2B5EF4-FFF2-40B4-BE49-F238E27FC236}">
                <a16:creationId xmlns:a16="http://schemas.microsoft.com/office/drawing/2014/main" id="{987BA1BD-C73B-C1C4-5820-9D0BEDE4CD0D}"/>
              </a:ext>
            </a:extLst>
          </p:cNvPr>
          <p:cNvSpPr txBox="1"/>
          <p:nvPr/>
        </p:nvSpPr>
        <p:spPr>
          <a:xfrm>
            <a:off x="838199" y="2133600"/>
            <a:ext cx="5708375" cy="3970318"/>
          </a:xfrm>
          <a:prstGeom prst="rect">
            <a:avLst/>
          </a:prstGeom>
          <a:solidFill>
            <a:schemeClr val="accent5">
              <a:lumMod val="75000"/>
            </a:schemeClr>
          </a:solidFill>
        </p:spPr>
        <p:txBody>
          <a:bodyPr wrap="square" lIns="25400" tIns="12700" rIns="25400" bIns="12700" rtlCol="0">
            <a:spAutoFit/>
          </a:bodyPr>
          <a:lstStyle/>
          <a:p>
            <a:r>
              <a:rPr lang="en-US" sz="1200" i="1" dirty="0"/>
              <a:t>Wofür steht </a:t>
            </a:r>
            <a:r>
              <a:rPr lang="en-US" sz="1200" dirty="0"/>
              <a:t>CCP </a:t>
            </a:r>
            <a:r>
              <a:rPr lang="en-US" sz="1200" i="1" dirty="0"/>
              <a:t>in diesem Zusammenhang?</a:t>
            </a:r>
          </a:p>
          <a:p>
            <a:r>
              <a:rPr lang="en-US" sz="1200" dirty="0"/>
              <a:t>Zyklisches citrulliniertes Peptid</a:t>
            </a:r>
          </a:p>
          <a:p>
            <a:endParaRPr lang="en-US" sz="1400" dirty="0"/>
          </a:p>
          <a:p>
            <a:r>
              <a:rPr lang="en-US" sz="1200" i="1" dirty="0"/>
              <a:t>Was bedeutet es, wenn man sagt, ein Peptid sei citrulliniert?</a:t>
            </a:r>
          </a:p>
          <a:p>
            <a:r>
              <a:rPr lang="en-US" sz="1200" dirty="0"/>
              <a:t>Es bedeutet, dass einige der Arginin-Einheiten innerhalb von Proteinen enzymatisch in die Aminosäure Citrullin umgewandelt wurden </a:t>
            </a:r>
            <a:r>
              <a:rPr lang="en-US" sz="1200" dirty="0">
                <a:solidFill>
                  <a:srgbClr val="0000FF"/>
                </a:solidFill>
              </a:rPr>
              <a:t>(die nicht zu den 20 Standard-Aminosäuren gehört, die in unserem Genom kodiert sind)</a:t>
            </a:r>
          </a:p>
          <a:p>
            <a:endParaRPr lang="en-US" sz="1400" dirty="0"/>
          </a:p>
          <a:p>
            <a:r>
              <a:rPr lang="en-US" sz="1200" i="1" dirty="0"/>
              <a:t>OK, was hat das nun mit RA zu tun?</a:t>
            </a:r>
          </a:p>
          <a:p>
            <a:r>
              <a:rPr lang="en-US" sz="1200" dirty="0"/>
              <a:t>Die Citrullin-Gruppen verändern die Konformation der Proteine, in denen sie vorkommen, wodurch die Proteine für das Immunsystem fremd werden. Das Immunsystem eines </a:t>
            </a:r>
            <a:r>
              <a:rPr lang="en-US" sz="1200" dirty="0" err="1"/>
              <a:t>RA-Patienten </a:t>
            </a:r>
            <a:r>
              <a:rPr lang="en-US" sz="1200" dirty="0"/>
              <a:t>greift sie als fremde Antigene an – daher das Vorhandensein von Anti-CCP-Antikörpern in ihrem Serum.</a:t>
            </a:r>
          </a:p>
          <a:p>
            <a:endParaRPr lang="en-US" sz="1400" i="1" dirty="0"/>
          </a:p>
          <a:p>
            <a:r>
              <a:rPr lang="en-US" sz="1200" i="1" dirty="0"/>
              <a:t>Bei der Untersuchung eines </a:t>
            </a:r>
            <a:r>
              <a:rPr lang="en-US" sz="1200" i="1" dirty="0" err="1"/>
              <a:t>Patienten </a:t>
            </a:r>
            <a:r>
              <a:rPr lang="en-US" sz="1200" i="1" dirty="0"/>
              <a:t>auf RA überprüfe ich in der Regel das Vorhandensein des Serum-Rheumafaktors (RF). </a:t>
            </a:r>
            <a:r>
              <a:rPr lang="en-US" sz="1200" i="1" dirty="0">
                <a:solidFill>
                  <a:srgbClr val="0000FF"/>
                </a:solidFill>
              </a:rPr>
              <a:t>Ist der Anti-CCP-Test besser?</a:t>
            </a:r>
          </a:p>
          <a:p>
            <a:r>
              <a:rPr lang="en-US" sz="1200" dirty="0">
                <a:solidFill>
                  <a:srgbClr val="0000FF"/>
                </a:solidFill>
              </a:rPr>
              <a:t>Ja, denn er weist im Vergleich zum RF-Test die gleiche Sensitivität, aber eine höhere Spezifität (98 %) für RA auf. </a:t>
            </a:r>
          </a:p>
        </p:txBody>
      </p:sp>
    </p:spTree>
    <p:extLst>
      <p:ext uri="{BB962C8B-B14F-4D97-AF65-F5344CB8AC3E}">
        <p14:creationId xmlns:p14="http://schemas.microsoft.com/office/powerpoint/2010/main" val="189202096"/>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F</a:t>
            </a:r>
          </a:p>
        </p:txBody>
      </p:sp>
      <p:sp>
        <p:nvSpPr>
          <p:cNvPr id="111619" name="Rectangle 3"/>
          <p:cNvSpPr>
            <a:spLocks noGrp="1" noChangeArrowheads="1"/>
          </p:cNvSpPr>
          <p:nvPr>
            <p:ph type="body" idx="1"/>
          </p:nvPr>
        </p:nvSpPr>
        <p:spPr/>
        <p:txBody>
          <a:bodyPr wrap="square" lIns="25400" tIns="12700" rIns="25400" bIns="12700"/>
          <a:lstStyle/>
          <a:p>
            <a:pPr eaLnBrk="1" hangingPunct="1"/>
            <a:r>
              <a:rPr lang="en-US" altLang="en-US" sz="1200"/>
              <a:t>In Bezug auf die Manifestation von PUK: Welche der folgenden Optionen passt nicht dazu, und warum?</a:t>
            </a:r>
          </a:p>
          <a:p>
            <a:pPr lvl="1" eaLnBrk="1" hangingPunct="1"/>
            <a:r>
              <a:rPr lang="en-US" altLang="en-US" sz="1200"/>
              <a:t>RA, Morbus von Mooren, Morbus Behçet, IBD</a:t>
            </a:r>
          </a:p>
        </p:txBody>
      </p:sp>
      <p:sp>
        <p:nvSpPr>
          <p:cNvPr id="111621"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733FAD8-34DE-4F54-8F77-5DF448F39765}" type="slidenum">
              <a:rPr lang="en-US" altLang="en-US" sz="1000" smtClean="0"/>
              <a:t>175</a:t>
            </a:fld>
            <a:endParaRPr lang="en-US" altLang="en-US" sz="1000"/>
          </a:p>
        </p:txBody>
      </p:sp>
      <p:sp>
        <p:nvSpPr>
          <p:cNvPr id="111622" name="TextBox 1"/>
          <p:cNvSpPr txBox="1">
            <a:spLocks noChangeArrowheads="1"/>
          </p:cNvSpPr>
          <p:nvPr/>
        </p:nvSpPr>
        <p:spPr bwMode="auto">
          <a:xfrm>
            <a:off x="4475018" y="3203833"/>
            <a:ext cx="241925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a:t>(IBD = Entzündliche Darmerkrankung)</a:t>
            </a:r>
          </a:p>
        </p:txBody>
      </p:sp>
      <p:sp>
        <p:nvSpPr>
          <p:cNvPr id="2" name="Text Box 4">
            <a:extLst>
              <a:ext uri="{FF2B5EF4-FFF2-40B4-BE49-F238E27FC236}">
                <a16:creationId xmlns:a16="http://schemas.microsoft.com/office/drawing/2014/main" id="{8106A396-B299-43BF-A0C0-944D7C8B82D3}"/>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12643" name="Rectangle 3"/>
          <p:cNvSpPr>
            <a:spLocks noGrp="1" noChangeArrowheads="1"/>
          </p:cNvSpPr>
          <p:nvPr>
            <p:ph type="body" idx="1"/>
          </p:nvPr>
        </p:nvSpPr>
        <p:spPr>
          <a:xfrm>
            <a:off x="457200" y="1719263"/>
            <a:ext cx="8458200" cy="4411662"/>
          </a:xfrm>
        </p:spPr>
        <p:txBody>
          <a:bodyPr wrap="square" lIns="25400" tIns="12700" rIns="25400" bIns="12700"/>
          <a:lstStyle/>
          <a:p>
            <a:pPr eaLnBrk="1" hangingPunct="1"/>
            <a:r>
              <a:rPr lang="en-US" altLang="en-US" sz="1200" dirty="0"/>
              <a:t>In Bezug auf die Manifestation von PUK: Welche der folgenden Aussagen passt nicht dazu, und warum?</a:t>
            </a:r>
          </a:p>
          <a:p>
            <a:pPr lvl="1" eaLnBrk="1" hangingPunct="1"/>
            <a:r>
              <a:rPr lang="en-US" altLang="en-US" sz="1200" dirty="0"/>
              <a:t>RA, </a:t>
            </a:r>
            <a:r>
              <a:rPr lang="en-US" altLang="en-US" sz="1200" b="1" dirty="0">
                <a:solidFill>
                  <a:srgbClr val="0000FF"/>
                </a:solidFill>
              </a:rPr>
              <a:t>Mooren</a:t>
            </a:r>
            <a:r>
              <a:rPr lang="en-US" altLang="en-US" sz="1200" dirty="0"/>
              <a:t>, Morbus Behçet, IBD</a:t>
            </a:r>
          </a:p>
          <a:p>
            <a:pPr eaLnBrk="1" hangingPunct="1"/>
            <a:endParaRPr lang="en-US" altLang="en-US" dirty="0"/>
          </a:p>
        </p:txBody>
      </p:sp>
      <p:sp>
        <p:nvSpPr>
          <p:cNvPr id="11264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EC964627-D114-4717-ACA2-1741D07E41B4}" type="slidenum">
              <a:rPr lang="en-US" altLang="en-US" sz="1000" smtClean="0"/>
              <a:t>176</a:t>
            </a:fld>
            <a:endParaRPr lang="en-US" altLang="en-US" sz="1000"/>
          </a:p>
        </p:txBody>
      </p:sp>
      <p:sp>
        <p:nvSpPr>
          <p:cNvPr id="2" name="Text Box 4">
            <a:extLst>
              <a:ext uri="{FF2B5EF4-FFF2-40B4-BE49-F238E27FC236}">
                <a16:creationId xmlns:a16="http://schemas.microsoft.com/office/drawing/2014/main" id="{07DFF74E-947C-4AE6-84EF-5AF56F9FEBE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12643" name="Rectangle 3"/>
          <p:cNvSpPr>
            <a:spLocks noGrp="1" noChangeArrowheads="1"/>
          </p:cNvSpPr>
          <p:nvPr>
            <p:ph type="body" idx="1"/>
          </p:nvPr>
        </p:nvSpPr>
        <p:spPr>
          <a:xfrm>
            <a:off x="457200" y="1719263"/>
            <a:ext cx="8458200" cy="4411662"/>
          </a:xfrm>
        </p:spPr>
        <p:txBody>
          <a:bodyPr wrap="square" lIns="25400" tIns="12700" rIns="25400" bIns="12700"/>
          <a:lstStyle/>
          <a:p>
            <a:pPr eaLnBrk="1" hangingPunct="1"/>
            <a:r>
              <a:rPr lang="en-US" altLang="en-US" sz="1200" dirty="0"/>
              <a:t>In Bezug auf die Manifestation von PUK: Welche der folgenden Aussagen passt nicht dazu, und warum?</a:t>
            </a:r>
          </a:p>
          <a:p>
            <a:pPr lvl="1" eaLnBrk="1" hangingPunct="1"/>
            <a:r>
              <a:rPr lang="en-US" altLang="en-US" sz="1200" dirty="0"/>
              <a:t>RA, </a:t>
            </a:r>
            <a:r>
              <a:rPr lang="en-US" altLang="en-US" sz="1200" b="1" dirty="0">
                <a:solidFill>
                  <a:srgbClr val="0000FF"/>
                </a:solidFill>
              </a:rPr>
              <a:t>Mooren</a:t>
            </a:r>
            <a:r>
              <a:rPr lang="en-US" altLang="en-US" sz="1200" dirty="0"/>
              <a:t>, Behçet-</a:t>
            </a:r>
            <a:r>
              <a:rPr lang="en-US" altLang="en-US" sz="1200" dirty="0" err="1"/>
              <a:t>Syndrom</a:t>
            </a:r>
            <a:r>
              <a:rPr lang="en-US" altLang="en-US" sz="1200" dirty="0"/>
              <a:t>, IBD</a:t>
            </a:r>
          </a:p>
          <a:p>
            <a:pPr eaLnBrk="1" hangingPunct="1"/>
            <a:endParaRPr lang="en-US" altLang="en-US" dirty="0"/>
          </a:p>
        </p:txBody>
      </p:sp>
      <p:sp>
        <p:nvSpPr>
          <p:cNvPr id="112644" name="Text Box 5"/>
          <p:cNvSpPr txBox="1">
            <a:spLocks noChangeArrowheads="1"/>
          </p:cNvSpPr>
          <p:nvPr/>
        </p:nvSpPr>
        <p:spPr bwMode="auto">
          <a:xfrm>
            <a:off x="2235200" y="3429000"/>
            <a:ext cx="4692650" cy="338554"/>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Warum ist </a:t>
            </a:r>
            <a:r>
              <a:rPr lang="en-US" altLang="en-US" sz="1200" i="1" dirty="0" err="1">
                <a:solidFill>
                  <a:srgbClr val="0000FF"/>
                </a:solidFill>
              </a:rPr>
              <a:t>Mooren’s </a:t>
            </a:r>
            <a:r>
              <a:rPr lang="en-US" altLang="en-US" sz="1200" i="1" dirty="0">
                <a:solidFill>
                  <a:srgbClr val="0000FF"/>
                </a:solidFill>
              </a:rPr>
              <a:t>der Außenseiter in dieser Gruppe?</a:t>
            </a:r>
            <a:endParaRPr lang="en-US" altLang="en-US" sz="1600" b="1" dirty="0">
              <a:solidFill>
                <a:srgbClr val="FF99FF"/>
              </a:solidFill>
            </a:endParaRPr>
          </a:p>
        </p:txBody>
      </p:sp>
      <p:sp>
        <p:nvSpPr>
          <p:cNvPr id="11264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EC964627-D114-4717-ACA2-1741D07E41B4}" type="slidenum">
              <a:rPr lang="en-US" altLang="en-US" sz="1000" smtClean="0"/>
              <a:t>177</a:t>
            </a:fld>
            <a:endParaRPr lang="en-US" altLang="en-US" sz="1000"/>
          </a:p>
        </p:txBody>
      </p:sp>
      <p:sp>
        <p:nvSpPr>
          <p:cNvPr id="2" name="Text Box 4">
            <a:extLst>
              <a:ext uri="{FF2B5EF4-FFF2-40B4-BE49-F238E27FC236}">
                <a16:creationId xmlns:a16="http://schemas.microsoft.com/office/drawing/2014/main" id="{1E927F7C-4095-4273-B088-A76CE8AB5F54}"/>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extLst>
      <p:ext uri="{BB962C8B-B14F-4D97-AF65-F5344CB8AC3E}">
        <p14:creationId xmlns:p14="http://schemas.microsoft.com/office/powerpoint/2010/main" val="658403403"/>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A</a:t>
            </a:r>
          </a:p>
        </p:txBody>
      </p:sp>
      <p:sp>
        <p:nvSpPr>
          <p:cNvPr id="113667" name="Rectangle 3"/>
          <p:cNvSpPr>
            <a:spLocks noGrp="1" noChangeArrowheads="1"/>
          </p:cNvSpPr>
          <p:nvPr>
            <p:ph type="body" idx="1"/>
          </p:nvPr>
        </p:nvSpPr>
        <p:spPr>
          <a:xfrm>
            <a:off x="457200" y="1719263"/>
            <a:ext cx="8458200" cy="4411662"/>
          </a:xfrm>
        </p:spPr>
        <p:txBody>
          <a:bodyPr wrap="square" lIns="25400" tIns="12700" rIns="25400" bIns="12700"/>
          <a:lstStyle/>
          <a:p>
            <a:pPr eaLnBrk="1" hangingPunct="1"/>
            <a:r>
              <a:rPr lang="en-US" altLang="en-US" sz="1200" dirty="0"/>
              <a:t>In Bezug auf die Manifestation von PUK: Welche der folgenden Aussagen passt nicht dazu, und warum?</a:t>
            </a:r>
          </a:p>
          <a:p>
            <a:pPr lvl="1" eaLnBrk="1" hangingPunct="1"/>
            <a:r>
              <a:rPr lang="en-US" altLang="en-US" sz="1200" dirty="0"/>
              <a:t>RA, </a:t>
            </a:r>
            <a:r>
              <a:rPr lang="en-US" altLang="en-US" sz="1200" b="1" dirty="0">
                <a:solidFill>
                  <a:srgbClr val="0000FF"/>
                </a:solidFill>
              </a:rPr>
              <a:t>Mooren</a:t>
            </a:r>
            <a:r>
              <a:rPr lang="en-US" altLang="en-US" sz="1200" dirty="0"/>
              <a:t>, Behçet-</a:t>
            </a:r>
            <a:r>
              <a:rPr lang="en-US" altLang="en-US" sz="1200" dirty="0" err="1"/>
              <a:t>Syndrom</a:t>
            </a:r>
            <a:r>
              <a:rPr lang="en-US" altLang="en-US" sz="1200" dirty="0"/>
              <a:t>, IBD</a:t>
            </a:r>
          </a:p>
          <a:p>
            <a:pPr eaLnBrk="1" hangingPunct="1"/>
            <a:endParaRPr lang="en-US" altLang="en-US" dirty="0"/>
          </a:p>
        </p:txBody>
      </p:sp>
      <p:sp>
        <p:nvSpPr>
          <p:cNvPr id="113668" name="Text Box 5"/>
          <p:cNvSpPr txBox="1">
            <a:spLocks noChangeArrowheads="1"/>
          </p:cNvSpPr>
          <p:nvPr/>
        </p:nvSpPr>
        <p:spPr bwMode="auto">
          <a:xfrm>
            <a:off x="2235200" y="3429000"/>
            <a:ext cx="4692650" cy="830263"/>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Warum ist </a:t>
            </a:r>
            <a:r>
              <a:rPr lang="en-US" altLang="en-US" sz="1200" i="1" dirty="0" err="1">
                <a:solidFill>
                  <a:srgbClr val="0000FF"/>
                </a:solidFill>
              </a:rPr>
              <a:t>Mooren’s </a:t>
            </a:r>
            <a:r>
              <a:rPr lang="en-US" altLang="en-US" sz="1200" i="1" dirty="0">
                <a:solidFill>
                  <a:srgbClr val="0000FF"/>
                </a:solidFill>
              </a:rPr>
              <a:t>der Sonderfall in dieser Gruppe?</a:t>
            </a:r>
          </a:p>
          <a:p>
            <a:pPr eaLnBrk="1" hangingPunct="1">
              <a:spcBef>
                <a:spcPct val="0"/>
              </a:spcBef>
              <a:buClrTx/>
              <a:buSzTx/>
              <a:buFontTx/>
              <a:buNone/>
            </a:pPr>
            <a:r>
              <a:rPr lang="en-US" altLang="en-US" sz="1200" dirty="0">
                <a:solidFill>
                  <a:srgbClr val="0000FF"/>
                </a:solidFill>
              </a:rPr>
              <a:t>Bei den anderen Erkrankungen ist die PUK auf eine systemische Erkrankung zurückzuführen, während </a:t>
            </a:r>
            <a:r>
              <a:rPr lang="en-US" altLang="en-US" sz="1200" dirty="0" err="1">
                <a:solidFill>
                  <a:srgbClr val="0000FF"/>
                </a:solidFill>
              </a:rPr>
              <a:t>Mooren’s </a:t>
            </a:r>
            <a:r>
              <a:rPr lang="en-US" altLang="en-US" sz="1200" dirty="0">
                <a:solidFill>
                  <a:srgbClr val="0000FF"/>
                </a:solidFill>
              </a:rPr>
              <a:t>per Definition ausschließlich das Auge betrifft</a:t>
            </a:r>
          </a:p>
        </p:txBody>
      </p:sp>
      <p:sp>
        <p:nvSpPr>
          <p:cNvPr id="113670"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E0C7FAB4-5768-42B8-BCD1-1963F3D7B635}" type="slidenum">
              <a:rPr lang="en-US" altLang="en-US" sz="1000" smtClean="0"/>
              <a:t>178</a:t>
            </a:fld>
            <a:endParaRPr lang="en-US" altLang="en-US" sz="1000"/>
          </a:p>
        </p:txBody>
      </p:sp>
      <p:sp>
        <p:nvSpPr>
          <p:cNvPr id="2" name="Text Box 4">
            <a:extLst>
              <a:ext uri="{FF2B5EF4-FFF2-40B4-BE49-F238E27FC236}">
                <a16:creationId xmlns:a16="http://schemas.microsoft.com/office/drawing/2014/main" id="{0B06752C-4B00-4F46-B5FB-2A765C0F6A51}"/>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F</a:t>
            </a:r>
          </a:p>
        </p:txBody>
      </p:sp>
      <p:sp>
        <p:nvSpPr>
          <p:cNvPr id="107523"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Optionen passt nicht dazu, und warum?</a:t>
            </a:r>
          </a:p>
          <a:p>
            <a:pPr lvl="1" eaLnBrk="1" hangingPunct="1">
              <a:defRPr/>
            </a:pPr>
            <a:r>
              <a:rPr lang="en-US" altLang="en-US" sz="1200" dirty="0">
                <a:solidFill>
                  <a:schemeClr val="bg1">
                    <a:lumMod val="75000"/>
                  </a:schemeClr>
                </a:solidFill>
              </a:rPr>
              <a:t>RA, Mooren, Behçet-</a:t>
            </a:r>
            <a:r>
              <a:rPr lang="en-US" altLang="en-US" sz="1200" dirty="0" err="1">
                <a:solidFill>
                  <a:schemeClr val="bg1">
                    <a:lumMod val="75000"/>
                  </a:schemeClr>
                </a:solidFill>
              </a:rPr>
              <a:t>Syndrom</a:t>
            </a:r>
            <a:r>
              <a:rPr lang="en-US" altLang="en-US" sz="1200" dirty="0">
                <a:solidFill>
                  <a:schemeClr val="bg1">
                    <a:lumMod val="75000"/>
                  </a:schemeClr>
                </a:solidFill>
              </a:rPr>
              <a:t>, IBD</a:t>
            </a:r>
          </a:p>
          <a:p>
            <a:pPr eaLnBrk="1" hangingPunct="1">
              <a:defRPr/>
            </a:pPr>
            <a:endParaRPr lang="en-US" altLang="en-US" dirty="0"/>
          </a:p>
          <a:p>
            <a:pPr eaLnBrk="1" hangingPunct="1">
              <a:defRPr/>
            </a:pPr>
            <a:r>
              <a:rPr lang="en-US" altLang="en-US" sz="1200" dirty="0"/>
              <a:t>Und in dieser Gruppe?</a:t>
            </a:r>
          </a:p>
          <a:p>
            <a:pPr lvl="1" eaLnBrk="1" hangingPunct="1">
              <a:defRPr/>
            </a:pPr>
            <a:r>
              <a:rPr lang="en-US" altLang="en-US" sz="1200" dirty="0"/>
              <a:t>Mooren, Terrien-</a:t>
            </a:r>
            <a:r>
              <a:rPr lang="en-US" altLang="en-US" sz="1200" dirty="0" err="1"/>
              <a:t>Syndrom</a:t>
            </a:r>
            <a:r>
              <a:rPr lang="en-US" altLang="en-US" sz="1200" dirty="0"/>
              <a:t> (marginal), Sarkoidose, SLE</a:t>
            </a:r>
          </a:p>
        </p:txBody>
      </p:sp>
      <p:sp>
        <p:nvSpPr>
          <p:cNvPr id="114693"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F9FAF344-DD6B-41AE-9D7F-6E9521045F7A}" type="slidenum">
              <a:rPr lang="en-US" altLang="en-US" sz="1000" smtClean="0"/>
              <a:t>179</a:t>
            </a:fld>
            <a:endParaRPr lang="en-US" altLang="en-US" sz="1000"/>
          </a:p>
        </p:txBody>
      </p:sp>
      <p:sp>
        <p:nvSpPr>
          <p:cNvPr id="2" name="Text Box 4">
            <a:extLst>
              <a:ext uri="{FF2B5EF4-FFF2-40B4-BE49-F238E27FC236}">
                <a16:creationId xmlns:a16="http://schemas.microsoft.com/office/drawing/2014/main" id="{7C5C9851-91E5-469F-96A1-458615A38231}"/>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17412"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17413"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7414"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1741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4001FBC2-80F1-43A6-BAA7-3675B6881076}" type="slidenum">
              <a:rPr lang="en-US" altLang="en-US" sz="1000" smtClean="0"/>
              <a:t>18</a:t>
            </a:fld>
            <a:endParaRPr lang="en-US" altLang="en-US" sz="1000"/>
          </a:p>
        </p:txBody>
      </p:sp>
      <p:sp>
        <p:nvSpPr>
          <p:cNvPr id="2" name="Text Box 4">
            <a:extLst>
              <a:ext uri="{FF2B5EF4-FFF2-40B4-BE49-F238E27FC236}">
                <a16:creationId xmlns:a16="http://schemas.microsoft.com/office/drawing/2014/main" id="{5C96FC0D-CDB7-4350-8ADA-11FA8FC055A7}"/>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A0A56AA5-A875-4F9D-8E0C-EEF78F6CC7C4}"/>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5" name="TextBox 4">
            <a:extLst>
              <a:ext uri="{FF2B5EF4-FFF2-40B4-BE49-F238E27FC236}">
                <a16:creationId xmlns:a16="http://schemas.microsoft.com/office/drawing/2014/main" id="{4BABEE30-020F-470E-9BB8-332170594C4E}"/>
              </a:ext>
            </a:extLst>
          </p:cNvPr>
          <p:cNvSpPr txBox="1"/>
          <p:nvPr/>
        </p:nvSpPr>
        <p:spPr>
          <a:xfrm>
            <a:off x="1005284" y="4296205"/>
            <a:ext cx="6371432" cy="2308324"/>
          </a:xfrm>
          <a:prstGeom prst="rect">
            <a:avLst/>
          </a:prstGeom>
          <a:solidFill>
            <a:srgbClr val="D5D5D5"/>
          </a:solidFill>
        </p:spPr>
        <p:txBody>
          <a:bodyPr wrap="square" lIns="25400" tIns="12700" rIns="25400" bIns="12700">
            <a:spAutoFit/>
          </a:bodyPr>
          <a:lstStyle/>
          <a:p>
            <a:pPr eaLnBrk="1" hangingPunct="1">
              <a:defRPr/>
            </a:pPr>
            <a:r>
              <a:rPr lang="en-US" sz="1200" i="1" dirty="0">
                <a:solidFill>
                  <a:schemeClr val="bg1">
                    <a:lumMod val="65000"/>
                  </a:schemeClr>
                </a:solidFill>
                <a:latin typeface="Arial" charset="0"/>
              </a:rPr>
              <a:t>Welche dieser drei Erkrankungen ist am ehesten mit PUK assoziiert?</a:t>
            </a:r>
          </a:p>
          <a:p>
            <a:pPr eaLnBrk="1" hangingPunct="1">
              <a:defRPr/>
            </a:pPr>
            <a:r>
              <a:rPr lang="en-US" sz="1200" dirty="0">
                <a:solidFill>
                  <a:schemeClr val="bg1">
                    <a:lumMod val="65000"/>
                  </a:schemeClr>
                </a:solidFill>
                <a:latin typeface="Arial" charset="0"/>
              </a:rPr>
              <a:t>RA, mit deutlichem Abstand</a:t>
            </a:r>
          </a:p>
          <a:p>
            <a:pPr eaLnBrk="1" hangingPunct="1">
              <a:defRPr/>
            </a:pPr>
            <a:endParaRPr lang="en-US" sz="1600" dirty="0">
              <a:solidFill>
                <a:schemeClr val="bg1">
                  <a:lumMod val="65000"/>
                </a:schemeClr>
              </a:solidFill>
              <a:latin typeface="Arial" charset="0"/>
            </a:endParaRPr>
          </a:p>
          <a:p>
            <a:pPr eaLnBrk="1" hangingPunct="1">
              <a:defRPr/>
            </a:pPr>
            <a:r>
              <a:rPr lang="en-US" sz="1200" i="1" dirty="0">
                <a:solidFill>
                  <a:schemeClr val="bg1">
                    <a:lumMod val="65000"/>
                  </a:schemeClr>
                </a:solidFill>
                <a:latin typeface="Arial" charset="0"/>
              </a:rPr>
              <a:t>Wie hoch ist der Anteil der </a:t>
            </a:r>
            <a:r>
              <a:rPr lang="en-US" sz="1200" i="1" dirty="0" err="1">
                <a:solidFill>
                  <a:schemeClr val="bg1">
                    <a:lumMod val="65000"/>
                  </a:schemeClr>
                </a:solidFill>
                <a:latin typeface="Arial" charset="0"/>
              </a:rPr>
              <a:t>PUK-Patienten, </a:t>
            </a:r>
            <a:r>
              <a:rPr lang="en-US" sz="1200" i="1" dirty="0">
                <a:solidFill>
                  <a:schemeClr val="bg1">
                    <a:lumMod val="65000"/>
                  </a:schemeClr>
                </a:solidFill>
                <a:latin typeface="Arial" charset="0"/>
              </a:rPr>
              <a:t>bei denen RA die Grunderkrankung ist?</a:t>
            </a:r>
          </a:p>
          <a:p>
            <a:pPr eaLnBrk="1" hangingPunct="1">
              <a:defRPr/>
            </a:pPr>
            <a:r>
              <a:rPr lang="en-US" sz="1200" dirty="0">
                <a:solidFill>
                  <a:schemeClr val="bg1">
                    <a:lumMod val="65000"/>
                  </a:schemeClr>
                </a:solidFill>
                <a:latin typeface="Arial" charset="0"/>
              </a:rPr>
              <a:t>Bis zu 40</a:t>
            </a:r>
          </a:p>
          <a:p>
            <a:pPr eaLnBrk="1" hangingPunct="1">
              <a:defRPr/>
            </a:pPr>
            <a:endParaRPr lang="en-US" sz="1600" dirty="0">
              <a:solidFill>
                <a:schemeClr val="bg1">
                  <a:lumMod val="65000"/>
                </a:schemeClr>
              </a:solidFill>
              <a:latin typeface="Arial" charset="0"/>
            </a:endParaRPr>
          </a:p>
          <a:p>
            <a:pPr eaLnBrk="1" hangingPunct="1">
              <a:defRPr/>
            </a:pPr>
            <a:r>
              <a:rPr lang="en-US" sz="1200" i="1" dirty="0">
                <a:solidFill>
                  <a:schemeClr val="bg1">
                    <a:lumMod val="65000"/>
                  </a:schemeClr>
                </a:solidFill>
                <a:latin typeface="Arial" charset="0"/>
              </a:rPr>
              <a:t>Welche andere Augenstruktur ist bei diesen </a:t>
            </a:r>
            <a:r>
              <a:rPr lang="en-US" sz="1200" i="1" dirty="0" err="1">
                <a:solidFill>
                  <a:schemeClr val="bg1">
                    <a:lumMod val="65000"/>
                  </a:schemeClr>
                </a:solidFill>
                <a:latin typeface="Arial" charset="0"/>
              </a:rPr>
              <a:t>Patienten</a:t>
            </a:r>
            <a:r>
              <a:rPr lang="en-US" sz="1200" i="1" dirty="0">
                <a:solidFill>
                  <a:schemeClr val="bg1">
                    <a:lumMod val="65000"/>
                  </a:schemeClr>
                </a:solidFill>
                <a:latin typeface="Arial" charset="0"/>
              </a:rPr>
              <a:t> neben der peripheren Hornhaut häufig betroffen?</a:t>
            </a:r>
          </a:p>
          <a:p>
            <a:pPr eaLnBrk="1" hangingPunct="1">
              <a:defRPr/>
            </a:pPr>
            <a:r>
              <a:rPr lang="en-US" sz="1200" dirty="0">
                <a:solidFill>
                  <a:schemeClr val="bg1">
                    <a:lumMod val="65000"/>
                  </a:schemeClr>
                </a:solidFill>
                <a:latin typeface="Arial" charset="0"/>
              </a:rPr>
              <a:t>Die Sklera </a:t>
            </a:r>
          </a:p>
        </p:txBody>
      </p:sp>
      <p:sp>
        <p:nvSpPr>
          <p:cNvPr id="3" name="TextBox 1">
            <a:extLst>
              <a:ext uri="{FF2B5EF4-FFF2-40B4-BE49-F238E27FC236}">
                <a16:creationId xmlns:a16="http://schemas.microsoft.com/office/drawing/2014/main" id="{89662647-CF75-4128-87CD-6078F7B820C6}"/>
              </a:ext>
            </a:extLst>
          </p:cNvPr>
          <p:cNvSpPr txBox="1">
            <a:spLocks noChangeArrowheads="1"/>
          </p:cNvSpPr>
          <p:nvPr/>
        </p:nvSpPr>
        <p:spPr bwMode="auto">
          <a:xfrm>
            <a:off x="427383" y="4372987"/>
            <a:ext cx="4464684" cy="1169551"/>
          </a:xfrm>
          <a:prstGeom prst="rect">
            <a:avLst/>
          </a:prstGeom>
          <a:solidFill>
            <a:srgbClr val="CCFFCC"/>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Ist PUK die häufigste Augenmanifestation von RA?</a:t>
            </a:r>
          </a:p>
          <a:p>
            <a:pPr eaLnBrk="1" hangingPunct="1">
              <a:spcBef>
                <a:spcPct val="0"/>
              </a:spcBef>
              <a:buClrTx/>
              <a:buSzTx/>
              <a:buFontTx/>
              <a:buNone/>
            </a:pPr>
            <a:r>
              <a:rPr lang="en-US" altLang="en-US" sz="1200" dirty="0">
                <a:solidFill>
                  <a:srgbClr val="CCFFCC"/>
                </a:solidFill>
              </a:rPr>
              <a:t>Nein</a:t>
            </a:r>
          </a:p>
          <a:p>
            <a:pPr eaLnBrk="1" hangingPunct="1">
              <a:spcBef>
                <a:spcPct val="0"/>
              </a:spcBef>
              <a:buClrTx/>
              <a:buSzTx/>
              <a:buFontTx/>
              <a:buNone/>
            </a:pPr>
            <a:endParaRPr lang="en-US" altLang="en-US" sz="1400" dirty="0">
              <a:solidFill>
                <a:srgbClr val="CCFFCC"/>
              </a:solidFill>
            </a:endParaRPr>
          </a:p>
          <a:p>
            <a:pPr eaLnBrk="1" hangingPunct="1">
              <a:spcBef>
                <a:spcPct val="0"/>
              </a:spcBef>
              <a:buClrTx/>
              <a:buSzTx/>
              <a:buFontTx/>
              <a:buNone/>
            </a:pPr>
            <a:r>
              <a:rPr lang="en-US" altLang="en-US" sz="1200" i="1" dirty="0">
                <a:solidFill>
                  <a:srgbClr val="CCFFCC"/>
                </a:solidFill>
              </a:rPr>
              <a:t>Was ist es dann?</a:t>
            </a:r>
          </a:p>
          <a:p>
            <a:pPr eaLnBrk="1" hangingPunct="1">
              <a:spcBef>
                <a:spcPct val="0"/>
              </a:spcBef>
              <a:buClrTx/>
              <a:buSzTx/>
              <a:buFontTx/>
              <a:buNone/>
            </a:pPr>
            <a:r>
              <a:rPr lang="en-US" altLang="en-US" sz="1200" dirty="0">
                <a:solidFill>
                  <a:srgbClr val="CCFFCC"/>
                </a:solidFill>
              </a:rPr>
              <a:t>Keratokonjunktivitis sicca</a:t>
            </a:r>
          </a:p>
        </p:txBody>
      </p:sp>
      <p:sp>
        <p:nvSpPr>
          <p:cNvPr id="6" name="TextBox 1">
            <a:extLst>
              <a:ext uri="{FF2B5EF4-FFF2-40B4-BE49-F238E27FC236}">
                <a16:creationId xmlns:a16="http://schemas.microsoft.com/office/drawing/2014/main" id="{832E46EE-D75A-A8A9-DF6E-7B26B86A0D64}"/>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ziemlich mit allen</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häufigsten zusammen mit PUK auf?</a:t>
            </a:r>
          </a:p>
          <a:p>
            <a:pPr eaLnBrk="1" hangingPunct="1">
              <a:spcBef>
                <a:spcPct val="0"/>
              </a:spcBef>
              <a:buClrTx/>
              <a:buSzTx/>
              <a:buFontTx/>
              <a:buNone/>
              <a:defRPr/>
            </a:pPr>
            <a:r>
              <a:rPr lang="en-US" altLang="en-US" sz="1200" b="1" dirty="0">
                <a:solidFill>
                  <a:srgbClr val="0000FF"/>
                </a:solidFill>
              </a:rPr>
              <a:t>Rheumatoide Arthritis</a:t>
            </a:r>
            <a:r>
              <a:rPr lang="en-US" altLang="en-US" sz="1200" dirty="0">
                <a:solidFill>
                  <a:schemeClr val="bg1">
                    <a:lumMod val="75000"/>
                  </a:schemeClr>
                </a:solidFill>
              </a:rPr>
              <a:t>, Wegener-Granulomatose und Polyarteritis nodosa</a:t>
            </a:r>
            <a:endParaRPr lang="en-US" altLang="en-US" sz="1600" dirty="0">
              <a:solidFill>
                <a:srgbClr val="FFFF00"/>
              </a:solidFill>
            </a:endParaRPr>
          </a:p>
        </p:txBody>
      </p:sp>
    </p:spTree>
    <p:extLst>
      <p:ext uri="{BB962C8B-B14F-4D97-AF65-F5344CB8AC3E}">
        <p14:creationId xmlns:p14="http://schemas.microsoft.com/office/powerpoint/2010/main" val="2777321923"/>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Aussagen passt nicht dazu, und warum?</a:t>
            </a:r>
          </a:p>
          <a:p>
            <a:pPr lvl="1" eaLnBrk="1" hangingPunct="1">
              <a:defRPr/>
            </a:pPr>
            <a:r>
              <a:rPr lang="en-US" altLang="en-US" sz="1200" dirty="0">
                <a:solidFill>
                  <a:schemeClr val="bg1">
                    <a:lumMod val="75000"/>
                  </a:schemeClr>
                </a:solidFill>
              </a:rPr>
              <a:t>RA, Mooren, Behçet-</a:t>
            </a:r>
            <a:r>
              <a:rPr lang="en-US" altLang="en-US" sz="1200" dirty="0" err="1">
                <a:solidFill>
                  <a:schemeClr val="bg1">
                    <a:lumMod val="75000"/>
                  </a:schemeClr>
                </a:solidFill>
              </a:rPr>
              <a:t>Syndrom</a:t>
            </a:r>
            <a:r>
              <a:rPr lang="en-US" altLang="en-US" sz="1200" dirty="0">
                <a:solidFill>
                  <a:schemeClr val="bg1">
                    <a:lumMod val="75000"/>
                  </a:schemeClr>
                </a:solidFill>
              </a:rPr>
              <a:t>, IBD</a:t>
            </a:r>
          </a:p>
          <a:p>
            <a:pPr eaLnBrk="1" hangingPunct="1">
              <a:defRPr/>
            </a:pPr>
            <a:endParaRPr lang="en-US" altLang="en-US" dirty="0"/>
          </a:p>
          <a:p>
            <a:pPr eaLnBrk="1" hangingPunct="1">
              <a:defRPr/>
            </a:pPr>
            <a:r>
              <a:rPr lang="en-US" altLang="en-US" sz="1200" dirty="0"/>
              <a:t>Und in dieser Gruppe?</a:t>
            </a:r>
          </a:p>
          <a:p>
            <a:pPr lvl="1" eaLnBrk="1" hangingPunct="1">
              <a:defRPr/>
            </a:pPr>
            <a:r>
              <a:rPr lang="en-US" altLang="en-US" sz="1200" dirty="0"/>
              <a:t>Mooren, </a:t>
            </a:r>
            <a:r>
              <a:rPr lang="en-US" altLang="en-US" sz="1200" b="1" dirty="0">
                <a:solidFill>
                  <a:srgbClr val="0000FF"/>
                </a:solidFill>
              </a:rPr>
              <a:t>Terrien-(marginal)</a:t>
            </a:r>
            <a:r>
              <a:rPr lang="en-US" altLang="en-US" sz="1200" dirty="0"/>
              <a:t>, Sarkoidose, SLE</a:t>
            </a:r>
          </a:p>
        </p:txBody>
      </p:sp>
      <p:sp>
        <p:nvSpPr>
          <p:cNvPr id="11571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8EE37E65-9D9F-4FBE-8F5C-0B5E6C82B9D8}" type="slidenum">
              <a:rPr lang="en-US" altLang="en-US" sz="1000" smtClean="0"/>
              <a:t>180</a:t>
            </a:fld>
            <a:endParaRPr lang="en-US" altLang="en-US" sz="1000"/>
          </a:p>
        </p:txBody>
      </p:sp>
      <p:sp>
        <p:nvSpPr>
          <p:cNvPr id="2" name="Text Box 4">
            <a:extLst>
              <a:ext uri="{FF2B5EF4-FFF2-40B4-BE49-F238E27FC236}">
                <a16:creationId xmlns:a16="http://schemas.microsoft.com/office/drawing/2014/main" id="{8EFF038A-E638-4C38-A766-DED683AE651C}"/>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Optionen passt nicht dazu, und warum?</a:t>
            </a:r>
          </a:p>
          <a:p>
            <a:pPr lvl="1" eaLnBrk="1" hangingPunct="1">
              <a:defRPr/>
            </a:pPr>
            <a:r>
              <a:rPr lang="en-US" altLang="en-US" sz="1200" dirty="0">
                <a:solidFill>
                  <a:schemeClr val="bg1">
                    <a:lumMod val="75000"/>
                  </a:schemeClr>
                </a:solidFill>
              </a:rPr>
              <a:t>RA, Mooren, Behçet-</a:t>
            </a:r>
            <a:r>
              <a:rPr lang="en-US" altLang="en-US" sz="1200" dirty="0" err="1">
                <a:solidFill>
                  <a:schemeClr val="bg1">
                    <a:lumMod val="75000"/>
                  </a:schemeClr>
                </a:solidFill>
              </a:rPr>
              <a:t>Syndrom</a:t>
            </a:r>
            <a:r>
              <a:rPr lang="en-US" altLang="en-US" sz="1200" dirty="0">
                <a:solidFill>
                  <a:schemeClr val="bg1">
                    <a:lumMod val="75000"/>
                  </a:schemeClr>
                </a:solidFill>
              </a:rPr>
              <a:t>, IBD</a:t>
            </a:r>
          </a:p>
          <a:p>
            <a:pPr eaLnBrk="1" hangingPunct="1">
              <a:defRPr/>
            </a:pPr>
            <a:endParaRPr lang="en-US" altLang="en-US" dirty="0"/>
          </a:p>
          <a:p>
            <a:pPr eaLnBrk="1" hangingPunct="1">
              <a:defRPr/>
            </a:pPr>
            <a:r>
              <a:rPr lang="en-US" altLang="en-US" sz="1200" dirty="0"/>
              <a:t>Und in dieser Gruppe?</a:t>
            </a:r>
          </a:p>
          <a:p>
            <a:pPr lvl="1" eaLnBrk="1" hangingPunct="1">
              <a:defRPr/>
            </a:pPr>
            <a:r>
              <a:rPr lang="en-US" altLang="en-US" sz="1200" dirty="0" err="1"/>
              <a:t>Mooren</a:t>
            </a:r>
            <a:r>
              <a:rPr lang="en-US" altLang="en-US" sz="1200" dirty="0"/>
              <a:t>, </a:t>
            </a:r>
            <a:r>
              <a:rPr lang="en-US" altLang="en-US" sz="1200" b="1" dirty="0" err="1">
                <a:solidFill>
                  <a:srgbClr val="0000FF"/>
                </a:solidFill>
              </a:rPr>
              <a:t>Terrien (</a:t>
            </a:r>
            <a:r>
              <a:rPr lang="en-US" altLang="en-US" sz="1200" b="1" dirty="0">
                <a:solidFill>
                  <a:srgbClr val="0000FF"/>
                </a:solidFill>
              </a:rPr>
              <a:t>marginal</a:t>
            </a:r>
            <a:r>
              <a:rPr lang="en-US" altLang="en-US" sz="1200" dirty="0"/>
              <a:t>), Sarkoidose, SLE</a:t>
            </a:r>
          </a:p>
        </p:txBody>
      </p:sp>
      <p:sp>
        <p:nvSpPr>
          <p:cNvPr id="115716" name="Text Box 6"/>
          <p:cNvSpPr txBox="1">
            <a:spLocks noChangeArrowheads="1"/>
          </p:cNvSpPr>
          <p:nvPr/>
        </p:nvSpPr>
        <p:spPr bwMode="auto">
          <a:xfrm>
            <a:off x="685800" y="4924425"/>
            <a:ext cx="7704138" cy="210314"/>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Warum </a:t>
            </a:r>
            <a:r>
              <a:rPr lang="en-US" altLang="en-US" sz="1200" i="1" dirty="0" err="1">
                <a:solidFill>
                  <a:srgbClr val="0000FF"/>
                </a:solidFill>
              </a:rPr>
              <a:t>ist</a:t>
            </a:r>
            <a:r>
              <a:rPr lang="en-US" altLang="en-US" sz="1200" i="1" dirty="0">
                <a:solidFill>
                  <a:srgbClr val="0000FF"/>
                </a:solidFill>
              </a:rPr>
              <a:t> Terrien in dieser Gruppe der Außenseiter?</a:t>
            </a:r>
            <a:endParaRPr lang="en-US" altLang="en-US" sz="1600" dirty="0">
              <a:solidFill>
                <a:srgbClr val="C4F5FC"/>
              </a:solidFill>
            </a:endParaRPr>
          </a:p>
        </p:txBody>
      </p:sp>
      <p:sp>
        <p:nvSpPr>
          <p:cNvPr id="11571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8EE37E65-9D9F-4FBE-8F5C-0B5E6C82B9D8}" type="slidenum">
              <a:rPr lang="en-US" altLang="en-US" sz="1000" smtClean="0"/>
              <a:t>181</a:t>
            </a:fld>
            <a:endParaRPr lang="en-US" altLang="en-US" sz="1000"/>
          </a:p>
        </p:txBody>
      </p:sp>
      <p:sp>
        <p:nvSpPr>
          <p:cNvPr id="2" name="Text Box 4">
            <a:extLst>
              <a:ext uri="{FF2B5EF4-FFF2-40B4-BE49-F238E27FC236}">
                <a16:creationId xmlns:a16="http://schemas.microsoft.com/office/drawing/2014/main" id="{9621C2EF-47A6-45D2-92B5-1CC9C132525C}"/>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extLst>
      <p:ext uri="{BB962C8B-B14F-4D97-AF65-F5344CB8AC3E}">
        <p14:creationId xmlns:p14="http://schemas.microsoft.com/office/powerpoint/2010/main" val="3238245100"/>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Fragen und Antworten</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Erkrankungen gehört nicht dazu, und warum?</a:t>
            </a:r>
          </a:p>
          <a:p>
            <a:pPr lvl="1" eaLnBrk="1" hangingPunct="1">
              <a:defRPr/>
            </a:pPr>
            <a:r>
              <a:rPr lang="en-US" altLang="en-US" sz="1200" dirty="0">
                <a:solidFill>
                  <a:schemeClr val="bg1">
                    <a:lumMod val="75000"/>
                  </a:schemeClr>
                </a:solidFill>
              </a:rPr>
              <a:t>RA, Mooren, Behçet-</a:t>
            </a:r>
            <a:r>
              <a:rPr lang="en-US" altLang="en-US" sz="1200" dirty="0" err="1">
                <a:solidFill>
                  <a:schemeClr val="bg1">
                    <a:lumMod val="75000"/>
                  </a:schemeClr>
                </a:solidFill>
              </a:rPr>
              <a:t>Syndrom</a:t>
            </a:r>
            <a:r>
              <a:rPr lang="en-US" altLang="en-US" sz="1200" dirty="0">
                <a:solidFill>
                  <a:schemeClr val="bg1">
                    <a:lumMod val="75000"/>
                  </a:schemeClr>
                </a:solidFill>
              </a:rPr>
              <a:t>, IBD</a:t>
            </a:r>
          </a:p>
          <a:p>
            <a:pPr eaLnBrk="1" hangingPunct="1">
              <a:defRPr/>
            </a:pPr>
            <a:endParaRPr lang="en-US" altLang="en-US" dirty="0"/>
          </a:p>
          <a:p>
            <a:pPr eaLnBrk="1" hangingPunct="1">
              <a:defRPr/>
            </a:pPr>
            <a:r>
              <a:rPr lang="en-US" altLang="en-US" sz="1200" dirty="0"/>
              <a:t>Und in dieser Gruppe?</a:t>
            </a:r>
          </a:p>
          <a:p>
            <a:pPr lvl="1" eaLnBrk="1" hangingPunct="1">
              <a:defRPr/>
            </a:pPr>
            <a:r>
              <a:rPr lang="en-US" altLang="en-US" sz="1200" dirty="0" err="1"/>
              <a:t>Mooren</a:t>
            </a:r>
            <a:r>
              <a:rPr lang="en-US" altLang="en-US" sz="1200" dirty="0"/>
              <a:t>, </a:t>
            </a:r>
            <a:r>
              <a:rPr lang="en-US" altLang="en-US" sz="1200" b="1" dirty="0" err="1">
                <a:solidFill>
                  <a:srgbClr val="0000FF"/>
                </a:solidFill>
              </a:rPr>
              <a:t>Terrien (</a:t>
            </a:r>
            <a:r>
              <a:rPr lang="en-US" altLang="en-US" sz="1200" b="1" dirty="0">
                <a:solidFill>
                  <a:srgbClr val="0000FF"/>
                </a:solidFill>
              </a:rPr>
              <a:t>marginal</a:t>
            </a:r>
            <a:r>
              <a:rPr lang="en-US" altLang="en-US" sz="1200" dirty="0"/>
              <a:t>), Sarkoidose, SLE</a:t>
            </a:r>
          </a:p>
        </p:txBody>
      </p:sp>
      <p:sp>
        <p:nvSpPr>
          <p:cNvPr id="117764" name="Text Box 6"/>
          <p:cNvSpPr txBox="1">
            <a:spLocks noChangeArrowheads="1"/>
          </p:cNvSpPr>
          <p:nvPr/>
        </p:nvSpPr>
        <p:spPr bwMode="auto">
          <a:xfrm>
            <a:off x="685800" y="4924425"/>
            <a:ext cx="7772400" cy="1077218"/>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Warum ist </a:t>
            </a:r>
            <a:r>
              <a:rPr lang="en-US" altLang="en-US" sz="1200" i="1" dirty="0" err="1">
                <a:solidFill>
                  <a:srgbClr val="0000FF"/>
                </a:solidFill>
              </a:rPr>
              <a:t>Terrien </a:t>
            </a:r>
            <a:r>
              <a:rPr lang="en-US" altLang="en-US" sz="1200" i="1" dirty="0">
                <a:solidFill>
                  <a:srgbClr val="0000FF"/>
                </a:solidFill>
              </a:rPr>
              <a:t>in dieser Gruppe der Außenseiter?</a:t>
            </a:r>
          </a:p>
          <a:p>
            <a:pPr eaLnBrk="1" hangingPunct="1">
              <a:spcBef>
                <a:spcPct val="0"/>
              </a:spcBef>
              <a:buClrTx/>
              <a:buSzTx/>
              <a:buFontTx/>
              <a:buNone/>
            </a:pPr>
            <a:r>
              <a:rPr lang="en-US" altLang="en-US" sz="1200" dirty="0">
                <a:solidFill>
                  <a:srgbClr val="0000FF"/>
                </a:solidFill>
              </a:rPr>
              <a:t>Zwei Gründe:</a:t>
            </a:r>
          </a:p>
          <a:p>
            <a:pPr eaLnBrk="1" hangingPunct="1">
              <a:spcBef>
                <a:spcPct val="0"/>
              </a:spcBef>
              <a:buClrTx/>
              <a:buSzTx/>
              <a:buFontTx/>
              <a:buNone/>
            </a:pPr>
            <a:r>
              <a:rPr lang="en-US" altLang="en-US" sz="1200" dirty="0">
                <a:solidFill>
                  <a:srgbClr val="0000FF"/>
                </a:solidFill>
              </a:rPr>
              <a:t>--Bei den anderen handelt es sich bei PUK um einen  entzündlichen  Prozess; </a:t>
            </a:r>
            <a:r>
              <a:rPr lang="en-US" altLang="en-US" sz="1200" dirty="0" err="1">
                <a:solidFill>
                  <a:srgbClr val="0000FF"/>
                </a:solidFill>
              </a:rPr>
              <a:t>bei Terrien </a:t>
            </a:r>
            <a:r>
              <a:rPr lang="en-US" altLang="en-US" sz="1200" dirty="0">
                <a:solidFill>
                  <a:srgbClr val="0000FF"/>
                </a:solidFill>
              </a:rPr>
              <a:t>ist er  nichtentzündlich</a:t>
            </a:r>
          </a:p>
          <a:p>
            <a:pPr eaLnBrk="1" hangingPunct="1">
              <a:spcBef>
                <a:spcPct val="0"/>
              </a:spcBef>
              <a:buClrTx/>
              <a:buSzTx/>
              <a:buFontTx/>
              <a:buNone/>
            </a:pPr>
            <a:r>
              <a:rPr lang="en-US" altLang="en-US" sz="1200" dirty="0">
                <a:solidFill>
                  <a:schemeClr val="bg1">
                    <a:lumMod val="75000"/>
                  </a:schemeClr>
                </a:solidFill>
              </a:rPr>
              <a:t>--</a:t>
            </a:r>
            <a:r>
              <a:rPr lang="en-US" altLang="en-US" sz="1200" b="1" i="1" dirty="0">
                <a:solidFill>
                  <a:schemeClr val="bg1">
                    <a:lumMod val="75000"/>
                  </a:schemeClr>
                </a:solidFill>
              </a:rPr>
              <a:t>?</a:t>
            </a:r>
            <a:endParaRPr lang="en-US" altLang="en-US" sz="1600" dirty="0">
              <a:solidFill>
                <a:schemeClr val="bg1">
                  <a:lumMod val="75000"/>
                </a:schemeClr>
              </a:solidFill>
            </a:endParaRP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182</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3" name="Rectangle 2">
            <a:extLst>
              <a:ext uri="{FF2B5EF4-FFF2-40B4-BE49-F238E27FC236}">
                <a16:creationId xmlns:a16="http://schemas.microsoft.com/office/drawing/2014/main" id="{C2281CFD-B7D6-4C44-A027-AE958A8C0601}"/>
              </a:ext>
            </a:extLst>
          </p:cNvPr>
          <p:cNvSpPr/>
          <p:nvPr/>
        </p:nvSpPr>
        <p:spPr>
          <a:xfrm>
            <a:off x="4343398" y="5271580"/>
            <a:ext cx="990601" cy="291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9B8627D-6BB9-4578-AA7F-878A1F9B3A4A}"/>
              </a:ext>
            </a:extLst>
          </p:cNvPr>
          <p:cNvSpPr/>
          <p:nvPr/>
        </p:nvSpPr>
        <p:spPr>
          <a:xfrm>
            <a:off x="7086600" y="5273780"/>
            <a:ext cx="16002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434183"/>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Aussagen passt nicht dazu, und warum?</a:t>
            </a:r>
          </a:p>
          <a:p>
            <a:pPr lvl="1" eaLnBrk="1" hangingPunct="1">
              <a:defRPr/>
            </a:pPr>
            <a:r>
              <a:rPr lang="en-US" altLang="en-US" sz="1200" dirty="0">
                <a:solidFill>
                  <a:schemeClr val="bg1">
                    <a:lumMod val="75000"/>
                  </a:schemeClr>
                </a:solidFill>
              </a:rPr>
              <a:t>RA, Mooren, Behçet-</a:t>
            </a:r>
            <a:r>
              <a:rPr lang="en-US" altLang="en-US" sz="1200" dirty="0" err="1">
                <a:solidFill>
                  <a:schemeClr val="bg1">
                    <a:lumMod val="75000"/>
                  </a:schemeClr>
                </a:solidFill>
              </a:rPr>
              <a:t>Syndrom</a:t>
            </a:r>
            <a:r>
              <a:rPr lang="en-US" altLang="en-US" sz="1200" dirty="0">
                <a:solidFill>
                  <a:schemeClr val="bg1">
                    <a:lumMod val="75000"/>
                  </a:schemeClr>
                </a:solidFill>
              </a:rPr>
              <a:t>, IBD</a:t>
            </a:r>
          </a:p>
          <a:p>
            <a:pPr eaLnBrk="1" hangingPunct="1">
              <a:defRPr/>
            </a:pPr>
            <a:endParaRPr lang="en-US" altLang="en-US" dirty="0"/>
          </a:p>
          <a:p>
            <a:pPr eaLnBrk="1" hangingPunct="1">
              <a:defRPr/>
            </a:pPr>
            <a:r>
              <a:rPr lang="en-US" altLang="en-US" sz="1200" dirty="0"/>
              <a:t>Und in dieser Gruppe?</a:t>
            </a:r>
          </a:p>
          <a:p>
            <a:pPr lvl="1" eaLnBrk="1" hangingPunct="1">
              <a:defRPr/>
            </a:pPr>
            <a:r>
              <a:rPr lang="en-US" altLang="en-US" sz="1200" dirty="0" err="1"/>
              <a:t>Mooren</a:t>
            </a:r>
            <a:r>
              <a:rPr lang="en-US" altLang="en-US" sz="1200" dirty="0"/>
              <a:t>, </a:t>
            </a:r>
            <a:r>
              <a:rPr lang="en-US" altLang="en-US" sz="1200" b="1" dirty="0" err="1">
                <a:solidFill>
                  <a:srgbClr val="0000FF"/>
                </a:solidFill>
              </a:rPr>
              <a:t>Terrien (</a:t>
            </a:r>
            <a:r>
              <a:rPr lang="en-US" altLang="en-US" sz="1200" b="1" dirty="0">
                <a:solidFill>
                  <a:srgbClr val="0000FF"/>
                </a:solidFill>
              </a:rPr>
              <a:t>marginal</a:t>
            </a:r>
            <a:r>
              <a:rPr lang="en-US" altLang="en-US" sz="1200" dirty="0"/>
              <a:t>), Sarkoidose, SLE</a:t>
            </a:r>
          </a:p>
        </p:txBody>
      </p:sp>
      <p:sp>
        <p:nvSpPr>
          <p:cNvPr id="117764" name="Text Box 6"/>
          <p:cNvSpPr txBox="1">
            <a:spLocks noChangeArrowheads="1"/>
          </p:cNvSpPr>
          <p:nvPr/>
        </p:nvSpPr>
        <p:spPr bwMode="auto">
          <a:xfrm>
            <a:off x="685800" y="4924425"/>
            <a:ext cx="7772400" cy="1077218"/>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Warum ist </a:t>
            </a:r>
            <a:r>
              <a:rPr lang="en-US" altLang="en-US" sz="1200" i="1" dirty="0" err="1">
                <a:solidFill>
                  <a:srgbClr val="0000FF"/>
                </a:solidFill>
              </a:rPr>
              <a:t>Terrien </a:t>
            </a:r>
            <a:r>
              <a:rPr lang="en-US" altLang="en-US" sz="1200" i="1" dirty="0">
                <a:solidFill>
                  <a:srgbClr val="0000FF"/>
                </a:solidFill>
              </a:rPr>
              <a:t>in dieser Gruppe der Außenseiter?</a:t>
            </a:r>
          </a:p>
          <a:p>
            <a:pPr eaLnBrk="1" hangingPunct="1">
              <a:spcBef>
                <a:spcPct val="0"/>
              </a:spcBef>
              <a:buClrTx/>
              <a:buSzTx/>
              <a:buFontTx/>
              <a:buNone/>
            </a:pPr>
            <a:r>
              <a:rPr lang="en-US" altLang="en-US" sz="1200" dirty="0">
                <a:solidFill>
                  <a:srgbClr val="0000FF"/>
                </a:solidFill>
              </a:rPr>
              <a:t>Zwei Gründe:</a:t>
            </a:r>
          </a:p>
          <a:p>
            <a:pPr eaLnBrk="1" hangingPunct="1">
              <a:spcBef>
                <a:spcPct val="0"/>
              </a:spcBef>
              <a:buClrTx/>
              <a:buSzTx/>
              <a:buFontTx/>
              <a:buNone/>
            </a:pPr>
            <a:r>
              <a:rPr lang="en-US" altLang="en-US" sz="1200" dirty="0">
                <a:solidFill>
                  <a:srgbClr val="0000FF"/>
                </a:solidFill>
              </a:rPr>
              <a:t>--Bei den anderen handelt es sich bei PUK um einen  entzündlichen  Prozess; </a:t>
            </a:r>
            <a:r>
              <a:rPr lang="en-US" altLang="en-US" sz="1200" dirty="0" err="1">
                <a:solidFill>
                  <a:srgbClr val="0000FF"/>
                </a:solidFill>
              </a:rPr>
              <a:t>bei Terrien </a:t>
            </a:r>
            <a:r>
              <a:rPr lang="en-US" altLang="en-US" sz="1200" dirty="0">
                <a:solidFill>
                  <a:srgbClr val="0000FF"/>
                </a:solidFill>
              </a:rPr>
              <a:t>ist er  nichtentzündlich</a:t>
            </a:r>
          </a:p>
          <a:p>
            <a:pPr eaLnBrk="1" hangingPunct="1">
              <a:spcBef>
                <a:spcPct val="0"/>
              </a:spcBef>
              <a:buClrTx/>
              <a:buSzTx/>
              <a:buFontTx/>
              <a:buNone/>
            </a:pPr>
            <a:r>
              <a:rPr lang="en-US" altLang="en-US" sz="1200" dirty="0">
                <a:solidFill>
                  <a:schemeClr val="bg1">
                    <a:lumMod val="75000"/>
                  </a:schemeClr>
                </a:solidFill>
              </a:rPr>
              <a:t>--</a:t>
            </a:r>
            <a:r>
              <a:rPr lang="en-US" altLang="en-US" sz="1200" b="1" i="1" dirty="0">
                <a:solidFill>
                  <a:schemeClr val="bg1">
                    <a:lumMod val="75000"/>
                  </a:schemeClr>
                </a:solidFill>
              </a:rPr>
              <a:t>?</a:t>
            </a:r>
            <a:endParaRPr lang="en-US" altLang="en-US" sz="1600" dirty="0">
              <a:solidFill>
                <a:schemeClr val="bg1">
                  <a:lumMod val="75000"/>
                </a:schemeClr>
              </a:solidFill>
            </a:endParaRP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183</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extLst>
      <p:ext uri="{BB962C8B-B14F-4D97-AF65-F5344CB8AC3E}">
        <p14:creationId xmlns:p14="http://schemas.microsoft.com/office/powerpoint/2010/main" val="3157224070"/>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Fragen und Antworten</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Erkrankungen gehört nicht dazu, und warum?</a:t>
            </a:r>
          </a:p>
          <a:p>
            <a:pPr lvl="1" eaLnBrk="1" hangingPunct="1">
              <a:defRPr/>
            </a:pPr>
            <a:r>
              <a:rPr lang="en-US" altLang="en-US" sz="1200" dirty="0">
                <a:solidFill>
                  <a:schemeClr val="bg1">
                    <a:lumMod val="75000"/>
                  </a:schemeClr>
                </a:solidFill>
              </a:rPr>
              <a:t>RA, Mooren, Behçet-</a:t>
            </a:r>
            <a:r>
              <a:rPr lang="en-US" altLang="en-US" sz="1200" dirty="0" err="1">
                <a:solidFill>
                  <a:schemeClr val="bg1">
                    <a:lumMod val="75000"/>
                  </a:schemeClr>
                </a:solidFill>
              </a:rPr>
              <a:t>Syndrom</a:t>
            </a:r>
            <a:r>
              <a:rPr lang="en-US" altLang="en-US" sz="1200" dirty="0">
                <a:solidFill>
                  <a:schemeClr val="bg1">
                    <a:lumMod val="75000"/>
                  </a:schemeClr>
                </a:solidFill>
              </a:rPr>
              <a:t>, IBD</a:t>
            </a:r>
          </a:p>
          <a:p>
            <a:pPr eaLnBrk="1" hangingPunct="1">
              <a:defRPr/>
            </a:pPr>
            <a:endParaRPr lang="en-US" altLang="en-US" dirty="0"/>
          </a:p>
          <a:p>
            <a:pPr eaLnBrk="1" hangingPunct="1">
              <a:defRPr/>
            </a:pPr>
            <a:r>
              <a:rPr lang="en-US" altLang="en-US" sz="1200" dirty="0"/>
              <a:t>Und in dieser Gruppe?</a:t>
            </a:r>
          </a:p>
          <a:p>
            <a:pPr lvl="1" eaLnBrk="1" hangingPunct="1">
              <a:defRPr/>
            </a:pPr>
            <a:r>
              <a:rPr lang="en-US" altLang="en-US" sz="1200" dirty="0" err="1"/>
              <a:t>Mooren</a:t>
            </a:r>
            <a:r>
              <a:rPr lang="en-US" altLang="en-US" sz="1200" dirty="0"/>
              <a:t>, </a:t>
            </a:r>
            <a:r>
              <a:rPr lang="en-US" altLang="en-US" sz="1200" b="1" dirty="0" err="1">
                <a:solidFill>
                  <a:srgbClr val="0000FF"/>
                </a:solidFill>
              </a:rPr>
              <a:t>Terrien (</a:t>
            </a:r>
            <a:r>
              <a:rPr lang="en-US" altLang="en-US" sz="1200" b="1" dirty="0">
                <a:solidFill>
                  <a:srgbClr val="0000FF"/>
                </a:solidFill>
              </a:rPr>
              <a:t>marginal</a:t>
            </a:r>
            <a:r>
              <a:rPr lang="en-US" altLang="en-US" sz="1200" dirty="0"/>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Warum ist </a:t>
            </a:r>
            <a:r>
              <a:rPr lang="en-US" altLang="en-US" sz="1200" i="1" dirty="0" err="1">
                <a:solidFill>
                  <a:srgbClr val="0000FF"/>
                </a:solidFill>
              </a:rPr>
              <a:t>Terriens </a:t>
            </a:r>
            <a:r>
              <a:rPr lang="en-US" altLang="en-US" sz="1200" i="1" dirty="0">
                <a:solidFill>
                  <a:srgbClr val="0000FF"/>
                </a:solidFill>
              </a:rPr>
              <a:t>in dieser Gruppe der Außenseiter?</a:t>
            </a:r>
          </a:p>
          <a:p>
            <a:pPr eaLnBrk="1" hangingPunct="1">
              <a:spcBef>
                <a:spcPct val="0"/>
              </a:spcBef>
              <a:buClrTx/>
              <a:buSzTx/>
              <a:buFontTx/>
              <a:buNone/>
            </a:pPr>
            <a:r>
              <a:rPr lang="en-US" altLang="en-US" sz="1200" dirty="0">
                <a:solidFill>
                  <a:srgbClr val="0000FF"/>
                </a:solidFill>
              </a:rPr>
              <a:t>Zwei Gründe:</a:t>
            </a:r>
          </a:p>
          <a:p>
            <a:pPr eaLnBrk="1" hangingPunct="1">
              <a:spcBef>
                <a:spcPct val="0"/>
              </a:spcBef>
              <a:buClrTx/>
              <a:buSzTx/>
              <a:buFontTx/>
              <a:buNone/>
            </a:pPr>
            <a:r>
              <a:rPr lang="en-US" altLang="en-US" sz="1200" dirty="0">
                <a:solidFill>
                  <a:srgbClr val="0000FF"/>
                </a:solidFill>
              </a:rPr>
              <a:t>--Bei den anderen handelt es sich bei PUK um einen  entzündlichen  Prozess; </a:t>
            </a:r>
            <a:r>
              <a:rPr lang="en-US" altLang="en-US" sz="1200" dirty="0" err="1">
                <a:solidFill>
                  <a:srgbClr val="0000FF"/>
                </a:solidFill>
              </a:rPr>
              <a:t>bei Terrien </a:t>
            </a:r>
            <a:r>
              <a:rPr lang="en-US" altLang="en-US" sz="1200" dirty="0">
                <a:solidFill>
                  <a:srgbClr val="0000FF"/>
                </a:solidFill>
              </a:rPr>
              <a:t>ist er  nichtentzündlich</a:t>
            </a:r>
          </a:p>
          <a:p>
            <a:pPr eaLnBrk="1" hangingPunct="1">
              <a:spcBef>
                <a:spcPct val="0"/>
              </a:spcBef>
              <a:buClrTx/>
              <a:buSzTx/>
              <a:buFontTx/>
              <a:buNone/>
            </a:pPr>
            <a:r>
              <a:rPr lang="en-US" altLang="en-US" sz="1200" dirty="0">
                <a:solidFill>
                  <a:srgbClr val="0000FF"/>
                </a:solidFill>
              </a:rPr>
              <a:t>--Wie das Wort „ulzerativ“ im Namen andeutet, ist das Hornhautepithel bei PUK  gestört. Im Gegensatz dazu ist das Epithel bei </a:t>
            </a:r>
            <a:r>
              <a:rPr lang="en-US" altLang="en-US" sz="1200" dirty="0" err="1">
                <a:solidFill>
                  <a:srgbClr val="0000FF"/>
                </a:solidFill>
              </a:rPr>
              <a:t>Terrien’s </a:t>
            </a:r>
            <a:r>
              <a:rPr lang="en-US" altLang="en-US" sz="1200" b="1" dirty="0">
                <a:solidFill>
                  <a:srgbClr val="0000FF"/>
                </a:solidFill>
              </a:rPr>
              <a:t> intakt</a:t>
            </a:r>
            <a:r>
              <a:rPr lang="en-US" altLang="en-US" sz="1200" dirty="0">
                <a:solidFill>
                  <a:srgbClr val="0000FF"/>
                </a:solidFill>
              </a:rPr>
              <a: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184</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3" name="Rectangle 2">
            <a:extLst>
              <a:ext uri="{FF2B5EF4-FFF2-40B4-BE49-F238E27FC236}">
                <a16:creationId xmlns:a16="http://schemas.microsoft.com/office/drawing/2014/main" id="{30E0E0B7-5444-421F-AB9A-09370F810D15}"/>
              </a:ext>
            </a:extLst>
          </p:cNvPr>
          <p:cNvSpPr/>
          <p:nvPr/>
        </p:nvSpPr>
        <p:spPr>
          <a:xfrm>
            <a:off x="6138335" y="5486400"/>
            <a:ext cx="491065"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B04E5F7-D793-465F-8B3E-0A0150A2746F}"/>
              </a:ext>
            </a:extLst>
          </p:cNvPr>
          <p:cNvSpPr/>
          <p:nvPr/>
        </p:nvSpPr>
        <p:spPr>
          <a:xfrm>
            <a:off x="2362200" y="5715000"/>
            <a:ext cx="6096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7977319"/>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Aussagen passt nicht dazu, und warum?</a:t>
            </a:r>
          </a:p>
          <a:p>
            <a:pPr lvl="1" eaLnBrk="1" hangingPunct="1">
              <a:defRPr/>
            </a:pPr>
            <a:r>
              <a:rPr lang="en-US" altLang="en-US" sz="1200" dirty="0">
                <a:solidFill>
                  <a:schemeClr val="bg1">
                    <a:lumMod val="75000"/>
                  </a:schemeClr>
                </a:solidFill>
              </a:rPr>
              <a:t>RA, Mooren, Behçet-</a:t>
            </a:r>
            <a:r>
              <a:rPr lang="en-US" altLang="en-US" sz="1200" dirty="0" err="1">
                <a:solidFill>
                  <a:schemeClr val="bg1">
                    <a:lumMod val="75000"/>
                  </a:schemeClr>
                </a:solidFill>
              </a:rPr>
              <a:t>Syndrom</a:t>
            </a:r>
            <a:r>
              <a:rPr lang="en-US" altLang="en-US" sz="1200" dirty="0">
                <a:solidFill>
                  <a:schemeClr val="bg1">
                    <a:lumMod val="75000"/>
                  </a:schemeClr>
                </a:solidFill>
              </a:rPr>
              <a:t>, IBD</a:t>
            </a:r>
          </a:p>
          <a:p>
            <a:pPr eaLnBrk="1" hangingPunct="1">
              <a:defRPr/>
            </a:pPr>
            <a:endParaRPr lang="en-US" altLang="en-US" dirty="0"/>
          </a:p>
          <a:p>
            <a:pPr eaLnBrk="1" hangingPunct="1">
              <a:defRPr/>
            </a:pPr>
            <a:r>
              <a:rPr lang="en-US" altLang="en-US" sz="1200" dirty="0"/>
              <a:t>Und in dieser Gruppe?</a:t>
            </a:r>
          </a:p>
          <a:p>
            <a:pPr lvl="1" eaLnBrk="1" hangingPunct="1">
              <a:defRPr/>
            </a:pPr>
            <a:r>
              <a:rPr lang="en-US" altLang="en-US" sz="1200" dirty="0" err="1"/>
              <a:t>Mooren</a:t>
            </a:r>
            <a:r>
              <a:rPr lang="en-US" altLang="en-US" sz="1200" dirty="0"/>
              <a:t>, </a:t>
            </a:r>
            <a:r>
              <a:rPr lang="en-US" altLang="en-US" sz="1200" b="1" dirty="0" err="1">
                <a:solidFill>
                  <a:srgbClr val="0000FF"/>
                </a:solidFill>
              </a:rPr>
              <a:t>Terrien (</a:t>
            </a:r>
            <a:r>
              <a:rPr lang="en-US" altLang="en-US" sz="1200" b="1" dirty="0">
                <a:solidFill>
                  <a:srgbClr val="0000FF"/>
                </a:solidFill>
              </a:rPr>
              <a:t>marginal</a:t>
            </a:r>
            <a:r>
              <a:rPr lang="en-US" altLang="en-US" sz="1200" dirty="0"/>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Warum ist </a:t>
            </a:r>
            <a:r>
              <a:rPr lang="en-US" altLang="en-US" sz="1200" i="1" dirty="0" err="1">
                <a:solidFill>
                  <a:srgbClr val="0000FF"/>
                </a:solidFill>
              </a:rPr>
              <a:t>Terriens </a:t>
            </a:r>
            <a:r>
              <a:rPr lang="en-US" altLang="en-US" sz="1200" i="1" dirty="0">
                <a:solidFill>
                  <a:srgbClr val="0000FF"/>
                </a:solidFill>
              </a:rPr>
              <a:t>in dieser Gruppe der Außenseiter?</a:t>
            </a:r>
          </a:p>
          <a:p>
            <a:pPr eaLnBrk="1" hangingPunct="1">
              <a:spcBef>
                <a:spcPct val="0"/>
              </a:spcBef>
              <a:buClrTx/>
              <a:buSzTx/>
              <a:buFontTx/>
              <a:buNone/>
            </a:pPr>
            <a:r>
              <a:rPr lang="en-US" altLang="en-US" sz="1200" dirty="0">
                <a:solidFill>
                  <a:srgbClr val="0000FF"/>
                </a:solidFill>
              </a:rPr>
              <a:t>Zwei Gründe:</a:t>
            </a:r>
          </a:p>
          <a:p>
            <a:pPr eaLnBrk="1" hangingPunct="1">
              <a:spcBef>
                <a:spcPct val="0"/>
              </a:spcBef>
              <a:buClrTx/>
              <a:buSzTx/>
              <a:buFontTx/>
              <a:buNone/>
            </a:pPr>
            <a:r>
              <a:rPr lang="en-US" altLang="en-US" sz="1200" dirty="0">
                <a:solidFill>
                  <a:srgbClr val="0000FF"/>
                </a:solidFill>
              </a:rPr>
              <a:t>--Bei den anderen handelt es sich bei PUK um einen  entzündlichen  Prozess; </a:t>
            </a:r>
            <a:r>
              <a:rPr lang="en-US" altLang="en-US" sz="1200" dirty="0" err="1">
                <a:solidFill>
                  <a:srgbClr val="0000FF"/>
                </a:solidFill>
              </a:rPr>
              <a:t>bei Terrien </a:t>
            </a:r>
            <a:r>
              <a:rPr lang="en-US" altLang="en-US" sz="1200" dirty="0">
                <a:solidFill>
                  <a:srgbClr val="0000FF"/>
                </a:solidFill>
              </a:rPr>
              <a:t>ist er  nichtentzündlich</a:t>
            </a:r>
          </a:p>
          <a:p>
            <a:pPr eaLnBrk="1" hangingPunct="1">
              <a:spcBef>
                <a:spcPct val="0"/>
              </a:spcBef>
              <a:buClrTx/>
              <a:buSzTx/>
              <a:buFontTx/>
              <a:buNone/>
            </a:pPr>
            <a:r>
              <a:rPr lang="en-US" altLang="en-US" sz="1200" dirty="0">
                <a:solidFill>
                  <a:srgbClr val="0000FF"/>
                </a:solidFill>
              </a:rPr>
              <a:t>--Wie das Wort „ulzerativ“ im Namen andeutet, ist das Hornhautepithel bei PUK  gestört. Im Gegensatz dazu ist das Epithel bei </a:t>
            </a:r>
            <a:r>
              <a:rPr lang="en-US" altLang="en-US" sz="1200" dirty="0" err="1">
                <a:solidFill>
                  <a:srgbClr val="0000FF"/>
                </a:solidFill>
              </a:rPr>
              <a:t>Terrien’s </a:t>
            </a:r>
            <a:r>
              <a:rPr lang="en-US" altLang="en-US" sz="1200" b="1" dirty="0">
                <a:solidFill>
                  <a:srgbClr val="0000FF"/>
                </a:solidFill>
              </a:rPr>
              <a:t> intakt</a:t>
            </a:r>
            <a:r>
              <a:rPr lang="en-US" altLang="en-US" sz="1200" dirty="0">
                <a:solidFill>
                  <a:srgbClr val="0000FF"/>
                </a:solidFill>
              </a:rPr>
              <a: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185</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extLst>
      <p:ext uri="{BB962C8B-B14F-4D97-AF65-F5344CB8AC3E}">
        <p14:creationId xmlns:p14="http://schemas.microsoft.com/office/powerpoint/2010/main" val="1700166332"/>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Optionen passt nicht dazu, und warum?</a:t>
            </a:r>
          </a:p>
          <a:p>
            <a:pPr lvl="1" eaLnBrk="1" hangingPunct="1">
              <a:defRPr/>
            </a:pPr>
            <a:r>
              <a:rPr lang="en-US" altLang="en-US" sz="1200" dirty="0">
                <a:solidFill>
                  <a:schemeClr val="bg1">
                    <a:lumMod val="75000"/>
                  </a:schemeClr>
                </a:solidFill>
              </a:rPr>
              <a:t>RA, Mooren, Behçet-</a:t>
            </a:r>
            <a:r>
              <a:rPr lang="en-US" altLang="en-US" sz="1200" dirty="0" err="1">
                <a:solidFill>
                  <a:schemeClr val="bg1">
                    <a:lumMod val="75000"/>
                  </a:schemeClr>
                </a:solidFill>
              </a:rPr>
              <a:t>Syndrom</a:t>
            </a:r>
            <a:r>
              <a:rPr lang="en-US" altLang="en-US" sz="1200" dirty="0">
                <a:solidFill>
                  <a:schemeClr val="bg1">
                    <a:lumMod val="75000"/>
                  </a:schemeClr>
                </a:solidFill>
              </a:rPr>
              <a:t>, IBD</a:t>
            </a:r>
          </a:p>
          <a:p>
            <a:pPr eaLnBrk="1" hangingPunct="1">
              <a:defRPr/>
            </a:pPr>
            <a:endParaRPr lang="en-US" altLang="en-US" dirty="0">
              <a:solidFill>
                <a:schemeClr val="bg1">
                  <a:lumMod val="75000"/>
                </a:schemeClr>
              </a:solidFill>
            </a:endParaRPr>
          </a:p>
          <a:p>
            <a:pPr eaLnBrk="1" hangingPunct="1">
              <a:defRPr/>
            </a:pPr>
            <a:r>
              <a:rPr lang="en-US" altLang="en-US" sz="1200" dirty="0">
                <a:solidFill>
                  <a:schemeClr val="bg1">
                    <a:lumMod val="75000"/>
                  </a:schemeClr>
                </a:solidFill>
              </a:rPr>
              <a:t>Und in dieser Gruppe?</a:t>
            </a:r>
          </a:p>
          <a:p>
            <a:pPr lvl="1" eaLnBrk="1" hangingPunct="1">
              <a:defRPr/>
            </a:pPr>
            <a:r>
              <a:rPr lang="en-US" altLang="en-US" sz="1200" dirty="0" err="1">
                <a:solidFill>
                  <a:schemeClr val="bg1">
                    <a:lumMod val="75000"/>
                  </a:schemeClr>
                </a:solidFill>
              </a:rPr>
              <a:t>Mooren</a:t>
            </a:r>
            <a:r>
              <a:rPr lang="en-US" altLang="en-US" sz="1200" dirty="0">
                <a:solidFill>
                  <a:schemeClr val="bg1">
                    <a:lumMod val="75000"/>
                  </a:schemeClr>
                </a:solidFill>
              </a:rPr>
              <a:t>, </a:t>
            </a:r>
            <a:r>
              <a:rPr lang="en-US" altLang="en-US" sz="1200" b="1" dirty="0" err="1">
                <a:solidFill>
                  <a:srgbClr val="0000FF"/>
                </a:solidFill>
              </a:rPr>
              <a:t>Terrien (</a:t>
            </a:r>
            <a:r>
              <a:rPr lang="en-US" altLang="en-US" sz="1200" b="1" dirty="0">
                <a:solidFill>
                  <a:srgbClr val="0000FF"/>
                </a:solidFill>
              </a:rPr>
              <a:t>marginal</a:t>
            </a:r>
            <a:r>
              <a:rPr lang="en-US" altLang="en-US" sz="1200" dirty="0">
                <a:solidFill>
                  <a:schemeClr val="bg1">
                    <a:lumMod val="75000"/>
                  </a:schemeClr>
                </a:solidFill>
              </a:rPr>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Warum ist </a:t>
            </a:r>
            <a:r>
              <a:rPr lang="en-US" altLang="en-US" sz="1200" i="1" dirty="0" err="1">
                <a:solidFill>
                  <a:schemeClr val="bg1">
                    <a:lumMod val="75000"/>
                  </a:schemeClr>
                </a:solidFill>
              </a:rPr>
              <a:t>Terriens </a:t>
            </a:r>
            <a:r>
              <a:rPr lang="en-US" altLang="en-US" sz="1200" i="1" dirty="0">
                <a:solidFill>
                  <a:schemeClr val="bg1">
                    <a:lumMod val="75000"/>
                  </a:schemeClr>
                </a:solidFill>
              </a:rPr>
              <a:t>in dieser Gruppe der Außenseiter?</a:t>
            </a:r>
          </a:p>
          <a:p>
            <a:pPr eaLnBrk="1" hangingPunct="1">
              <a:spcBef>
                <a:spcPct val="0"/>
              </a:spcBef>
              <a:buClrTx/>
              <a:buSzTx/>
              <a:buFontTx/>
              <a:buNone/>
            </a:pPr>
            <a:r>
              <a:rPr lang="en-US" altLang="en-US" sz="1200" dirty="0">
                <a:solidFill>
                  <a:schemeClr val="bg1">
                    <a:lumMod val="75000"/>
                  </a:schemeClr>
                </a:solidFill>
              </a:rPr>
              <a:t>Zwei Gründe:</a:t>
            </a:r>
          </a:p>
          <a:p>
            <a:pPr eaLnBrk="1" hangingPunct="1">
              <a:spcBef>
                <a:spcPct val="0"/>
              </a:spcBef>
              <a:buClrTx/>
              <a:buSzTx/>
              <a:buFontTx/>
              <a:buNone/>
            </a:pPr>
            <a:r>
              <a:rPr lang="en-US" altLang="en-US" sz="1200" dirty="0">
                <a:solidFill>
                  <a:schemeClr val="bg1">
                    <a:lumMod val="75000"/>
                  </a:schemeClr>
                </a:solidFill>
              </a:rPr>
              <a:t>--Bei den anderen handelt es sich bei PUK um einen  entzündlichen  Prozess; </a:t>
            </a:r>
            <a:r>
              <a:rPr lang="en-US" altLang="en-US" sz="1200" dirty="0" err="1">
                <a:solidFill>
                  <a:schemeClr val="bg1">
                    <a:lumMod val="75000"/>
                  </a:schemeClr>
                </a:solidFill>
              </a:rPr>
              <a:t>bei Terrien </a:t>
            </a:r>
            <a:r>
              <a:rPr lang="en-US" altLang="en-US" sz="1200" dirty="0">
                <a:solidFill>
                  <a:schemeClr val="bg1">
                    <a:lumMod val="75000"/>
                  </a:schemeClr>
                </a:solidFill>
              </a:rPr>
              <a:t>ist er  nichtentzündlich</a:t>
            </a:r>
          </a:p>
          <a:p>
            <a:pPr eaLnBrk="1" hangingPunct="1">
              <a:spcBef>
                <a:spcPct val="0"/>
              </a:spcBef>
              <a:buClrTx/>
              <a:buSzTx/>
              <a:buFontTx/>
              <a:buNone/>
            </a:pPr>
            <a:r>
              <a:rPr lang="en-US" altLang="en-US" sz="1200" dirty="0">
                <a:solidFill>
                  <a:schemeClr val="bg1">
                    <a:lumMod val="75000"/>
                  </a:schemeClr>
                </a:solidFill>
              </a:rPr>
              <a:t>--Wie das Wort „ulzerativ“ im Namen andeutet, ist das Hornhautepithel bei PUK  gestört. Im Gegensatz dazu </a:t>
            </a:r>
            <a:r>
              <a:rPr lang="en-US" altLang="en-US" sz="1200" dirty="0">
                <a:solidFill>
                  <a:srgbClr val="0000FF"/>
                </a:solidFill>
              </a:rPr>
              <a:t>ist das Epithel bei </a:t>
            </a:r>
            <a:r>
              <a:rPr lang="en-US" altLang="en-US" sz="1200" dirty="0" err="1">
                <a:solidFill>
                  <a:srgbClr val="0000FF"/>
                </a:solidFill>
              </a:rPr>
              <a:t>Terrien’s </a:t>
            </a:r>
            <a:r>
              <a:rPr lang="en-US" altLang="en-US" sz="1200" b="1" dirty="0">
                <a:solidFill>
                  <a:srgbClr val="0000FF"/>
                </a:solidFill>
              </a:rPr>
              <a:t> intakt</a:t>
            </a:r>
            <a:r>
              <a:rPr lang="en-US" altLang="en-US" sz="1200" dirty="0">
                <a:solidFill>
                  <a:srgbClr val="0000FF"/>
                </a:solidFill>
              </a:rPr>
              <a: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186</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 PUK</a:t>
            </a:r>
          </a:p>
        </p:txBody>
      </p:sp>
      <p:sp>
        <p:nvSpPr>
          <p:cNvPr id="4" name="TextBox 3">
            <a:extLst>
              <a:ext uri="{FF2B5EF4-FFF2-40B4-BE49-F238E27FC236}">
                <a16:creationId xmlns:a16="http://schemas.microsoft.com/office/drawing/2014/main" id="{420B81EA-AFF4-43C8-A811-2B1C6068F05F}"/>
              </a:ext>
            </a:extLst>
          </p:cNvPr>
          <p:cNvSpPr txBox="1"/>
          <p:nvPr/>
        </p:nvSpPr>
        <p:spPr>
          <a:xfrm>
            <a:off x="891071" y="4924425"/>
            <a:ext cx="7501605" cy="523220"/>
          </a:xfrm>
          <a:prstGeom prst="rect">
            <a:avLst/>
          </a:prstGeom>
          <a:solidFill>
            <a:srgbClr val="6DD9FF"/>
          </a:solidFill>
        </p:spPr>
        <p:txBody>
          <a:bodyPr wrap="square" lIns="25400" tIns="12700" rIns="25400" bIns="12700" rtlCol="0">
            <a:spAutoFit/>
          </a:bodyPr>
          <a:lstStyle/>
          <a:p>
            <a:r>
              <a:rPr lang="en-US" sz="1200" i="1" dirty="0">
                <a:solidFill>
                  <a:srgbClr val="0000FF"/>
                </a:solidFill>
              </a:rPr>
              <a:t>Wenn das Epithel intakt ist, was ist dann der Grund dafür, dass </a:t>
            </a:r>
            <a:r>
              <a:rPr lang="en-US" sz="1200" i="1" dirty="0" err="1">
                <a:solidFill>
                  <a:srgbClr val="0000FF"/>
                </a:solidFill>
              </a:rPr>
              <a:t>Terrien’s </a:t>
            </a:r>
            <a:r>
              <a:rPr lang="en-US" sz="1200" i="1" dirty="0">
                <a:solidFill>
                  <a:srgbClr val="0000FF"/>
                </a:solidFill>
              </a:rPr>
              <a:t>in der Differentialdiagnose für PUK auftaucht?</a:t>
            </a:r>
            <a:endParaRPr lang="en-US" sz="1400" i="1" dirty="0">
              <a:solidFill>
                <a:srgbClr val="6DD9FF"/>
              </a:solidFill>
            </a:endParaRPr>
          </a:p>
          <a:p>
            <a:r>
              <a:rPr lang="en-US" sz="1200" dirty="0">
                <a:solidFill>
                  <a:srgbClr val="6DD9FF"/>
                </a:solidFill>
              </a:rPr>
              <a:t>Eine fortschreitende periphere </a:t>
            </a:r>
            <a:r>
              <a:rPr lang="en-US" sz="1200" b="1" dirty="0">
                <a:solidFill>
                  <a:srgbClr val="6DD9FF"/>
                </a:solidFill>
              </a:rPr>
              <a:t> Stroma</a:t>
            </a:r>
            <a:r>
              <a:rPr lang="en-US" sz="1200" dirty="0">
                <a:solidFill>
                  <a:srgbClr val="6DD9FF"/>
                </a:solidFill>
              </a:rPr>
              <a:t>-Ausdünnung lässt die Limbusregion bei </a:t>
            </a:r>
            <a:r>
              <a:rPr lang="en-US" sz="1200" dirty="0" err="1">
                <a:solidFill>
                  <a:srgbClr val="6DD9FF"/>
                </a:solidFill>
              </a:rPr>
              <a:t>Terrien’s </a:t>
            </a:r>
            <a:r>
              <a:rPr lang="en-US" sz="1200" dirty="0">
                <a:solidFill>
                  <a:srgbClr val="6DD9FF"/>
                </a:solidFill>
              </a:rPr>
              <a:t>dem PUK ähneln</a:t>
            </a:r>
          </a:p>
        </p:txBody>
      </p:sp>
    </p:spTree>
    <p:extLst>
      <p:ext uri="{BB962C8B-B14F-4D97-AF65-F5344CB8AC3E}">
        <p14:creationId xmlns:p14="http://schemas.microsoft.com/office/powerpoint/2010/main" val="1929027538"/>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Fragen und Antworten</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Erkrankungen gehört nicht dazu, und warum?</a:t>
            </a:r>
          </a:p>
          <a:p>
            <a:pPr lvl="1" eaLnBrk="1" hangingPunct="1">
              <a:defRPr/>
            </a:pPr>
            <a:r>
              <a:rPr lang="en-US" altLang="en-US" sz="1200" dirty="0">
                <a:solidFill>
                  <a:schemeClr val="bg1">
                    <a:lumMod val="75000"/>
                  </a:schemeClr>
                </a:solidFill>
              </a:rPr>
              <a:t>RA, Mooren, Behçet-</a:t>
            </a:r>
            <a:r>
              <a:rPr lang="en-US" altLang="en-US" sz="1200" dirty="0" err="1">
                <a:solidFill>
                  <a:schemeClr val="bg1">
                    <a:lumMod val="75000"/>
                  </a:schemeClr>
                </a:solidFill>
              </a:rPr>
              <a:t>Syndrom</a:t>
            </a:r>
            <a:r>
              <a:rPr lang="en-US" altLang="en-US" sz="1200" dirty="0">
                <a:solidFill>
                  <a:schemeClr val="bg1">
                    <a:lumMod val="75000"/>
                  </a:schemeClr>
                </a:solidFill>
              </a:rPr>
              <a:t>, IBD</a:t>
            </a:r>
          </a:p>
          <a:p>
            <a:pPr eaLnBrk="1" hangingPunct="1">
              <a:defRPr/>
            </a:pPr>
            <a:endParaRPr lang="en-US" altLang="en-US" dirty="0">
              <a:solidFill>
                <a:schemeClr val="bg1">
                  <a:lumMod val="75000"/>
                </a:schemeClr>
              </a:solidFill>
            </a:endParaRPr>
          </a:p>
          <a:p>
            <a:pPr eaLnBrk="1" hangingPunct="1">
              <a:defRPr/>
            </a:pPr>
            <a:r>
              <a:rPr lang="en-US" altLang="en-US" sz="1200" dirty="0">
                <a:solidFill>
                  <a:schemeClr val="bg1">
                    <a:lumMod val="75000"/>
                  </a:schemeClr>
                </a:solidFill>
              </a:rPr>
              <a:t>Und in dieser Gruppe?</a:t>
            </a:r>
          </a:p>
          <a:p>
            <a:pPr lvl="1" eaLnBrk="1" hangingPunct="1">
              <a:defRPr/>
            </a:pPr>
            <a:r>
              <a:rPr lang="en-US" altLang="en-US" sz="1200" dirty="0" err="1">
                <a:solidFill>
                  <a:schemeClr val="bg1">
                    <a:lumMod val="75000"/>
                  </a:schemeClr>
                </a:solidFill>
              </a:rPr>
              <a:t>Mooren</a:t>
            </a:r>
            <a:r>
              <a:rPr lang="en-US" altLang="en-US" sz="1200" dirty="0">
                <a:solidFill>
                  <a:schemeClr val="bg1">
                    <a:lumMod val="75000"/>
                  </a:schemeClr>
                </a:solidFill>
              </a:rPr>
              <a:t>, </a:t>
            </a:r>
            <a:r>
              <a:rPr lang="en-US" altLang="en-US" sz="1200" b="1" dirty="0" err="1">
                <a:solidFill>
                  <a:srgbClr val="0000FF"/>
                </a:solidFill>
              </a:rPr>
              <a:t>Terrien (</a:t>
            </a:r>
            <a:r>
              <a:rPr lang="en-US" altLang="en-US" sz="1200" b="1" dirty="0">
                <a:solidFill>
                  <a:srgbClr val="0000FF"/>
                </a:solidFill>
              </a:rPr>
              <a:t>marginal</a:t>
            </a:r>
            <a:r>
              <a:rPr lang="en-US" altLang="en-US" sz="1200" dirty="0">
                <a:solidFill>
                  <a:schemeClr val="bg1">
                    <a:lumMod val="75000"/>
                  </a:schemeClr>
                </a:solidFill>
              </a:rPr>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Warum ist </a:t>
            </a:r>
            <a:r>
              <a:rPr lang="en-US" altLang="en-US" sz="1200" i="1" dirty="0" err="1">
                <a:solidFill>
                  <a:schemeClr val="bg1">
                    <a:lumMod val="75000"/>
                  </a:schemeClr>
                </a:solidFill>
              </a:rPr>
              <a:t>Terriens </a:t>
            </a:r>
            <a:r>
              <a:rPr lang="en-US" altLang="en-US" sz="1200" i="1" dirty="0">
                <a:solidFill>
                  <a:schemeClr val="bg1">
                    <a:lumMod val="75000"/>
                  </a:schemeClr>
                </a:solidFill>
              </a:rPr>
              <a:t>in dieser Gruppe der Außenseiter?</a:t>
            </a:r>
          </a:p>
          <a:p>
            <a:pPr eaLnBrk="1" hangingPunct="1">
              <a:spcBef>
                <a:spcPct val="0"/>
              </a:spcBef>
              <a:buClrTx/>
              <a:buSzTx/>
              <a:buFontTx/>
              <a:buNone/>
            </a:pPr>
            <a:r>
              <a:rPr lang="en-US" altLang="en-US" sz="1200" dirty="0">
                <a:solidFill>
                  <a:schemeClr val="bg1">
                    <a:lumMod val="75000"/>
                  </a:schemeClr>
                </a:solidFill>
              </a:rPr>
              <a:t>Zwei Gründe:</a:t>
            </a:r>
          </a:p>
          <a:p>
            <a:pPr eaLnBrk="1" hangingPunct="1">
              <a:spcBef>
                <a:spcPct val="0"/>
              </a:spcBef>
              <a:buClrTx/>
              <a:buSzTx/>
              <a:buFontTx/>
              <a:buNone/>
            </a:pPr>
            <a:r>
              <a:rPr lang="en-US" altLang="en-US" sz="1200" dirty="0">
                <a:solidFill>
                  <a:schemeClr val="bg1">
                    <a:lumMod val="75000"/>
                  </a:schemeClr>
                </a:solidFill>
              </a:rPr>
              <a:t>--Bei den anderen handelt es sich bei PUK um einen  entzündlichen  Prozess; </a:t>
            </a:r>
            <a:r>
              <a:rPr lang="en-US" altLang="en-US" sz="1200" dirty="0" err="1">
                <a:solidFill>
                  <a:schemeClr val="bg1">
                    <a:lumMod val="75000"/>
                  </a:schemeClr>
                </a:solidFill>
              </a:rPr>
              <a:t>bei Terrien </a:t>
            </a:r>
            <a:r>
              <a:rPr lang="en-US" altLang="en-US" sz="1200" dirty="0">
                <a:solidFill>
                  <a:schemeClr val="bg1">
                    <a:lumMod val="75000"/>
                  </a:schemeClr>
                </a:solidFill>
              </a:rPr>
              <a:t>ist er  nichtentzündlich</a:t>
            </a:r>
          </a:p>
          <a:p>
            <a:pPr eaLnBrk="1" hangingPunct="1">
              <a:spcBef>
                <a:spcPct val="0"/>
              </a:spcBef>
              <a:buClrTx/>
              <a:buSzTx/>
              <a:buFontTx/>
              <a:buNone/>
            </a:pPr>
            <a:r>
              <a:rPr lang="en-US" altLang="en-US" sz="1200" dirty="0">
                <a:solidFill>
                  <a:schemeClr val="bg1">
                    <a:lumMod val="75000"/>
                  </a:schemeClr>
                </a:solidFill>
              </a:rPr>
              <a:t>--Wie das Wort „ulzerativ“ im Namen andeutet, ist das Hornhautepithel bei PUK  gestört. Im Gegensatz dazu </a:t>
            </a:r>
            <a:r>
              <a:rPr lang="en-US" altLang="en-US" sz="1200" dirty="0">
                <a:solidFill>
                  <a:srgbClr val="0000FF"/>
                </a:solidFill>
              </a:rPr>
              <a:t>ist das Epithel bei </a:t>
            </a:r>
            <a:r>
              <a:rPr lang="en-US" altLang="en-US" sz="1200" dirty="0" err="1">
                <a:solidFill>
                  <a:srgbClr val="0000FF"/>
                </a:solidFill>
              </a:rPr>
              <a:t>Terrien’s </a:t>
            </a:r>
            <a:r>
              <a:rPr lang="en-US" altLang="en-US" sz="1200" b="1" dirty="0">
                <a:solidFill>
                  <a:srgbClr val="0000FF"/>
                </a:solidFill>
              </a:rPr>
              <a:t> intakt</a:t>
            </a:r>
            <a:r>
              <a:rPr lang="en-US" altLang="en-US" sz="1200" dirty="0">
                <a:solidFill>
                  <a:srgbClr val="0000FF"/>
                </a:solidFill>
              </a:rPr>
              <a: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187</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 PUK</a:t>
            </a:r>
          </a:p>
        </p:txBody>
      </p:sp>
      <p:sp>
        <p:nvSpPr>
          <p:cNvPr id="4" name="TextBox 3">
            <a:extLst>
              <a:ext uri="{FF2B5EF4-FFF2-40B4-BE49-F238E27FC236}">
                <a16:creationId xmlns:a16="http://schemas.microsoft.com/office/drawing/2014/main" id="{420B81EA-AFF4-43C8-A811-2B1C6068F05F}"/>
              </a:ext>
            </a:extLst>
          </p:cNvPr>
          <p:cNvSpPr txBox="1"/>
          <p:nvPr/>
        </p:nvSpPr>
        <p:spPr>
          <a:xfrm>
            <a:off x="891071" y="4924425"/>
            <a:ext cx="7501605" cy="523220"/>
          </a:xfrm>
          <a:prstGeom prst="rect">
            <a:avLst/>
          </a:prstGeom>
          <a:solidFill>
            <a:srgbClr val="6DD9FF"/>
          </a:solidFill>
        </p:spPr>
        <p:txBody>
          <a:bodyPr wrap="square" lIns="25400" tIns="12700" rIns="25400" bIns="12700" rtlCol="0">
            <a:spAutoFit/>
          </a:bodyPr>
          <a:lstStyle/>
          <a:p>
            <a:r>
              <a:rPr lang="en-US" sz="1200" i="1" dirty="0">
                <a:solidFill>
                  <a:srgbClr val="0000FF"/>
                </a:solidFill>
              </a:rPr>
              <a:t>Wenn das Epithel intakt ist, was ist dann der Grund dafür, dass </a:t>
            </a:r>
            <a:r>
              <a:rPr lang="en-US" sz="1200" i="1" dirty="0" err="1">
                <a:solidFill>
                  <a:srgbClr val="0000FF"/>
                </a:solidFill>
              </a:rPr>
              <a:t>Terrien’s </a:t>
            </a:r>
            <a:r>
              <a:rPr lang="en-US" sz="1200" i="1" dirty="0">
                <a:solidFill>
                  <a:srgbClr val="0000FF"/>
                </a:solidFill>
              </a:rPr>
              <a:t>in der Differentialdiagnose für PUK auftaucht?</a:t>
            </a:r>
          </a:p>
          <a:p>
            <a:r>
              <a:rPr lang="en-US" sz="1200" dirty="0">
                <a:solidFill>
                  <a:srgbClr val="0000FF"/>
                </a:solidFill>
              </a:rPr>
              <a:t>Eine fortschreitende periphere </a:t>
            </a:r>
            <a:r>
              <a:rPr lang="en-US" sz="1200" b="1" dirty="0">
                <a:solidFill>
                  <a:srgbClr val="0000FF"/>
                </a:solidFill>
              </a:rPr>
              <a:t> Stroma</a:t>
            </a:r>
            <a:r>
              <a:rPr lang="en-US" sz="1200" dirty="0">
                <a:solidFill>
                  <a:srgbClr val="0000FF"/>
                </a:solidFill>
              </a:rPr>
              <a:t>-Ausdünnung lässt die Limbusregion bei </a:t>
            </a:r>
            <a:r>
              <a:rPr lang="en-US" sz="1200" dirty="0" err="1">
                <a:solidFill>
                  <a:srgbClr val="0000FF"/>
                </a:solidFill>
              </a:rPr>
              <a:t>Terrien’s </a:t>
            </a:r>
            <a:r>
              <a:rPr lang="en-US" sz="1200" dirty="0">
                <a:solidFill>
                  <a:srgbClr val="0000FF"/>
                </a:solidFill>
              </a:rPr>
              <a:t>dem PUK ähneln</a:t>
            </a:r>
          </a:p>
        </p:txBody>
      </p:sp>
      <p:sp>
        <p:nvSpPr>
          <p:cNvPr id="5" name="Rectangle 4">
            <a:extLst>
              <a:ext uri="{FF2B5EF4-FFF2-40B4-BE49-F238E27FC236}">
                <a16:creationId xmlns:a16="http://schemas.microsoft.com/office/drawing/2014/main" id="{9E937ECE-1BF5-4607-A617-02C43A9CB0D5}"/>
              </a:ext>
            </a:extLst>
          </p:cNvPr>
          <p:cNvSpPr/>
          <p:nvPr/>
        </p:nvSpPr>
        <p:spPr>
          <a:xfrm>
            <a:off x="2971800" y="5291595"/>
            <a:ext cx="716155" cy="1943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3800227"/>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Aussagen passt nicht dazu, und warum?</a:t>
            </a:r>
          </a:p>
          <a:p>
            <a:pPr lvl="1" eaLnBrk="1" hangingPunct="1">
              <a:defRPr/>
            </a:pPr>
            <a:r>
              <a:rPr lang="en-US" altLang="en-US" sz="1200" dirty="0">
                <a:solidFill>
                  <a:schemeClr val="bg1">
                    <a:lumMod val="75000"/>
                  </a:schemeClr>
                </a:solidFill>
              </a:rPr>
              <a:t>RA, Mooren, Behçet-</a:t>
            </a:r>
            <a:r>
              <a:rPr lang="en-US" altLang="en-US" sz="1200" dirty="0" err="1">
                <a:solidFill>
                  <a:schemeClr val="bg1">
                    <a:lumMod val="75000"/>
                  </a:schemeClr>
                </a:solidFill>
              </a:rPr>
              <a:t>Syndrom</a:t>
            </a:r>
            <a:r>
              <a:rPr lang="en-US" altLang="en-US" sz="1200" dirty="0">
                <a:solidFill>
                  <a:schemeClr val="bg1">
                    <a:lumMod val="75000"/>
                  </a:schemeClr>
                </a:solidFill>
              </a:rPr>
              <a:t>, IBD</a:t>
            </a:r>
          </a:p>
          <a:p>
            <a:pPr eaLnBrk="1" hangingPunct="1">
              <a:defRPr/>
            </a:pPr>
            <a:endParaRPr lang="en-US" altLang="en-US" dirty="0">
              <a:solidFill>
                <a:schemeClr val="bg1">
                  <a:lumMod val="75000"/>
                </a:schemeClr>
              </a:solidFill>
            </a:endParaRPr>
          </a:p>
          <a:p>
            <a:pPr eaLnBrk="1" hangingPunct="1">
              <a:defRPr/>
            </a:pPr>
            <a:r>
              <a:rPr lang="en-US" altLang="en-US" sz="1200" dirty="0">
                <a:solidFill>
                  <a:schemeClr val="bg1">
                    <a:lumMod val="75000"/>
                  </a:schemeClr>
                </a:solidFill>
              </a:rPr>
              <a:t>Und in dieser Gruppe?</a:t>
            </a:r>
          </a:p>
          <a:p>
            <a:pPr lvl="1" eaLnBrk="1" hangingPunct="1">
              <a:defRPr/>
            </a:pPr>
            <a:r>
              <a:rPr lang="en-US" altLang="en-US" sz="1200" dirty="0" err="1">
                <a:solidFill>
                  <a:schemeClr val="bg1">
                    <a:lumMod val="75000"/>
                  </a:schemeClr>
                </a:solidFill>
              </a:rPr>
              <a:t>Mooren</a:t>
            </a:r>
            <a:r>
              <a:rPr lang="en-US" altLang="en-US" sz="1200" dirty="0">
                <a:solidFill>
                  <a:schemeClr val="bg1">
                    <a:lumMod val="75000"/>
                  </a:schemeClr>
                </a:solidFill>
              </a:rPr>
              <a:t>, </a:t>
            </a:r>
            <a:r>
              <a:rPr lang="en-US" altLang="en-US" sz="1200" b="1" dirty="0" err="1">
                <a:solidFill>
                  <a:srgbClr val="0000FF"/>
                </a:solidFill>
              </a:rPr>
              <a:t>Terrien (</a:t>
            </a:r>
            <a:r>
              <a:rPr lang="en-US" altLang="en-US" sz="1200" b="1" dirty="0">
                <a:solidFill>
                  <a:srgbClr val="0000FF"/>
                </a:solidFill>
              </a:rPr>
              <a:t>marginal</a:t>
            </a:r>
            <a:r>
              <a:rPr lang="en-US" altLang="en-US" sz="1200" dirty="0">
                <a:solidFill>
                  <a:schemeClr val="bg1">
                    <a:lumMod val="75000"/>
                  </a:schemeClr>
                </a:solidFill>
              </a:rPr>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Warum ist </a:t>
            </a:r>
            <a:r>
              <a:rPr lang="en-US" altLang="en-US" sz="1200" i="1" dirty="0" err="1">
                <a:solidFill>
                  <a:schemeClr val="bg1">
                    <a:lumMod val="75000"/>
                  </a:schemeClr>
                </a:solidFill>
              </a:rPr>
              <a:t>Terriens </a:t>
            </a:r>
            <a:r>
              <a:rPr lang="en-US" altLang="en-US" sz="1200" i="1" dirty="0">
                <a:solidFill>
                  <a:schemeClr val="bg1">
                    <a:lumMod val="75000"/>
                  </a:schemeClr>
                </a:solidFill>
              </a:rPr>
              <a:t>in dieser Gruppe der Außenseiter?</a:t>
            </a:r>
          </a:p>
          <a:p>
            <a:pPr eaLnBrk="1" hangingPunct="1">
              <a:spcBef>
                <a:spcPct val="0"/>
              </a:spcBef>
              <a:buClrTx/>
              <a:buSzTx/>
              <a:buFontTx/>
              <a:buNone/>
            </a:pPr>
            <a:r>
              <a:rPr lang="en-US" altLang="en-US" sz="1200" dirty="0">
                <a:solidFill>
                  <a:schemeClr val="bg1">
                    <a:lumMod val="75000"/>
                  </a:schemeClr>
                </a:solidFill>
              </a:rPr>
              <a:t>Zwei Gründe:</a:t>
            </a:r>
          </a:p>
          <a:p>
            <a:pPr eaLnBrk="1" hangingPunct="1">
              <a:spcBef>
                <a:spcPct val="0"/>
              </a:spcBef>
              <a:buClrTx/>
              <a:buSzTx/>
              <a:buFontTx/>
              <a:buNone/>
            </a:pPr>
            <a:r>
              <a:rPr lang="en-US" altLang="en-US" sz="1200" dirty="0">
                <a:solidFill>
                  <a:schemeClr val="bg1">
                    <a:lumMod val="75000"/>
                  </a:schemeClr>
                </a:solidFill>
              </a:rPr>
              <a:t>--Bei den anderen handelt es sich bei PUK um einen  entzündlichen  Prozess; </a:t>
            </a:r>
            <a:r>
              <a:rPr lang="en-US" altLang="en-US" sz="1200" dirty="0" err="1">
                <a:solidFill>
                  <a:schemeClr val="bg1">
                    <a:lumMod val="75000"/>
                  </a:schemeClr>
                </a:solidFill>
              </a:rPr>
              <a:t>bei Terrien </a:t>
            </a:r>
            <a:r>
              <a:rPr lang="en-US" altLang="en-US" sz="1200" dirty="0">
                <a:solidFill>
                  <a:schemeClr val="bg1">
                    <a:lumMod val="75000"/>
                  </a:schemeClr>
                </a:solidFill>
              </a:rPr>
              <a:t>ist er  nichtentzündlich</a:t>
            </a:r>
          </a:p>
          <a:p>
            <a:pPr eaLnBrk="1" hangingPunct="1">
              <a:spcBef>
                <a:spcPct val="0"/>
              </a:spcBef>
              <a:buClrTx/>
              <a:buSzTx/>
              <a:buFontTx/>
              <a:buNone/>
            </a:pPr>
            <a:r>
              <a:rPr lang="en-US" altLang="en-US" sz="1200" dirty="0">
                <a:solidFill>
                  <a:schemeClr val="bg1">
                    <a:lumMod val="75000"/>
                  </a:schemeClr>
                </a:solidFill>
              </a:rPr>
              <a:t>--Wie das Wort „ulzerativ“ im Namen andeutet, ist das Hornhautepithel bei PUK  gestört. Im Gegensatz dazu </a:t>
            </a:r>
            <a:r>
              <a:rPr lang="en-US" altLang="en-US" sz="1200" dirty="0">
                <a:solidFill>
                  <a:srgbClr val="0000FF"/>
                </a:solidFill>
              </a:rPr>
              <a:t>ist das Epithel bei </a:t>
            </a:r>
            <a:r>
              <a:rPr lang="en-US" altLang="en-US" sz="1200" dirty="0" err="1">
                <a:solidFill>
                  <a:srgbClr val="0000FF"/>
                </a:solidFill>
              </a:rPr>
              <a:t>Terrien’s </a:t>
            </a:r>
            <a:r>
              <a:rPr lang="en-US" altLang="en-US" sz="1200" b="1" dirty="0">
                <a:solidFill>
                  <a:srgbClr val="0000FF"/>
                </a:solidFill>
              </a:rPr>
              <a:t> intakt</a:t>
            </a:r>
            <a:r>
              <a:rPr lang="en-US" altLang="en-US" sz="1200" dirty="0">
                <a:solidFill>
                  <a:srgbClr val="0000FF"/>
                </a:solidFill>
              </a:rPr>
              <a: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188</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 PUK</a:t>
            </a:r>
          </a:p>
        </p:txBody>
      </p:sp>
      <p:sp>
        <p:nvSpPr>
          <p:cNvPr id="4" name="TextBox 3">
            <a:extLst>
              <a:ext uri="{FF2B5EF4-FFF2-40B4-BE49-F238E27FC236}">
                <a16:creationId xmlns:a16="http://schemas.microsoft.com/office/drawing/2014/main" id="{420B81EA-AFF4-43C8-A811-2B1C6068F05F}"/>
              </a:ext>
            </a:extLst>
          </p:cNvPr>
          <p:cNvSpPr txBox="1"/>
          <p:nvPr/>
        </p:nvSpPr>
        <p:spPr>
          <a:xfrm>
            <a:off x="891071" y="4924425"/>
            <a:ext cx="7501605" cy="523220"/>
          </a:xfrm>
          <a:prstGeom prst="rect">
            <a:avLst/>
          </a:prstGeom>
          <a:solidFill>
            <a:srgbClr val="6DD9FF"/>
          </a:solidFill>
        </p:spPr>
        <p:txBody>
          <a:bodyPr wrap="square" lIns="25400" tIns="12700" rIns="25400" bIns="12700" rtlCol="0">
            <a:spAutoFit/>
          </a:bodyPr>
          <a:lstStyle/>
          <a:p>
            <a:r>
              <a:rPr lang="en-US" sz="1200" i="1" dirty="0">
                <a:solidFill>
                  <a:srgbClr val="0000FF"/>
                </a:solidFill>
              </a:rPr>
              <a:t>Wenn das Epithel intakt ist, was ist dann der Grund dafür, dass </a:t>
            </a:r>
            <a:r>
              <a:rPr lang="en-US" sz="1200" i="1" dirty="0" err="1">
                <a:solidFill>
                  <a:srgbClr val="0000FF"/>
                </a:solidFill>
              </a:rPr>
              <a:t>Terrien’s </a:t>
            </a:r>
            <a:r>
              <a:rPr lang="en-US" sz="1200" i="1" dirty="0">
                <a:solidFill>
                  <a:srgbClr val="0000FF"/>
                </a:solidFill>
              </a:rPr>
              <a:t>in der Differentialdiagnose für PUK auftaucht?</a:t>
            </a:r>
          </a:p>
          <a:p>
            <a:r>
              <a:rPr lang="en-US" sz="1200" dirty="0">
                <a:solidFill>
                  <a:srgbClr val="0000FF"/>
                </a:solidFill>
              </a:rPr>
              <a:t>Eine fortschreitende periphere </a:t>
            </a:r>
            <a:r>
              <a:rPr lang="en-US" sz="1200" b="1" dirty="0">
                <a:solidFill>
                  <a:srgbClr val="0000FF"/>
                </a:solidFill>
              </a:rPr>
              <a:t> Stroma</a:t>
            </a:r>
            <a:r>
              <a:rPr lang="en-US" sz="1200" dirty="0">
                <a:solidFill>
                  <a:srgbClr val="0000FF"/>
                </a:solidFill>
              </a:rPr>
              <a:t>-Ausdünnung lässt die Limbusregion bei </a:t>
            </a:r>
            <a:r>
              <a:rPr lang="en-US" sz="1200" dirty="0" err="1">
                <a:solidFill>
                  <a:srgbClr val="0000FF"/>
                </a:solidFill>
              </a:rPr>
              <a:t>Terrien’s </a:t>
            </a:r>
            <a:r>
              <a:rPr lang="en-US" sz="1200" dirty="0">
                <a:solidFill>
                  <a:srgbClr val="0000FF"/>
                </a:solidFill>
              </a:rPr>
              <a:t>dem PUK ähneln</a:t>
            </a:r>
          </a:p>
        </p:txBody>
      </p:sp>
    </p:spTree>
    <p:extLst>
      <p:ext uri="{BB962C8B-B14F-4D97-AF65-F5344CB8AC3E}">
        <p14:creationId xmlns:p14="http://schemas.microsoft.com/office/powerpoint/2010/main" val="2061656725"/>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Optionen passt nicht dazu, und warum?</a:t>
            </a:r>
          </a:p>
          <a:p>
            <a:pPr lvl="1" eaLnBrk="1" hangingPunct="1">
              <a:defRPr/>
            </a:pPr>
            <a:r>
              <a:rPr lang="en-US" altLang="en-US" sz="1200" dirty="0">
                <a:solidFill>
                  <a:schemeClr val="bg1">
                    <a:lumMod val="75000"/>
                  </a:schemeClr>
                </a:solidFill>
              </a:rPr>
              <a:t>RA, </a:t>
            </a:r>
            <a:r>
              <a:rPr lang="en-US" altLang="en-US" sz="1200" dirty="0" err="1">
                <a:solidFill>
                  <a:schemeClr val="bg1">
                    <a:lumMod val="75000"/>
                  </a:schemeClr>
                </a:solidFill>
              </a:rPr>
              <a:t>Morbus von Mooren</a:t>
            </a:r>
            <a:r>
              <a:rPr lang="en-US" altLang="en-US" sz="1200" dirty="0">
                <a:solidFill>
                  <a:schemeClr val="bg1">
                    <a:lumMod val="75000"/>
                  </a:schemeClr>
                </a:solidFill>
              </a:rPr>
              <a:t>, </a:t>
            </a:r>
            <a:r>
              <a:rPr lang="en-US" altLang="en-US" sz="1200" dirty="0" err="1">
                <a:solidFill>
                  <a:schemeClr val="bg1">
                    <a:lumMod val="75000"/>
                  </a:schemeClr>
                </a:solidFill>
              </a:rPr>
              <a:t>Behçet-Syndrom</a:t>
            </a:r>
            <a:r>
              <a:rPr lang="en-US" altLang="en-US" sz="1200" dirty="0">
                <a:solidFill>
                  <a:schemeClr val="bg1">
                    <a:lumMod val="75000"/>
                  </a:schemeClr>
                </a:solidFill>
              </a:rPr>
              <a:t>, IBD</a:t>
            </a:r>
          </a:p>
          <a:p>
            <a:pPr eaLnBrk="1" hangingPunct="1">
              <a:defRPr/>
            </a:pPr>
            <a:endParaRPr lang="en-US" altLang="en-US" dirty="0">
              <a:solidFill>
                <a:schemeClr val="bg1">
                  <a:lumMod val="75000"/>
                </a:schemeClr>
              </a:solidFill>
            </a:endParaRPr>
          </a:p>
          <a:p>
            <a:pPr eaLnBrk="1" hangingPunct="1">
              <a:defRPr/>
            </a:pPr>
            <a:r>
              <a:rPr lang="en-US" altLang="en-US" sz="1200" dirty="0">
                <a:solidFill>
                  <a:schemeClr val="bg1">
                    <a:lumMod val="75000"/>
                  </a:schemeClr>
                </a:solidFill>
              </a:rPr>
              <a:t>Und in dieser Gruppe?</a:t>
            </a:r>
          </a:p>
          <a:p>
            <a:pPr lvl="1" eaLnBrk="1" hangingPunct="1">
              <a:defRPr/>
            </a:pPr>
            <a:r>
              <a:rPr lang="en-US" altLang="en-US" sz="1200" dirty="0" err="1">
                <a:solidFill>
                  <a:schemeClr val="bg1">
                    <a:lumMod val="75000"/>
                  </a:schemeClr>
                </a:solidFill>
              </a:rPr>
              <a:t>Mooren</a:t>
            </a:r>
            <a:r>
              <a:rPr lang="en-US" altLang="en-US" sz="1200" dirty="0">
                <a:solidFill>
                  <a:schemeClr val="bg1">
                    <a:lumMod val="75000"/>
                  </a:schemeClr>
                </a:solidFill>
              </a:rPr>
              <a:t>, </a:t>
            </a:r>
            <a:r>
              <a:rPr lang="en-US" altLang="en-US" sz="1200" b="1" dirty="0" err="1">
                <a:solidFill>
                  <a:srgbClr val="0000FF"/>
                </a:solidFill>
              </a:rPr>
              <a:t>Terrien (</a:t>
            </a:r>
            <a:r>
              <a:rPr lang="en-US" altLang="en-US" sz="1200" b="1" dirty="0">
                <a:solidFill>
                  <a:srgbClr val="0000FF"/>
                </a:solidFill>
              </a:rPr>
              <a:t>marginal</a:t>
            </a:r>
            <a:r>
              <a:rPr lang="en-US" altLang="en-US" sz="1200" dirty="0">
                <a:solidFill>
                  <a:schemeClr val="bg1">
                    <a:lumMod val="75000"/>
                  </a:schemeClr>
                </a:solidFill>
              </a:rPr>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Warum ist </a:t>
            </a:r>
            <a:r>
              <a:rPr lang="en-US" altLang="en-US" sz="1200" i="1" dirty="0" err="1">
                <a:solidFill>
                  <a:schemeClr val="bg1">
                    <a:lumMod val="75000"/>
                  </a:schemeClr>
                </a:solidFill>
              </a:rPr>
              <a:t>Terriens </a:t>
            </a:r>
            <a:r>
              <a:rPr lang="en-US" altLang="en-US" sz="1200" i="1" dirty="0">
                <a:solidFill>
                  <a:schemeClr val="bg1">
                    <a:lumMod val="75000"/>
                  </a:schemeClr>
                </a:solidFill>
              </a:rPr>
              <a:t>in dieser Gruppe der Außenseiter?</a:t>
            </a:r>
          </a:p>
          <a:p>
            <a:pPr eaLnBrk="1" hangingPunct="1">
              <a:spcBef>
                <a:spcPct val="0"/>
              </a:spcBef>
              <a:buClrTx/>
              <a:buSzTx/>
              <a:buFontTx/>
              <a:buNone/>
            </a:pPr>
            <a:r>
              <a:rPr lang="en-US" altLang="en-US" sz="1200" dirty="0">
                <a:solidFill>
                  <a:schemeClr val="bg1">
                    <a:lumMod val="75000"/>
                  </a:schemeClr>
                </a:solidFill>
              </a:rPr>
              <a:t>Zwei Gründe:</a:t>
            </a:r>
          </a:p>
          <a:p>
            <a:pPr eaLnBrk="1" hangingPunct="1">
              <a:spcBef>
                <a:spcPct val="0"/>
              </a:spcBef>
              <a:buClrTx/>
              <a:buSzTx/>
              <a:buFontTx/>
              <a:buNone/>
            </a:pPr>
            <a:r>
              <a:rPr lang="en-US" altLang="en-US" sz="1200" dirty="0">
                <a:solidFill>
                  <a:schemeClr val="bg1">
                    <a:lumMod val="75000"/>
                  </a:schemeClr>
                </a:solidFill>
              </a:rPr>
              <a:t>--Bei den anderen handelt es sich bei PUK um einen  entzündlichen  Prozess; </a:t>
            </a:r>
            <a:r>
              <a:rPr lang="en-US" altLang="en-US" sz="1200" dirty="0" err="1">
                <a:solidFill>
                  <a:schemeClr val="bg1">
                    <a:lumMod val="75000"/>
                  </a:schemeClr>
                </a:solidFill>
              </a:rPr>
              <a:t>bei Terrien </a:t>
            </a:r>
            <a:r>
              <a:rPr lang="en-US" altLang="en-US" sz="1200" dirty="0">
                <a:solidFill>
                  <a:schemeClr val="bg1">
                    <a:lumMod val="75000"/>
                  </a:schemeClr>
                </a:solidFill>
              </a:rPr>
              <a:t>ist er  nichtentzündlich</a:t>
            </a:r>
          </a:p>
          <a:p>
            <a:pPr eaLnBrk="1" hangingPunct="1">
              <a:spcBef>
                <a:spcPct val="0"/>
              </a:spcBef>
              <a:buClrTx/>
              <a:buSzTx/>
              <a:buFontTx/>
              <a:buNone/>
            </a:pPr>
            <a:r>
              <a:rPr lang="en-US" altLang="en-US" sz="1200" dirty="0">
                <a:solidFill>
                  <a:schemeClr val="bg1">
                    <a:lumMod val="75000"/>
                  </a:schemeClr>
                </a:solidFill>
              </a:rPr>
              <a:t>--Wie das Wort „ulzerativ“ im Namen andeutet, ist das Hornhautepithel bei PUK  gestört. Im Gegensatz dazu ist das Epithel bei </a:t>
            </a:r>
            <a:r>
              <a:rPr lang="en-US" altLang="en-US" sz="1200" dirty="0" err="1">
                <a:solidFill>
                  <a:schemeClr val="bg1">
                    <a:lumMod val="75000"/>
                  </a:schemeClr>
                </a:solidFill>
              </a:rPr>
              <a:t>Terrien’s </a:t>
            </a:r>
            <a:r>
              <a:rPr lang="en-US" altLang="en-US" sz="1200" b="1" dirty="0">
                <a:solidFill>
                  <a:schemeClr val="bg1">
                    <a:lumMod val="75000"/>
                  </a:schemeClr>
                </a:solidFill>
              </a:rPr>
              <a:t> intakt</a:t>
            </a:r>
            <a:r>
              <a:rPr lang="en-US" altLang="en-US" sz="1200" dirty="0">
                <a:solidFill>
                  <a:schemeClr val="bg1">
                    <a:lumMod val="75000"/>
                  </a:schemeClr>
                </a:solidFill>
              </a:rPr>
              <a: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189</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4" name="TextBox 1">
            <a:extLst>
              <a:ext uri="{FF2B5EF4-FFF2-40B4-BE49-F238E27FC236}">
                <a16:creationId xmlns:a16="http://schemas.microsoft.com/office/drawing/2014/main" id="{CE08F59B-9D8E-40C0-A3C8-F9FEBFC107C0}"/>
              </a:ext>
            </a:extLst>
          </p:cNvPr>
          <p:cNvSpPr txBox="1">
            <a:spLocks noChangeArrowheads="1"/>
          </p:cNvSpPr>
          <p:nvPr/>
        </p:nvSpPr>
        <p:spPr bwMode="auto">
          <a:xfrm>
            <a:off x="1293160" y="805458"/>
            <a:ext cx="6599884" cy="3103414"/>
          </a:xfrm>
          <a:prstGeom prst="rect">
            <a:avLst/>
          </a:prstGeom>
          <a:solidFill>
            <a:schemeClr val="accent1">
              <a:lumMod val="40000"/>
              <a:lumOff val="6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Apropos Terrien…</a:t>
            </a:r>
          </a:p>
          <a:p>
            <a:pPr eaLnBrk="1" hangingPunct="1">
              <a:spcBef>
                <a:spcPct val="0"/>
              </a:spcBef>
              <a:buClrTx/>
              <a:buSzTx/>
              <a:buFontTx/>
              <a:buNone/>
            </a:pPr>
            <a:r>
              <a:rPr lang="en-US" altLang="en-US" sz="1200" i="1" dirty="0">
                <a:solidFill>
                  <a:srgbClr val="0000FF"/>
                </a:solidFill>
              </a:rPr>
              <a:t>Handelt es sich um eine häufige oder eine seltene Erkrankung?</a:t>
            </a:r>
          </a:p>
          <a:p>
            <a:pPr eaLnBrk="1" hangingPunct="1">
              <a:spcBef>
                <a:spcPct val="0"/>
              </a:spcBef>
              <a:buClrTx/>
              <a:buSzTx/>
              <a:buFontTx/>
              <a:buNone/>
            </a:pPr>
            <a:r>
              <a:rPr lang="en-US" altLang="en-US" sz="1200" dirty="0">
                <a:solidFill>
                  <a:schemeClr val="accent1">
                    <a:lumMod val="40000"/>
                    <a:lumOff val="60000"/>
                  </a:schemeClr>
                </a:solidFill>
              </a:rPr>
              <a:t>Selten</a:t>
            </a:r>
          </a:p>
          <a:p>
            <a:pPr eaLnBrk="1" hangingPunct="1">
              <a:spcBef>
                <a:spcPct val="0"/>
              </a:spcBef>
              <a:buClrTx/>
              <a:buSzTx/>
              <a:buFontTx/>
              <a:buNone/>
            </a:pPr>
            <a:endParaRPr lang="en-US" altLang="en-US" sz="1400" dirty="0">
              <a:solidFill>
                <a:schemeClr val="accent1">
                  <a:lumMod val="40000"/>
                  <a:lumOff val="60000"/>
                </a:schemeClr>
              </a:solidFill>
            </a:endParaRPr>
          </a:p>
          <a:p>
            <a:pPr eaLnBrk="1" hangingPunct="1">
              <a:spcBef>
                <a:spcPct val="0"/>
              </a:spcBef>
              <a:buClrTx/>
              <a:buSzTx/>
              <a:buFontTx/>
              <a:buNone/>
            </a:pPr>
            <a:r>
              <a:rPr lang="en-US" altLang="en-US" sz="1200" i="1" dirty="0">
                <a:solidFill>
                  <a:schemeClr val="accent1">
                    <a:lumMod val="40000"/>
                    <a:lumOff val="60000"/>
                  </a:schemeClr>
                </a:solidFill>
              </a:rPr>
              <a:t>Gibt es eine geschlechtsspezifische Prävalenz?</a:t>
            </a:r>
          </a:p>
          <a:p>
            <a:pPr eaLnBrk="1" hangingPunct="1">
              <a:spcBef>
                <a:spcPct val="0"/>
              </a:spcBef>
              <a:buClrTx/>
              <a:buSzTx/>
              <a:buFontTx/>
              <a:buNone/>
            </a:pPr>
            <a:r>
              <a:rPr lang="en-US" altLang="en-US" sz="1200" dirty="0">
                <a:solidFill>
                  <a:schemeClr val="accent1">
                    <a:lumMod val="40000"/>
                    <a:lumOff val="60000"/>
                  </a:schemeClr>
                </a:solidFill>
              </a:rPr>
              <a:t>Während man früher annahm, dass sie bei Männern häufiger auftritt, geht man heute von einer gleichmäßigen Verteilung aus</a:t>
            </a:r>
          </a:p>
          <a:p>
            <a:pPr eaLnBrk="1" hangingPunct="1">
              <a:spcBef>
                <a:spcPct val="0"/>
              </a:spcBef>
              <a:buClrTx/>
              <a:buSzTx/>
              <a:buFontTx/>
              <a:buNone/>
            </a:pPr>
            <a:endParaRPr lang="en-US" altLang="en-US" sz="1400" dirty="0">
              <a:solidFill>
                <a:schemeClr val="accent1">
                  <a:lumMod val="40000"/>
                  <a:lumOff val="60000"/>
                </a:schemeClr>
              </a:solidFill>
            </a:endParaRPr>
          </a:p>
          <a:p>
            <a:pPr eaLnBrk="1" hangingPunct="1">
              <a:spcBef>
                <a:spcPct val="0"/>
              </a:spcBef>
              <a:buClrTx/>
              <a:buSzTx/>
              <a:buFontTx/>
              <a:buNone/>
            </a:pPr>
            <a:r>
              <a:rPr lang="en-US" altLang="en-US" sz="1200" i="1" dirty="0">
                <a:solidFill>
                  <a:schemeClr val="accent1">
                    <a:lumMod val="40000"/>
                    <a:lumOff val="60000"/>
                  </a:schemeClr>
                </a:solidFill>
              </a:rPr>
              <a:t>Tritt sie einseitig oder beidseitig auf?</a:t>
            </a:r>
          </a:p>
          <a:p>
            <a:pPr eaLnBrk="1" hangingPunct="1">
              <a:spcBef>
                <a:spcPct val="0"/>
              </a:spcBef>
              <a:buClrTx/>
              <a:buSzTx/>
              <a:buFontTx/>
              <a:buNone/>
            </a:pPr>
            <a:r>
              <a:rPr lang="en-US" altLang="en-US" sz="1200" dirty="0">
                <a:solidFill>
                  <a:schemeClr val="accent1">
                    <a:lumMod val="40000"/>
                    <a:lumOff val="60000"/>
                  </a:schemeClr>
                </a:solidFill>
              </a:rPr>
              <a:t>Beidseitig (obwohl die Beteiligung auffallend asymmetrisch sein kann)</a:t>
            </a:r>
          </a:p>
          <a:p>
            <a:pPr eaLnBrk="1" hangingPunct="1">
              <a:spcBef>
                <a:spcPct val="0"/>
              </a:spcBef>
              <a:buClrTx/>
              <a:buSzTx/>
              <a:buFontTx/>
              <a:buNone/>
            </a:pPr>
            <a:endParaRPr lang="en-US" altLang="en-US" sz="1400" dirty="0">
              <a:solidFill>
                <a:schemeClr val="accent1">
                  <a:lumMod val="40000"/>
                  <a:lumOff val="60000"/>
                </a:schemeClr>
              </a:solidFill>
            </a:endParaRPr>
          </a:p>
          <a:p>
            <a:pPr eaLnBrk="1" hangingPunct="1">
              <a:spcBef>
                <a:spcPct val="0"/>
              </a:spcBef>
              <a:buClrTx/>
              <a:buSzTx/>
              <a:buFontTx/>
              <a:buNone/>
            </a:pPr>
            <a:r>
              <a:rPr lang="en-US" altLang="en-US" sz="1200" i="1" dirty="0">
                <a:solidFill>
                  <a:schemeClr val="accent1">
                    <a:lumMod val="40000"/>
                    <a:lumOff val="60000"/>
                  </a:schemeClr>
                </a:solidFill>
              </a:rPr>
              <a:t>Welcher Bereich der Hornhaut ist zuerst betroffen, und wie verläuft die Erkrankung von dort aus?</a:t>
            </a:r>
          </a:p>
          <a:p>
            <a:pPr eaLnBrk="1" hangingPunct="1">
              <a:spcBef>
                <a:spcPct val="0"/>
              </a:spcBef>
              <a:buClrTx/>
              <a:buSzTx/>
              <a:buFontTx/>
              <a:buNone/>
            </a:pPr>
            <a:r>
              <a:rPr lang="en-US" altLang="en-US" sz="1200" dirty="0">
                <a:solidFill>
                  <a:schemeClr val="accent1">
                    <a:lumMod val="40000"/>
                    <a:lumOff val="60000"/>
                  </a:schemeClr>
                </a:solidFill>
              </a:rPr>
              <a:t>Es beginnt </a:t>
            </a:r>
            <a:r>
              <a:rPr lang="en-US" altLang="en-US" sz="1200" dirty="0" err="1">
                <a:solidFill>
                  <a:schemeClr val="accent1">
                    <a:lumMod val="40000"/>
                    <a:lumOff val="60000"/>
                  </a:schemeClr>
                </a:solidFill>
              </a:rPr>
              <a:t>superonasal </a:t>
            </a:r>
            <a:r>
              <a:rPr lang="en-US" altLang="en-US" sz="1200" dirty="0">
                <a:solidFill>
                  <a:schemeClr val="accent1">
                    <a:lumMod val="40000"/>
                    <a:lumOff val="60000"/>
                  </a:schemeClr>
                </a:solidFill>
              </a:rPr>
              <a:t>und breitet sich dann zirkulär aus</a:t>
            </a:r>
          </a:p>
          <a:p>
            <a:pPr eaLnBrk="1" hangingPunct="1">
              <a:spcBef>
                <a:spcPct val="0"/>
              </a:spcBef>
              <a:buClrTx/>
              <a:buSzTx/>
              <a:buFontTx/>
              <a:buNone/>
            </a:pPr>
            <a:endParaRPr lang="en-US" altLang="en-US" sz="1400" dirty="0">
              <a:solidFill>
                <a:schemeClr val="accent1">
                  <a:lumMod val="40000"/>
                  <a:lumOff val="60000"/>
                </a:schemeClr>
              </a:solidFill>
            </a:endParaRPr>
          </a:p>
          <a:p>
            <a:pPr eaLnBrk="1" hangingPunct="1">
              <a:spcBef>
                <a:spcPct val="0"/>
              </a:spcBef>
              <a:buClrTx/>
              <a:buSzTx/>
              <a:buFontTx/>
              <a:buNone/>
            </a:pPr>
            <a:r>
              <a:rPr lang="en-US" altLang="en-US" sz="1200" i="1" dirty="0">
                <a:solidFill>
                  <a:schemeClr val="accent1">
                    <a:lumMod val="40000"/>
                    <a:lumOff val="60000"/>
                  </a:schemeClr>
                </a:solidFill>
              </a:rPr>
              <a:t>Beeinträchtigt es das Sehvermögen? Wenn ja, inwiefern?</a:t>
            </a:r>
          </a:p>
          <a:p>
            <a:pPr eaLnBrk="1" hangingPunct="1">
              <a:spcBef>
                <a:spcPct val="0"/>
              </a:spcBef>
              <a:buClrTx/>
              <a:buSzTx/>
              <a:buFontTx/>
              <a:buNone/>
            </a:pPr>
            <a:r>
              <a:rPr lang="en-US" altLang="en-US" sz="1200" dirty="0">
                <a:solidFill>
                  <a:schemeClr val="accent1">
                    <a:lumMod val="40000"/>
                    <a:lumOff val="60000"/>
                  </a:schemeClr>
                </a:solidFill>
              </a:rPr>
              <a:t>Ja, durch die Entstehung eines starken Astigmatismus</a:t>
            </a:r>
          </a:p>
        </p:txBody>
      </p:sp>
    </p:spTree>
    <p:extLst>
      <p:ext uri="{BB962C8B-B14F-4D97-AF65-F5344CB8AC3E}">
        <p14:creationId xmlns:p14="http://schemas.microsoft.com/office/powerpoint/2010/main" val="2412317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17412"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17413"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7414"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1741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4001FBC2-80F1-43A6-BAA7-3675B6881076}" type="slidenum">
              <a:rPr lang="en-US" altLang="en-US" sz="1000" smtClean="0"/>
              <a:t>19</a:t>
            </a:fld>
            <a:endParaRPr lang="en-US" altLang="en-US" sz="1000"/>
          </a:p>
        </p:txBody>
      </p:sp>
      <p:sp>
        <p:nvSpPr>
          <p:cNvPr id="2" name="Text Box 4">
            <a:extLst>
              <a:ext uri="{FF2B5EF4-FFF2-40B4-BE49-F238E27FC236}">
                <a16:creationId xmlns:a16="http://schemas.microsoft.com/office/drawing/2014/main" id="{5C96FC0D-CDB7-4350-8ADA-11FA8FC055A7}"/>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A0A56AA5-A875-4F9D-8E0C-EEF78F6CC7C4}"/>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5" name="TextBox 4">
            <a:extLst>
              <a:ext uri="{FF2B5EF4-FFF2-40B4-BE49-F238E27FC236}">
                <a16:creationId xmlns:a16="http://schemas.microsoft.com/office/drawing/2014/main" id="{4BABEE30-020F-470E-9BB8-332170594C4E}"/>
              </a:ext>
            </a:extLst>
          </p:cNvPr>
          <p:cNvSpPr txBox="1"/>
          <p:nvPr/>
        </p:nvSpPr>
        <p:spPr>
          <a:xfrm>
            <a:off x="1005284" y="4296205"/>
            <a:ext cx="6371432" cy="2308324"/>
          </a:xfrm>
          <a:prstGeom prst="rect">
            <a:avLst/>
          </a:prstGeom>
          <a:solidFill>
            <a:srgbClr val="D5D5D5"/>
          </a:solidFill>
        </p:spPr>
        <p:txBody>
          <a:bodyPr wrap="square" lIns="25400" tIns="12700" rIns="25400" bIns="12700">
            <a:spAutoFit/>
          </a:bodyPr>
          <a:lstStyle/>
          <a:p>
            <a:pPr eaLnBrk="1" hangingPunct="1">
              <a:defRPr/>
            </a:pPr>
            <a:r>
              <a:rPr lang="en-US" sz="1200" i="1" dirty="0">
                <a:solidFill>
                  <a:schemeClr val="bg1">
                    <a:lumMod val="65000"/>
                  </a:schemeClr>
                </a:solidFill>
                <a:latin typeface="Arial" charset="0"/>
              </a:rPr>
              <a:t>Welche dieser drei Erkrankungen ist am ehesten mit PUK assoziiert?</a:t>
            </a:r>
          </a:p>
          <a:p>
            <a:pPr eaLnBrk="1" hangingPunct="1">
              <a:defRPr/>
            </a:pPr>
            <a:r>
              <a:rPr lang="en-US" sz="1200" dirty="0">
                <a:solidFill>
                  <a:schemeClr val="bg1">
                    <a:lumMod val="65000"/>
                  </a:schemeClr>
                </a:solidFill>
                <a:latin typeface="Arial" charset="0"/>
              </a:rPr>
              <a:t>RA, mit deutlichem Abstand</a:t>
            </a:r>
          </a:p>
          <a:p>
            <a:pPr eaLnBrk="1" hangingPunct="1">
              <a:defRPr/>
            </a:pPr>
            <a:endParaRPr lang="en-US" sz="1600" dirty="0">
              <a:solidFill>
                <a:schemeClr val="bg1">
                  <a:lumMod val="65000"/>
                </a:schemeClr>
              </a:solidFill>
              <a:latin typeface="Arial" charset="0"/>
            </a:endParaRPr>
          </a:p>
          <a:p>
            <a:pPr eaLnBrk="1" hangingPunct="1">
              <a:defRPr/>
            </a:pPr>
            <a:r>
              <a:rPr lang="en-US" sz="1200" i="1" dirty="0">
                <a:solidFill>
                  <a:schemeClr val="bg1">
                    <a:lumMod val="65000"/>
                  </a:schemeClr>
                </a:solidFill>
                <a:latin typeface="Arial" charset="0"/>
              </a:rPr>
              <a:t>Wie hoch ist der Anteil der </a:t>
            </a:r>
            <a:r>
              <a:rPr lang="en-US" sz="1200" i="1" dirty="0" err="1">
                <a:solidFill>
                  <a:schemeClr val="bg1">
                    <a:lumMod val="65000"/>
                  </a:schemeClr>
                </a:solidFill>
                <a:latin typeface="Arial" charset="0"/>
              </a:rPr>
              <a:t>PUK-Patienten, </a:t>
            </a:r>
            <a:r>
              <a:rPr lang="en-US" sz="1200" i="1" dirty="0">
                <a:solidFill>
                  <a:schemeClr val="bg1">
                    <a:lumMod val="65000"/>
                  </a:schemeClr>
                </a:solidFill>
                <a:latin typeface="Arial" charset="0"/>
              </a:rPr>
              <a:t>bei denen RA die Grunderkrankung ist?</a:t>
            </a:r>
          </a:p>
          <a:p>
            <a:pPr eaLnBrk="1" hangingPunct="1">
              <a:defRPr/>
            </a:pPr>
            <a:r>
              <a:rPr lang="en-US" sz="1200" dirty="0">
                <a:solidFill>
                  <a:schemeClr val="bg1">
                    <a:lumMod val="65000"/>
                  </a:schemeClr>
                </a:solidFill>
                <a:latin typeface="Arial" charset="0"/>
              </a:rPr>
              <a:t>Bis zu 40</a:t>
            </a:r>
          </a:p>
          <a:p>
            <a:pPr eaLnBrk="1" hangingPunct="1">
              <a:defRPr/>
            </a:pPr>
            <a:endParaRPr lang="en-US" sz="1600" dirty="0">
              <a:solidFill>
                <a:schemeClr val="bg1">
                  <a:lumMod val="65000"/>
                </a:schemeClr>
              </a:solidFill>
              <a:latin typeface="Arial" charset="0"/>
            </a:endParaRPr>
          </a:p>
          <a:p>
            <a:pPr eaLnBrk="1" hangingPunct="1">
              <a:defRPr/>
            </a:pPr>
            <a:r>
              <a:rPr lang="en-US" sz="1200" i="1" dirty="0">
                <a:solidFill>
                  <a:schemeClr val="bg1">
                    <a:lumMod val="65000"/>
                  </a:schemeClr>
                </a:solidFill>
                <a:latin typeface="Arial" charset="0"/>
              </a:rPr>
              <a:t>Welche andere Augenstruktur ist bei diesen </a:t>
            </a:r>
            <a:r>
              <a:rPr lang="en-US" sz="1200" i="1" dirty="0" err="1">
                <a:solidFill>
                  <a:schemeClr val="bg1">
                    <a:lumMod val="65000"/>
                  </a:schemeClr>
                </a:solidFill>
                <a:latin typeface="Arial" charset="0"/>
              </a:rPr>
              <a:t>Patienten</a:t>
            </a:r>
            <a:r>
              <a:rPr lang="en-US" sz="1200" i="1" dirty="0">
                <a:solidFill>
                  <a:schemeClr val="bg1">
                    <a:lumMod val="65000"/>
                  </a:schemeClr>
                </a:solidFill>
                <a:latin typeface="Arial" charset="0"/>
              </a:rPr>
              <a:t> neben der peripheren Hornhaut häufig betroffen?</a:t>
            </a:r>
          </a:p>
          <a:p>
            <a:pPr eaLnBrk="1" hangingPunct="1">
              <a:defRPr/>
            </a:pPr>
            <a:r>
              <a:rPr lang="en-US" sz="1200" dirty="0">
                <a:solidFill>
                  <a:schemeClr val="bg1">
                    <a:lumMod val="65000"/>
                  </a:schemeClr>
                </a:solidFill>
                <a:latin typeface="Arial" charset="0"/>
              </a:rPr>
              <a:t>Die Sklera </a:t>
            </a:r>
          </a:p>
        </p:txBody>
      </p:sp>
      <p:sp>
        <p:nvSpPr>
          <p:cNvPr id="3" name="TextBox 1">
            <a:extLst>
              <a:ext uri="{FF2B5EF4-FFF2-40B4-BE49-F238E27FC236}">
                <a16:creationId xmlns:a16="http://schemas.microsoft.com/office/drawing/2014/main" id="{89662647-CF75-4128-87CD-6078F7B820C6}"/>
              </a:ext>
            </a:extLst>
          </p:cNvPr>
          <p:cNvSpPr txBox="1">
            <a:spLocks noChangeArrowheads="1"/>
          </p:cNvSpPr>
          <p:nvPr/>
        </p:nvSpPr>
        <p:spPr bwMode="auto">
          <a:xfrm>
            <a:off x="427383" y="4372987"/>
            <a:ext cx="4464684" cy="1169551"/>
          </a:xfrm>
          <a:prstGeom prst="rect">
            <a:avLst/>
          </a:prstGeom>
          <a:solidFill>
            <a:srgbClr val="CCFFCC"/>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Ist PUK die häufigste Augenmanifestation von RA?</a:t>
            </a:r>
          </a:p>
          <a:p>
            <a:pPr eaLnBrk="1" hangingPunct="1">
              <a:spcBef>
                <a:spcPct val="0"/>
              </a:spcBef>
              <a:buClrTx/>
              <a:buSzTx/>
              <a:buFontTx/>
              <a:buNone/>
            </a:pPr>
            <a:r>
              <a:rPr lang="en-US" altLang="en-US" sz="1200" dirty="0">
                <a:solidFill>
                  <a:srgbClr val="0000FF"/>
                </a:solidFill>
              </a:rPr>
              <a:t>Nein</a:t>
            </a:r>
            <a:endParaRPr lang="en-US" altLang="en-US" sz="1400" dirty="0">
              <a:solidFill>
                <a:srgbClr val="CCFFCC"/>
              </a:solidFill>
            </a:endParaRPr>
          </a:p>
          <a:p>
            <a:pPr eaLnBrk="1" hangingPunct="1">
              <a:spcBef>
                <a:spcPct val="0"/>
              </a:spcBef>
              <a:buClrTx/>
              <a:buSzTx/>
              <a:buFontTx/>
              <a:buNone/>
            </a:pPr>
            <a:endParaRPr lang="en-US" altLang="en-US" sz="1400" dirty="0">
              <a:solidFill>
                <a:srgbClr val="CCFFCC"/>
              </a:solidFill>
            </a:endParaRPr>
          </a:p>
          <a:p>
            <a:pPr eaLnBrk="1" hangingPunct="1">
              <a:spcBef>
                <a:spcPct val="0"/>
              </a:spcBef>
              <a:buClrTx/>
              <a:buSzTx/>
              <a:buFontTx/>
              <a:buNone/>
            </a:pPr>
            <a:r>
              <a:rPr lang="en-US" altLang="en-US" sz="1200" i="1" dirty="0">
                <a:solidFill>
                  <a:srgbClr val="CCFFCC"/>
                </a:solidFill>
              </a:rPr>
              <a:t>Was ist es dann?</a:t>
            </a:r>
          </a:p>
          <a:p>
            <a:pPr eaLnBrk="1" hangingPunct="1">
              <a:spcBef>
                <a:spcPct val="0"/>
              </a:spcBef>
              <a:buClrTx/>
              <a:buSzTx/>
              <a:buFontTx/>
              <a:buNone/>
            </a:pPr>
            <a:r>
              <a:rPr lang="en-US" altLang="en-US" sz="1200" dirty="0">
                <a:solidFill>
                  <a:srgbClr val="CCFFCC"/>
                </a:solidFill>
              </a:rPr>
              <a:t>Keratokonjunktivitis sicca</a:t>
            </a:r>
          </a:p>
        </p:txBody>
      </p:sp>
      <p:sp>
        <p:nvSpPr>
          <p:cNvPr id="6" name="TextBox 1">
            <a:extLst>
              <a:ext uri="{FF2B5EF4-FFF2-40B4-BE49-F238E27FC236}">
                <a16:creationId xmlns:a16="http://schemas.microsoft.com/office/drawing/2014/main" id="{3049F8A6-D6B8-C778-4DCC-D4C6A6BCECF3}"/>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ziemlich mit allen</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häufigsten zusammen mit PUK auf?</a:t>
            </a:r>
          </a:p>
          <a:p>
            <a:pPr eaLnBrk="1" hangingPunct="1">
              <a:spcBef>
                <a:spcPct val="0"/>
              </a:spcBef>
              <a:buClrTx/>
              <a:buSzTx/>
              <a:buFontTx/>
              <a:buNone/>
              <a:defRPr/>
            </a:pPr>
            <a:r>
              <a:rPr lang="en-US" altLang="en-US" sz="1200" b="1" dirty="0">
                <a:solidFill>
                  <a:srgbClr val="0000FF"/>
                </a:solidFill>
              </a:rPr>
              <a:t>Rheumatoide Arthritis</a:t>
            </a:r>
            <a:r>
              <a:rPr lang="en-US" altLang="en-US" sz="1200" dirty="0">
                <a:solidFill>
                  <a:schemeClr val="bg1">
                    <a:lumMod val="75000"/>
                  </a:schemeClr>
                </a:solidFill>
              </a:rPr>
              <a:t>, Wegener-Granulomatose und Polyarteritis nodosa</a:t>
            </a:r>
            <a:endParaRPr lang="en-US" altLang="en-US" sz="1600" dirty="0">
              <a:solidFill>
                <a:srgbClr val="FFFF00"/>
              </a:solidFill>
            </a:endParaRPr>
          </a:p>
        </p:txBody>
      </p:sp>
    </p:spTree>
    <p:extLst>
      <p:ext uri="{BB962C8B-B14F-4D97-AF65-F5344CB8AC3E}">
        <p14:creationId xmlns:p14="http://schemas.microsoft.com/office/powerpoint/2010/main" val="3982498875"/>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Aussagen passt nicht dazu, und warum?</a:t>
            </a:r>
          </a:p>
          <a:p>
            <a:pPr lvl="1" eaLnBrk="1" hangingPunct="1">
              <a:defRPr/>
            </a:pPr>
            <a:r>
              <a:rPr lang="en-US" altLang="en-US" sz="1200" dirty="0">
                <a:solidFill>
                  <a:schemeClr val="bg1">
                    <a:lumMod val="75000"/>
                  </a:schemeClr>
                </a:solidFill>
              </a:rPr>
              <a:t>RA, </a:t>
            </a:r>
            <a:r>
              <a:rPr lang="en-US" altLang="en-US" sz="1200" dirty="0" err="1">
                <a:solidFill>
                  <a:schemeClr val="bg1">
                    <a:lumMod val="75000"/>
                  </a:schemeClr>
                </a:solidFill>
              </a:rPr>
              <a:t>Morbus von Mooren</a:t>
            </a:r>
            <a:r>
              <a:rPr lang="en-US" altLang="en-US" sz="1200" dirty="0">
                <a:solidFill>
                  <a:schemeClr val="bg1">
                    <a:lumMod val="75000"/>
                  </a:schemeClr>
                </a:solidFill>
              </a:rPr>
              <a:t>, </a:t>
            </a:r>
            <a:r>
              <a:rPr lang="en-US" altLang="en-US" sz="1200" dirty="0" err="1">
                <a:solidFill>
                  <a:schemeClr val="bg1">
                    <a:lumMod val="75000"/>
                  </a:schemeClr>
                </a:solidFill>
              </a:rPr>
              <a:t>Behçet-Syndrom</a:t>
            </a:r>
            <a:r>
              <a:rPr lang="en-US" altLang="en-US" sz="1200" dirty="0">
                <a:solidFill>
                  <a:schemeClr val="bg1">
                    <a:lumMod val="75000"/>
                  </a:schemeClr>
                </a:solidFill>
              </a:rPr>
              <a:t>, IBD</a:t>
            </a:r>
          </a:p>
          <a:p>
            <a:pPr eaLnBrk="1" hangingPunct="1">
              <a:defRPr/>
            </a:pPr>
            <a:endParaRPr lang="en-US" altLang="en-US" dirty="0">
              <a:solidFill>
                <a:schemeClr val="bg1">
                  <a:lumMod val="75000"/>
                </a:schemeClr>
              </a:solidFill>
            </a:endParaRPr>
          </a:p>
          <a:p>
            <a:pPr eaLnBrk="1" hangingPunct="1">
              <a:defRPr/>
            </a:pPr>
            <a:r>
              <a:rPr lang="en-US" altLang="en-US" sz="1200" dirty="0">
                <a:solidFill>
                  <a:schemeClr val="bg1">
                    <a:lumMod val="75000"/>
                  </a:schemeClr>
                </a:solidFill>
              </a:rPr>
              <a:t>Und in dieser Gruppe?</a:t>
            </a:r>
          </a:p>
          <a:p>
            <a:pPr lvl="1" eaLnBrk="1" hangingPunct="1">
              <a:defRPr/>
            </a:pPr>
            <a:r>
              <a:rPr lang="en-US" altLang="en-US" sz="1200" dirty="0" err="1">
                <a:solidFill>
                  <a:schemeClr val="bg1">
                    <a:lumMod val="75000"/>
                  </a:schemeClr>
                </a:solidFill>
              </a:rPr>
              <a:t>Mooren</a:t>
            </a:r>
            <a:r>
              <a:rPr lang="en-US" altLang="en-US" sz="1200" dirty="0">
                <a:solidFill>
                  <a:schemeClr val="bg1">
                    <a:lumMod val="75000"/>
                  </a:schemeClr>
                </a:solidFill>
              </a:rPr>
              <a:t>, </a:t>
            </a:r>
            <a:r>
              <a:rPr lang="en-US" altLang="en-US" sz="1200" b="1" dirty="0" err="1">
                <a:solidFill>
                  <a:srgbClr val="0000FF"/>
                </a:solidFill>
              </a:rPr>
              <a:t>Terrien (</a:t>
            </a:r>
            <a:r>
              <a:rPr lang="en-US" altLang="en-US" sz="1200" b="1" dirty="0">
                <a:solidFill>
                  <a:srgbClr val="0000FF"/>
                </a:solidFill>
              </a:rPr>
              <a:t>marginal</a:t>
            </a:r>
            <a:r>
              <a:rPr lang="en-US" altLang="en-US" sz="1200" dirty="0">
                <a:solidFill>
                  <a:schemeClr val="bg1">
                    <a:lumMod val="75000"/>
                  </a:schemeClr>
                </a:solidFill>
              </a:rPr>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Warum ist </a:t>
            </a:r>
            <a:r>
              <a:rPr lang="en-US" altLang="en-US" sz="1200" i="1" dirty="0" err="1">
                <a:solidFill>
                  <a:schemeClr val="bg1">
                    <a:lumMod val="75000"/>
                  </a:schemeClr>
                </a:solidFill>
              </a:rPr>
              <a:t>Terriens </a:t>
            </a:r>
            <a:r>
              <a:rPr lang="en-US" altLang="en-US" sz="1200" i="1" dirty="0">
                <a:solidFill>
                  <a:schemeClr val="bg1">
                    <a:lumMod val="75000"/>
                  </a:schemeClr>
                </a:solidFill>
              </a:rPr>
              <a:t>in dieser Gruppe der Außenseiter?</a:t>
            </a:r>
          </a:p>
          <a:p>
            <a:pPr eaLnBrk="1" hangingPunct="1">
              <a:spcBef>
                <a:spcPct val="0"/>
              </a:spcBef>
              <a:buClrTx/>
              <a:buSzTx/>
              <a:buFontTx/>
              <a:buNone/>
            </a:pPr>
            <a:r>
              <a:rPr lang="en-US" altLang="en-US" sz="1200" dirty="0">
                <a:solidFill>
                  <a:schemeClr val="bg1">
                    <a:lumMod val="75000"/>
                  </a:schemeClr>
                </a:solidFill>
              </a:rPr>
              <a:t>Zwei Gründe:</a:t>
            </a:r>
          </a:p>
          <a:p>
            <a:pPr eaLnBrk="1" hangingPunct="1">
              <a:spcBef>
                <a:spcPct val="0"/>
              </a:spcBef>
              <a:buClrTx/>
              <a:buSzTx/>
              <a:buFontTx/>
              <a:buNone/>
            </a:pPr>
            <a:r>
              <a:rPr lang="en-US" altLang="en-US" sz="1200" dirty="0">
                <a:solidFill>
                  <a:schemeClr val="bg1">
                    <a:lumMod val="75000"/>
                  </a:schemeClr>
                </a:solidFill>
              </a:rPr>
              <a:t>--Bei den anderen handelt es sich bei PUK um einen  entzündlichen  Prozess; </a:t>
            </a:r>
            <a:r>
              <a:rPr lang="en-US" altLang="en-US" sz="1200" dirty="0" err="1">
                <a:solidFill>
                  <a:schemeClr val="bg1">
                    <a:lumMod val="75000"/>
                  </a:schemeClr>
                </a:solidFill>
              </a:rPr>
              <a:t>bei Terrien </a:t>
            </a:r>
            <a:r>
              <a:rPr lang="en-US" altLang="en-US" sz="1200" dirty="0">
                <a:solidFill>
                  <a:schemeClr val="bg1">
                    <a:lumMod val="75000"/>
                  </a:schemeClr>
                </a:solidFill>
              </a:rPr>
              <a:t>ist er  nichtentzündlich</a:t>
            </a:r>
          </a:p>
          <a:p>
            <a:pPr eaLnBrk="1" hangingPunct="1">
              <a:spcBef>
                <a:spcPct val="0"/>
              </a:spcBef>
              <a:buClrTx/>
              <a:buSzTx/>
              <a:buFontTx/>
              <a:buNone/>
            </a:pPr>
            <a:r>
              <a:rPr lang="en-US" altLang="en-US" sz="1200" dirty="0">
                <a:solidFill>
                  <a:schemeClr val="bg1">
                    <a:lumMod val="75000"/>
                  </a:schemeClr>
                </a:solidFill>
              </a:rPr>
              <a:t>--Wie das Wort „ulzerativ“ im Namen andeutet, ist das Hornhautepithel bei PUK  gestört. Im Gegensatz dazu ist das Epithel bei </a:t>
            </a:r>
            <a:r>
              <a:rPr lang="en-US" altLang="en-US" sz="1200" dirty="0" err="1">
                <a:solidFill>
                  <a:schemeClr val="bg1">
                    <a:lumMod val="75000"/>
                  </a:schemeClr>
                </a:solidFill>
              </a:rPr>
              <a:t>Terrien’s </a:t>
            </a:r>
            <a:r>
              <a:rPr lang="en-US" altLang="en-US" sz="1200" b="1" dirty="0">
                <a:solidFill>
                  <a:schemeClr val="bg1">
                    <a:lumMod val="75000"/>
                  </a:schemeClr>
                </a:solidFill>
              </a:rPr>
              <a:t> intakt</a:t>
            </a:r>
            <a:r>
              <a:rPr lang="en-US" altLang="en-US" sz="1200" dirty="0">
                <a:solidFill>
                  <a:schemeClr val="bg1">
                    <a:lumMod val="75000"/>
                  </a:schemeClr>
                </a:solidFill>
              </a:rPr>
              <a: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190</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4" name="TextBox 1">
            <a:extLst>
              <a:ext uri="{FF2B5EF4-FFF2-40B4-BE49-F238E27FC236}">
                <a16:creationId xmlns:a16="http://schemas.microsoft.com/office/drawing/2014/main" id="{CE08F59B-9D8E-40C0-A3C8-F9FEBFC107C0}"/>
              </a:ext>
            </a:extLst>
          </p:cNvPr>
          <p:cNvSpPr txBox="1">
            <a:spLocks noChangeArrowheads="1"/>
          </p:cNvSpPr>
          <p:nvPr/>
        </p:nvSpPr>
        <p:spPr bwMode="auto">
          <a:xfrm>
            <a:off x="1293160" y="805458"/>
            <a:ext cx="6599884" cy="3103414"/>
          </a:xfrm>
          <a:prstGeom prst="rect">
            <a:avLst/>
          </a:prstGeom>
          <a:solidFill>
            <a:schemeClr val="accent1">
              <a:lumMod val="40000"/>
              <a:lumOff val="6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Apropos Terrien…</a:t>
            </a:r>
          </a:p>
          <a:p>
            <a:pPr eaLnBrk="1" hangingPunct="1">
              <a:spcBef>
                <a:spcPct val="0"/>
              </a:spcBef>
              <a:buClrTx/>
              <a:buSzTx/>
              <a:buFontTx/>
              <a:buNone/>
            </a:pPr>
            <a:r>
              <a:rPr lang="en-US" altLang="en-US" sz="1200" i="1" dirty="0">
                <a:solidFill>
                  <a:srgbClr val="0000FF"/>
                </a:solidFill>
              </a:rPr>
              <a:t>Handelt es sich um eine häufige oder eine seltene Erkrankung?</a:t>
            </a:r>
          </a:p>
          <a:p>
            <a:pPr eaLnBrk="1" hangingPunct="1">
              <a:spcBef>
                <a:spcPct val="0"/>
              </a:spcBef>
              <a:buClrTx/>
              <a:buSzTx/>
              <a:buFontTx/>
              <a:buNone/>
            </a:pPr>
            <a:r>
              <a:rPr lang="en-US" altLang="en-US" sz="1200" dirty="0">
                <a:solidFill>
                  <a:srgbClr val="0000FF"/>
                </a:solidFill>
              </a:rPr>
              <a:t>Selten</a:t>
            </a:r>
            <a:endParaRPr lang="en-US" altLang="en-US" sz="1400" dirty="0">
              <a:solidFill>
                <a:schemeClr val="accent1">
                  <a:lumMod val="40000"/>
                  <a:lumOff val="60000"/>
                </a:schemeClr>
              </a:solidFill>
            </a:endParaRPr>
          </a:p>
          <a:p>
            <a:pPr eaLnBrk="1" hangingPunct="1">
              <a:spcBef>
                <a:spcPct val="0"/>
              </a:spcBef>
              <a:buClrTx/>
              <a:buSzTx/>
              <a:buFontTx/>
              <a:buNone/>
            </a:pPr>
            <a:endParaRPr lang="en-US" altLang="en-US" sz="1400" dirty="0">
              <a:solidFill>
                <a:schemeClr val="accent1">
                  <a:lumMod val="40000"/>
                  <a:lumOff val="60000"/>
                </a:schemeClr>
              </a:solidFill>
            </a:endParaRPr>
          </a:p>
          <a:p>
            <a:pPr eaLnBrk="1" hangingPunct="1">
              <a:spcBef>
                <a:spcPct val="0"/>
              </a:spcBef>
              <a:buClrTx/>
              <a:buSzTx/>
              <a:buFontTx/>
              <a:buNone/>
            </a:pPr>
            <a:r>
              <a:rPr lang="en-US" altLang="en-US" sz="1200" i="1" dirty="0">
                <a:solidFill>
                  <a:schemeClr val="accent1">
                    <a:lumMod val="40000"/>
                    <a:lumOff val="60000"/>
                  </a:schemeClr>
                </a:solidFill>
              </a:rPr>
              <a:t>Gibt es eine geschlechtsspezifische Prävalenz?</a:t>
            </a:r>
          </a:p>
          <a:p>
            <a:pPr eaLnBrk="1" hangingPunct="1">
              <a:spcBef>
                <a:spcPct val="0"/>
              </a:spcBef>
              <a:buClrTx/>
              <a:buSzTx/>
              <a:buFontTx/>
              <a:buNone/>
            </a:pPr>
            <a:r>
              <a:rPr lang="en-US" altLang="en-US" sz="1200" dirty="0">
                <a:solidFill>
                  <a:schemeClr val="accent1">
                    <a:lumMod val="40000"/>
                    <a:lumOff val="60000"/>
                  </a:schemeClr>
                </a:solidFill>
              </a:rPr>
              <a:t>Während man früher annahm, dass sie bei Männern häufiger auftritt, geht man heute von einer gleichmäßigen Verteilung aus</a:t>
            </a:r>
          </a:p>
          <a:p>
            <a:pPr eaLnBrk="1" hangingPunct="1">
              <a:spcBef>
                <a:spcPct val="0"/>
              </a:spcBef>
              <a:buClrTx/>
              <a:buSzTx/>
              <a:buFontTx/>
              <a:buNone/>
            </a:pPr>
            <a:endParaRPr lang="en-US" altLang="en-US" sz="1400" dirty="0">
              <a:solidFill>
                <a:schemeClr val="accent1">
                  <a:lumMod val="40000"/>
                  <a:lumOff val="60000"/>
                </a:schemeClr>
              </a:solidFill>
            </a:endParaRPr>
          </a:p>
          <a:p>
            <a:pPr eaLnBrk="1" hangingPunct="1">
              <a:spcBef>
                <a:spcPct val="0"/>
              </a:spcBef>
              <a:buClrTx/>
              <a:buSzTx/>
              <a:buFontTx/>
              <a:buNone/>
            </a:pPr>
            <a:r>
              <a:rPr lang="en-US" altLang="en-US" sz="1200" i="1" dirty="0">
                <a:solidFill>
                  <a:schemeClr val="accent1">
                    <a:lumMod val="40000"/>
                    <a:lumOff val="60000"/>
                  </a:schemeClr>
                </a:solidFill>
              </a:rPr>
              <a:t>Tritt sie einseitig oder beidseitig auf?</a:t>
            </a:r>
          </a:p>
          <a:p>
            <a:pPr eaLnBrk="1" hangingPunct="1">
              <a:spcBef>
                <a:spcPct val="0"/>
              </a:spcBef>
              <a:buClrTx/>
              <a:buSzTx/>
              <a:buFontTx/>
              <a:buNone/>
            </a:pPr>
            <a:r>
              <a:rPr lang="en-US" altLang="en-US" sz="1200" dirty="0">
                <a:solidFill>
                  <a:schemeClr val="accent1">
                    <a:lumMod val="40000"/>
                    <a:lumOff val="60000"/>
                  </a:schemeClr>
                </a:solidFill>
              </a:rPr>
              <a:t>Beidseitig (obwohl die Beteiligung auffallend asymmetrisch sein kann)</a:t>
            </a:r>
          </a:p>
          <a:p>
            <a:pPr eaLnBrk="1" hangingPunct="1">
              <a:spcBef>
                <a:spcPct val="0"/>
              </a:spcBef>
              <a:buClrTx/>
              <a:buSzTx/>
              <a:buFontTx/>
              <a:buNone/>
            </a:pPr>
            <a:endParaRPr lang="en-US" altLang="en-US" sz="1400" dirty="0">
              <a:solidFill>
                <a:schemeClr val="accent1">
                  <a:lumMod val="40000"/>
                  <a:lumOff val="60000"/>
                </a:schemeClr>
              </a:solidFill>
            </a:endParaRPr>
          </a:p>
          <a:p>
            <a:pPr eaLnBrk="1" hangingPunct="1">
              <a:spcBef>
                <a:spcPct val="0"/>
              </a:spcBef>
              <a:buClrTx/>
              <a:buSzTx/>
              <a:buFontTx/>
              <a:buNone/>
            </a:pPr>
            <a:r>
              <a:rPr lang="en-US" altLang="en-US" sz="1200" i="1" dirty="0">
                <a:solidFill>
                  <a:schemeClr val="accent1">
                    <a:lumMod val="40000"/>
                    <a:lumOff val="60000"/>
                  </a:schemeClr>
                </a:solidFill>
              </a:rPr>
              <a:t>Welcher Bereich der Hornhaut ist zuerst betroffen, und wie verläuft die Erkrankung von dort aus?</a:t>
            </a:r>
          </a:p>
          <a:p>
            <a:pPr eaLnBrk="1" hangingPunct="1">
              <a:spcBef>
                <a:spcPct val="0"/>
              </a:spcBef>
              <a:buClrTx/>
              <a:buSzTx/>
              <a:buFontTx/>
              <a:buNone/>
            </a:pPr>
            <a:r>
              <a:rPr lang="en-US" altLang="en-US" sz="1200" dirty="0">
                <a:solidFill>
                  <a:schemeClr val="accent1">
                    <a:lumMod val="40000"/>
                    <a:lumOff val="60000"/>
                  </a:schemeClr>
                </a:solidFill>
              </a:rPr>
              <a:t>Es beginnt </a:t>
            </a:r>
            <a:r>
              <a:rPr lang="en-US" altLang="en-US" sz="1200" dirty="0" err="1">
                <a:solidFill>
                  <a:schemeClr val="accent1">
                    <a:lumMod val="40000"/>
                    <a:lumOff val="60000"/>
                  </a:schemeClr>
                </a:solidFill>
              </a:rPr>
              <a:t>superonasal </a:t>
            </a:r>
            <a:r>
              <a:rPr lang="en-US" altLang="en-US" sz="1200" dirty="0">
                <a:solidFill>
                  <a:schemeClr val="accent1">
                    <a:lumMod val="40000"/>
                    <a:lumOff val="60000"/>
                  </a:schemeClr>
                </a:solidFill>
              </a:rPr>
              <a:t>und breitet sich dann zirkulär aus</a:t>
            </a:r>
          </a:p>
          <a:p>
            <a:pPr eaLnBrk="1" hangingPunct="1">
              <a:spcBef>
                <a:spcPct val="0"/>
              </a:spcBef>
              <a:buClrTx/>
              <a:buSzTx/>
              <a:buFontTx/>
              <a:buNone/>
            </a:pPr>
            <a:endParaRPr lang="en-US" altLang="en-US" sz="1400" dirty="0">
              <a:solidFill>
                <a:schemeClr val="accent1">
                  <a:lumMod val="40000"/>
                  <a:lumOff val="60000"/>
                </a:schemeClr>
              </a:solidFill>
            </a:endParaRPr>
          </a:p>
          <a:p>
            <a:pPr eaLnBrk="1" hangingPunct="1">
              <a:spcBef>
                <a:spcPct val="0"/>
              </a:spcBef>
              <a:buClrTx/>
              <a:buSzTx/>
              <a:buFontTx/>
              <a:buNone/>
            </a:pPr>
            <a:r>
              <a:rPr lang="en-US" altLang="en-US" sz="1200" i="1" dirty="0">
                <a:solidFill>
                  <a:schemeClr val="accent1">
                    <a:lumMod val="40000"/>
                    <a:lumOff val="60000"/>
                  </a:schemeClr>
                </a:solidFill>
              </a:rPr>
              <a:t>Beeinträchtigt es das Sehvermögen? Wenn ja, inwiefern?</a:t>
            </a:r>
          </a:p>
          <a:p>
            <a:pPr eaLnBrk="1" hangingPunct="1">
              <a:spcBef>
                <a:spcPct val="0"/>
              </a:spcBef>
              <a:buClrTx/>
              <a:buSzTx/>
              <a:buFontTx/>
              <a:buNone/>
            </a:pPr>
            <a:r>
              <a:rPr lang="en-US" altLang="en-US" sz="1200" dirty="0">
                <a:solidFill>
                  <a:schemeClr val="accent1">
                    <a:lumMod val="40000"/>
                    <a:lumOff val="60000"/>
                  </a:schemeClr>
                </a:solidFill>
              </a:rPr>
              <a:t>Ja, durch die Entstehung eines starken Astigmatismus</a:t>
            </a:r>
          </a:p>
        </p:txBody>
      </p:sp>
    </p:spTree>
    <p:extLst>
      <p:ext uri="{BB962C8B-B14F-4D97-AF65-F5344CB8AC3E}">
        <p14:creationId xmlns:p14="http://schemas.microsoft.com/office/powerpoint/2010/main" val="3009043801"/>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Optionen passt nicht dazu, und warum?</a:t>
            </a:r>
          </a:p>
          <a:p>
            <a:pPr lvl="1" eaLnBrk="1" hangingPunct="1">
              <a:defRPr/>
            </a:pPr>
            <a:r>
              <a:rPr lang="en-US" altLang="en-US" sz="1200" dirty="0">
                <a:solidFill>
                  <a:schemeClr val="bg1">
                    <a:lumMod val="75000"/>
                  </a:schemeClr>
                </a:solidFill>
              </a:rPr>
              <a:t>RA, </a:t>
            </a:r>
            <a:r>
              <a:rPr lang="en-US" altLang="en-US" sz="1200" dirty="0" err="1">
                <a:solidFill>
                  <a:schemeClr val="bg1">
                    <a:lumMod val="75000"/>
                  </a:schemeClr>
                </a:solidFill>
              </a:rPr>
              <a:t>Morbus von Mooren</a:t>
            </a:r>
            <a:r>
              <a:rPr lang="en-US" altLang="en-US" sz="1200" dirty="0">
                <a:solidFill>
                  <a:schemeClr val="bg1">
                    <a:lumMod val="75000"/>
                  </a:schemeClr>
                </a:solidFill>
              </a:rPr>
              <a:t>, </a:t>
            </a:r>
            <a:r>
              <a:rPr lang="en-US" altLang="en-US" sz="1200" dirty="0" err="1">
                <a:solidFill>
                  <a:schemeClr val="bg1">
                    <a:lumMod val="75000"/>
                  </a:schemeClr>
                </a:solidFill>
              </a:rPr>
              <a:t>Behçet-Syndrom</a:t>
            </a:r>
            <a:r>
              <a:rPr lang="en-US" altLang="en-US" sz="1200" dirty="0">
                <a:solidFill>
                  <a:schemeClr val="bg1">
                    <a:lumMod val="75000"/>
                  </a:schemeClr>
                </a:solidFill>
              </a:rPr>
              <a:t>, IBD</a:t>
            </a:r>
          </a:p>
          <a:p>
            <a:pPr eaLnBrk="1" hangingPunct="1">
              <a:defRPr/>
            </a:pPr>
            <a:endParaRPr lang="en-US" altLang="en-US" dirty="0">
              <a:solidFill>
                <a:schemeClr val="bg1">
                  <a:lumMod val="75000"/>
                </a:schemeClr>
              </a:solidFill>
            </a:endParaRPr>
          </a:p>
          <a:p>
            <a:pPr eaLnBrk="1" hangingPunct="1">
              <a:defRPr/>
            </a:pPr>
            <a:r>
              <a:rPr lang="en-US" altLang="en-US" sz="1200" dirty="0">
                <a:solidFill>
                  <a:schemeClr val="bg1">
                    <a:lumMod val="75000"/>
                  </a:schemeClr>
                </a:solidFill>
              </a:rPr>
              <a:t>Und in dieser Gruppe?</a:t>
            </a:r>
          </a:p>
          <a:p>
            <a:pPr lvl="1" eaLnBrk="1" hangingPunct="1">
              <a:defRPr/>
            </a:pPr>
            <a:r>
              <a:rPr lang="en-US" altLang="en-US" sz="1200" dirty="0" err="1">
                <a:solidFill>
                  <a:schemeClr val="bg1">
                    <a:lumMod val="75000"/>
                  </a:schemeClr>
                </a:solidFill>
              </a:rPr>
              <a:t>Mooren</a:t>
            </a:r>
            <a:r>
              <a:rPr lang="en-US" altLang="en-US" sz="1200" dirty="0">
                <a:solidFill>
                  <a:schemeClr val="bg1">
                    <a:lumMod val="75000"/>
                  </a:schemeClr>
                </a:solidFill>
              </a:rPr>
              <a:t>, </a:t>
            </a:r>
            <a:r>
              <a:rPr lang="en-US" altLang="en-US" sz="1200" b="1" dirty="0" err="1">
                <a:solidFill>
                  <a:srgbClr val="0000FF"/>
                </a:solidFill>
              </a:rPr>
              <a:t>Terrien (</a:t>
            </a:r>
            <a:r>
              <a:rPr lang="en-US" altLang="en-US" sz="1200" b="1" dirty="0">
                <a:solidFill>
                  <a:srgbClr val="0000FF"/>
                </a:solidFill>
              </a:rPr>
              <a:t>marginal</a:t>
            </a:r>
            <a:r>
              <a:rPr lang="en-US" altLang="en-US" sz="1200" dirty="0">
                <a:solidFill>
                  <a:schemeClr val="bg1">
                    <a:lumMod val="75000"/>
                  </a:schemeClr>
                </a:solidFill>
              </a:rPr>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Warum ist </a:t>
            </a:r>
            <a:r>
              <a:rPr lang="en-US" altLang="en-US" sz="1200" i="1" dirty="0" err="1">
                <a:solidFill>
                  <a:schemeClr val="bg1">
                    <a:lumMod val="75000"/>
                  </a:schemeClr>
                </a:solidFill>
              </a:rPr>
              <a:t>Terriens </a:t>
            </a:r>
            <a:r>
              <a:rPr lang="en-US" altLang="en-US" sz="1200" i="1" dirty="0">
                <a:solidFill>
                  <a:schemeClr val="bg1">
                    <a:lumMod val="75000"/>
                  </a:schemeClr>
                </a:solidFill>
              </a:rPr>
              <a:t>in dieser Gruppe der Außenseiter?</a:t>
            </a:r>
          </a:p>
          <a:p>
            <a:pPr eaLnBrk="1" hangingPunct="1">
              <a:spcBef>
                <a:spcPct val="0"/>
              </a:spcBef>
              <a:buClrTx/>
              <a:buSzTx/>
              <a:buFontTx/>
              <a:buNone/>
            </a:pPr>
            <a:r>
              <a:rPr lang="en-US" altLang="en-US" sz="1200" dirty="0">
                <a:solidFill>
                  <a:schemeClr val="bg1">
                    <a:lumMod val="75000"/>
                  </a:schemeClr>
                </a:solidFill>
              </a:rPr>
              <a:t>Zwei Gründe:</a:t>
            </a:r>
          </a:p>
          <a:p>
            <a:pPr eaLnBrk="1" hangingPunct="1">
              <a:spcBef>
                <a:spcPct val="0"/>
              </a:spcBef>
              <a:buClrTx/>
              <a:buSzTx/>
              <a:buFontTx/>
              <a:buNone/>
            </a:pPr>
            <a:r>
              <a:rPr lang="en-US" altLang="en-US" sz="1200" dirty="0">
                <a:solidFill>
                  <a:schemeClr val="bg1">
                    <a:lumMod val="75000"/>
                  </a:schemeClr>
                </a:solidFill>
              </a:rPr>
              <a:t>--Bei den anderen handelt es sich bei PUK um einen  entzündlichen  Prozess; </a:t>
            </a:r>
            <a:r>
              <a:rPr lang="en-US" altLang="en-US" sz="1200" dirty="0" err="1">
                <a:solidFill>
                  <a:schemeClr val="bg1">
                    <a:lumMod val="75000"/>
                  </a:schemeClr>
                </a:solidFill>
              </a:rPr>
              <a:t>bei Terrien </a:t>
            </a:r>
            <a:r>
              <a:rPr lang="en-US" altLang="en-US" sz="1200" dirty="0">
                <a:solidFill>
                  <a:schemeClr val="bg1">
                    <a:lumMod val="75000"/>
                  </a:schemeClr>
                </a:solidFill>
              </a:rPr>
              <a:t>ist er  nichtentzündlich</a:t>
            </a:r>
          </a:p>
          <a:p>
            <a:pPr eaLnBrk="1" hangingPunct="1">
              <a:spcBef>
                <a:spcPct val="0"/>
              </a:spcBef>
              <a:buClrTx/>
              <a:buSzTx/>
              <a:buFontTx/>
              <a:buNone/>
            </a:pPr>
            <a:r>
              <a:rPr lang="en-US" altLang="en-US" sz="1200" dirty="0">
                <a:solidFill>
                  <a:schemeClr val="bg1">
                    <a:lumMod val="75000"/>
                  </a:schemeClr>
                </a:solidFill>
              </a:rPr>
              <a:t>--Wie das Wort „ulzerativ“ im Namen andeutet, ist das Hornhautepithel bei PUK  gestört. Im Gegensatz dazu ist das Epithel bei </a:t>
            </a:r>
            <a:r>
              <a:rPr lang="en-US" altLang="en-US" sz="1200" dirty="0" err="1">
                <a:solidFill>
                  <a:schemeClr val="bg1">
                    <a:lumMod val="75000"/>
                  </a:schemeClr>
                </a:solidFill>
              </a:rPr>
              <a:t>Terrien’s </a:t>
            </a:r>
            <a:r>
              <a:rPr lang="en-US" altLang="en-US" sz="1200" b="1" dirty="0">
                <a:solidFill>
                  <a:schemeClr val="bg1">
                    <a:lumMod val="75000"/>
                  </a:schemeClr>
                </a:solidFill>
              </a:rPr>
              <a:t> intakt</a:t>
            </a:r>
            <a:r>
              <a:rPr lang="en-US" altLang="en-US" sz="1200" dirty="0">
                <a:solidFill>
                  <a:schemeClr val="bg1">
                    <a:lumMod val="75000"/>
                  </a:schemeClr>
                </a:solidFill>
              </a:rPr>
              <a: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191</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4" name="TextBox 1">
            <a:extLst>
              <a:ext uri="{FF2B5EF4-FFF2-40B4-BE49-F238E27FC236}">
                <a16:creationId xmlns:a16="http://schemas.microsoft.com/office/drawing/2014/main" id="{CE08F59B-9D8E-40C0-A3C8-F9FEBFC107C0}"/>
              </a:ext>
            </a:extLst>
          </p:cNvPr>
          <p:cNvSpPr txBox="1">
            <a:spLocks noChangeArrowheads="1"/>
          </p:cNvSpPr>
          <p:nvPr/>
        </p:nvSpPr>
        <p:spPr bwMode="auto">
          <a:xfrm>
            <a:off x="1293160" y="805458"/>
            <a:ext cx="6599884" cy="3103414"/>
          </a:xfrm>
          <a:prstGeom prst="rect">
            <a:avLst/>
          </a:prstGeom>
          <a:solidFill>
            <a:schemeClr val="accent1">
              <a:lumMod val="40000"/>
              <a:lumOff val="6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Apropos Terrien…</a:t>
            </a:r>
          </a:p>
          <a:p>
            <a:pPr eaLnBrk="1" hangingPunct="1">
              <a:spcBef>
                <a:spcPct val="0"/>
              </a:spcBef>
              <a:buClrTx/>
              <a:buSzTx/>
              <a:buFontTx/>
              <a:buNone/>
            </a:pPr>
            <a:r>
              <a:rPr lang="en-US" altLang="en-US" sz="1200" i="1" dirty="0">
                <a:solidFill>
                  <a:srgbClr val="0000FF"/>
                </a:solidFill>
              </a:rPr>
              <a:t>Handelt es sich um eine häufige oder eine seltene Erkrankung?</a:t>
            </a:r>
          </a:p>
          <a:p>
            <a:pPr eaLnBrk="1" hangingPunct="1">
              <a:spcBef>
                <a:spcPct val="0"/>
              </a:spcBef>
              <a:buClrTx/>
              <a:buSzTx/>
              <a:buFontTx/>
              <a:buNone/>
            </a:pPr>
            <a:r>
              <a:rPr lang="en-US" altLang="en-US" sz="1200" dirty="0">
                <a:solidFill>
                  <a:srgbClr val="0000FF"/>
                </a:solidFill>
              </a:rPr>
              <a:t>Selten</a:t>
            </a:r>
          </a:p>
          <a:p>
            <a:pPr eaLnBrk="1" hangingPunct="1">
              <a:spcBef>
                <a:spcPct val="0"/>
              </a:spcBef>
              <a:buClrTx/>
              <a:buSzTx/>
              <a:buFontTx/>
              <a:buNone/>
            </a:pPr>
            <a:endParaRPr lang="en-US" altLang="en-US" sz="1400" dirty="0">
              <a:solidFill>
                <a:srgbClr val="0000FF"/>
              </a:solidFill>
            </a:endParaRPr>
          </a:p>
          <a:p>
            <a:pPr eaLnBrk="1" hangingPunct="1">
              <a:spcBef>
                <a:spcPct val="0"/>
              </a:spcBef>
              <a:buClrTx/>
              <a:buSzTx/>
              <a:buFontTx/>
              <a:buNone/>
            </a:pPr>
            <a:r>
              <a:rPr lang="en-US" altLang="en-US" sz="1200" i="1" dirty="0">
                <a:solidFill>
                  <a:srgbClr val="0000FF"/>
                </a:solidFill>
              </a:rPr>
              <a:t>Gibt es eine geschlechtsspezifische Prävalenz?</a:t>
            </a:r>
            <a:endParaRPr lang="en-US" altLang="en-US" sz="1400" i="1" dirty="0">
              <a:solidFill>
                <a:schemeClr val="accent1">
                  <a:lumMod val="40000"/>
                  <a:lumOff val="60000"/>
                </a:schemeClr>
              </a:solidFill>
            </a:endParaRPr>
          </a:p>
          <a:p>
            <a:pPr eaLnBrk="1" hangingPunct="1">
              <a:spcBef>
                <a:spcPct val="0"/>
              </a:spcBef>
              <a:buClrTx/>
              <a:buSzTx/>
              <a:buFontTx/>
              <a:buNone/>
            </a:pPr>
            <a:r>
              <a:rPr lang="en-US" altLang="en-US" sz="1200" dirty="0">
                <a:solidFill>
                  <a:schemeClr val="accent1">
                    <a:lumMod val="40000"/>
                    <a:lumOff val="60000"/>
                  </a:schemeClr>
                </a:solidFill>
              </a:rPr>
              <a:t>Während man früher annahm, dass sie bei Männern häufiger auftritt, geht man heute von einer gleichmäßigen Verteilung aus</a:t>
            </a:r>
          </a:p>
          <a:p>
            <a:pPr eaLnBrk="1" hangingPunct="1">
              <a:spcBef>
                <a:spcPct val="0"/>
              </a:spcBef>
              <a:buClrTx/>
              <a:buSzTx/>
              <a:buFontTx/>
              <a:buNone/>
            </a:pPr>
            <a:endParaRPr lang="en-US" altLang="en-US" sz="1400" dirty="0">
              <a:solidFill>
                <a:schemeClr val="accent1">
                  <a:lumMod val="40000"/>
                  <a:lumOff val="60000"/>
                </a:schemeClr>
              </a:solidFill>
            </a:endParaRPr>
          </a:p>
          <a:p>
            <a:pPr eaLnBrk="1" hangingPunct="1">
              <a:spcBef>
                <a:spcPct val="0"/>
              </a:spcBef>
              <a:buClrTx/>
              <a:buSzTx/>
              <a:buFontTx/>
              <a:buNone/>
            </a:pPr>
            <a:r>
              <a:rPr lang="en-US" altLang="en-US" sz="1200" i="1" dirty="0">
                <a:solidFill>
                  <a:schemeClr val="accent1">
                    <a:lumMod val="40000"/>
                    <a:lumOff val="60000"/>
                  </a:schemeClr>
                </a:solidFill>
              </a:rPr>
              <a:t>Tritt sie einseitig oder beidseitig auf?</a:t>
            </a:r>
          </a:p>
          <a:p>
            <a:pPr eaLnBrk="1" hangingPunct="1">
              <a:spcBef>
                <a:spcPct val="0"/>
              </a:spcBef>
              <a:buClrTx/>
              <a:buSzTx/>
              <a:buFontTx/>
              <a:buNone/>
            </a:pPr>
            <a:r>
              <a:rPr lang="en-US" altLang="en-US" sz="1200" dirty="0">
                <a:solidFill>
                  <a:schemeClr val="accent1">
                    <a:lumMod val="40000"/>
                    <a:lumOff val="60000"/>
                  </a:schemeClr>
                </a:solidFill>
              </a:rPr>
              <a:t>Beidseitig (obwohl die Beteiligung auffallend asymmetrisch sein kann)</a:t>
            </a:r>
          </a:p>
          <a:p>
            <a:pPr eaLnBrk="1" hangingPunct="1">
              <a:spcBef>
                <a:spcPct val="0"/>
              </a:spcBef>
              <a:buClrTx/>
              <a:buSzTx/>
              <a:buFontTx/>
              <a:buNone/>
            </a:pPr>
            <a:endParaRPr lang="en-US" altLang="en-US" sz="1400" dirty="0">
              <a:solidFill>
                <a:schemeClr val="accent1">
                  <a:lumMod val="40000"/>
                  <a:lumOff val="60000"/>
                </a:schemeClr>
              </a:solidFill>
            </a:endParaRPr>
          </a:p>
          <a:p>
            <a:pPr eaLnBrk="1" hangingPunct="1">
              <a:spcBef>
                <a:spcPct val="0"/>
              </a:spcBef>
              <a:buClrTx/>
              <a:buSzTx/>
              <a:buFontTx/>
              <a:buNone/>
            </a:pPr>
            <a:r>
              <a:rPr lang="en-US" altLang="en-US" sz="1200" i="1" dirty="0">
                <a:solidFill>
                  <a:schemeClr val="accent1">
                    <a:lumMod val="40000"/>
                    <a:lumOff val="60000"/>
                  </a:schemeClr>
                </a:solidFill>
              </a:rPr>
              <a:t>Welcher Bereich der Hornhaut ist zuerst betroffen, und wie verläuft die Erkrankung von dort aus?</a:t>
            </a:r>
          </a:p>
          <a:p>
            <a:pPr eaLnBrk="1" hangingPunct="1">
              <a:spcBef>
                <a:spcPct val="0"/>
              </a:spcBef>
              <a:buClrTx/>
              <a:buSzTx/>
              <a:buFontTx/>
              <a:buNone/>
            </a:pPr>
            <a:r>
              <a:rPr lang="en-US" altLang="en-US" sz="1200" dirty="0">
                <a:solidFill>
                  <a:schemeClr val="accent1">
                    <a:lumMod val="40000"/>
                    <a:lumOff val="60000"/>
                  </a:schemeClr>
                </a:solidFill>
              </a:rPr>
              <a:t>Es beginnt </a:t>
            </a:r>
            <a:r>
              <a:rPr lang="en-US" altLang="en-US" sz="1200" dirty="0" err="1">
                <a:solidFill>
                  <a:schemeClr val="accent1">
                    <a:lumMod val="40000"/>
                    <a:lumOff val="60000"/>
                  </a:schemeClr>
                </a:solidFill>
              </a:rPr>
              <a:t>superonasal </a:t>
            </a:r>
            <a:r>
              <a:rPr lang="en-US" altLang="en-US" sz="1200" dirty="0">
                <a:solidFill>
                  <a:schemeClr val="accent1">
                    <a:lumMod val="40000"/>
                    <a:lumOff val="60000"/>
                  </a:schemeClr>
                </a:solidFill>
              </a:rPr>
              <a:t>und breitet sich dann zirkulär aus</a:t>
            </a:r>
          </a:p>
          <a:p>
            <a:pPr eaLnBrk="1" hangingPunct="1">
              <a:spcBef>
                <a:spcPct val="0"/>
              </a:spcBef>
              <a:buClrTx/>
              <a:buSzTx/>
              <a:buFontTx/>
              <a:buNone/>
            </a:pPr>
            <a:endParaRPr lang="en-US" altLang="en-US" sz="1400" dirty="0">
              <a:solidFill>
                <a:schemeClr val="accent1">
                  <a:lumMod val="40000"/>
                  <a:lumOff val="60000"/>
                </a:schemeClr>
              </a:solidFill>
            </a:endParaRPr>
          </a:p>
          <a:p>
            <a:pPr eaLnBrk="1" hangingPunct="1">
              <a:spcBef>
                <a:spcPct val="0"/>
              </a:spcBef>
              <a:buClrTx/>
              <a:buSzTx/>
              <a:buFontTx/>
              <a:buNone/>
            </a:pPr>
            <a:r>
              <a:rPr lang="en-US" altLang="en-US" sz="1200" i="1" dirty="0">
                <a:solidFill>
                  <a:schemeClr val="accent1">
                    <a:lumMod val="40000"/>
                    <a:lumOff val="60000"/>
                  </a:schemeClr>
                </a:solidFill>
              </a:rPr>
              <a:t>Beeinträchtigt es das Sehvermögen? Wenn ja, inwiefern?</a:t>
            </a:r>
          </a:p>
          <a:p>
            <a:pPr eaLnBrk="1" hangingPunct="1">
              <a:spcBef>
                <a:spcPct val="0"/>
              </a:spcBef>
              <a:buClrTx/>
              <a:buSzTx/>
              <a:buFontTx/>
              <a:buNone/>
            </a:pPr>
            <a:r>
              <a:rPr lang="en-US" altLang="en-US" sz="1200" dirty="0">
                <a:solidFill>
                  <a:schemeClr val="accent1">
                    <a:lumMod val="40000"/>
                    <a:lumOff val="60000"/>
                  </a:schemeClr>
                </a:solidFill>
              </a:rPr>
              <a:t>Ja, durch die Entstehung eines starken Astigmatismus</a:t>
            </a:r>
          </a:p>
        </p:txBody>
      </p:sp>
    </p:spTree>
    <p:extLst>
      <p:ext uri="{BB962C8B-B14F-4D97-AF65-F5344CB8AC3E}">
        <p14:creationId xmlns:p14="http://schemas.microsoft.com/office/powerpoint/2010/main" val="2364993275"/>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Fragen und Antworten</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Erkrankungen gehört nicht dazu, und warum?</a:t>
            </a:r>
          </a:p>
          <a:p>
            <a:pPr lvl="1" eaLnBrk="1" hangingPunct="1">
              <a:defRPr/>
            </a:pPr>
            <a:r>
              <a:rPr lang="en-US" altLang="en-US" sz="1200" dirty="0">
                <a:solidFill>
                  <a:schemeClr val="bg1">
                    <a:lumMod val="75000"/>
                  </a:schemeClr>
                </a:solidFill>
              </a:rPr>
              <a:t>RA, </a:t>
            </a:r>
            <a:r>
              <a:rPr lang="en-US" altLang="en-US" sz="1200" dirty="0" err="1">
                <a:solidFill>
                  <a:schemeClr val="bg1">
                    <a:lumMod val="75000"/>
                  </a:schemeClr>
                </a:solidFill>
              </a:rPr>
              <a:t>Morbus von Mooren</a:t>
            </a:r>
            <a:r>
              <a:rPr lang="en-US" altLang="en-US" sz="1200" dirty="0">
                <a:solidFill>
                  <a:schemeClr val="bg1">
                    <a:lumMod val="75000"/>
                  </a:schemeClr>
                </a:solidFill>
              </a:rPr>
              <a:t>, </a:t>
            </a:r>
            <a:r>
              <a:rPr lang="en-US" altLang="en-US" sz="1200" dirty="0" err="1">
                <a:solidFill>
                  <a:schemeClr val="bg1">
                    <a:lumMod val="75000"/>
                  </a:schemeClr>
                </a:solidFill>
              </a:rPr>
              <a:t>Behçet-Syndrom</a:t>
            </a:r>
            <a:r>
              <a:rPr lang="en-US" altLang="en-US" sz="1200" dirty="0">
                <a:solidFill>
                  <a:schemeClr val="bg1">
                    <a:lumMod val="75000"/>
                  </a:schemeClr>
                </a:solidFill>
              </a:rPr>
              <a:t>, IBD</a:t>
            </a:r>
          </a:p>
          <a:p>
            <a:pPr eaLnBrk="1" hangingPunct="1">
              <a:defRPr/>
            </a:pPr>
            <a:endParaRPr lang="en-US" altLang="en-US" dirty="0">
              <a:solidFill>
                <a:schemeClr val="bg1">
                  <a:lumMod val="75000"/>
                </a:schemeClr>
              </a:solidFill>
            </a:endParaRPr>
          </a:p>
          <a:p>
            <a:pPr eaLnBrk="1" hangingPunct="1">
              <a:defRPr/>
            </a:pPr>
            <a:r>
              <a:rPr lang="en-US" altLang="en-US" sz="1200" dirty="0">
                <a:solidFill>
                  <a:schemeClr val="bg1">
                    <a:lumMod val="75000"/>
                  </a:schemeClr>
                </a:solidFill>
              </a:rPr>
              <a:t>Und in dieser Gruppe?</a:t>
            </a:r>
          </a:p>
          <a:p>
            <a:pPr lvl="1" eaLnBrk="1" hangingPunct="1">
              <a:defRPr/>
            </a:pPr>
            <a:r>
              <a:rPr lang="en-US" altLang="en-US" sz="1200" dirty="0" err="1">
                <a:solidFill>
                  <a:schemeClr val="bg1">
                    <a:lumMod val="75000"/>
                  </a:schemeClr>
                </a:solidFill>
              </a:rPr>
              <a:t>Mooren</a:t>
            </a:r>
            <a:r>
              <a:rPr lang="en-US" altLang="en-US" sz="1200" dirty="0">
                <a:solidFill>
                  <a:schemeClr val="bg1">
                    <a:lumMod val="75000"/>
                  </a:schemeClr>
                </a:solidFill>
              </a:rPr>
              <a:t>, </a:t>
            </a:r>
            <a:r>
              <a:rPr lang="en-US" altLang="en-US" sz="1200" b="1" dirty="0" err="1">
                <a:solidFill>
                  <a:srgbClr val="0000FF"/>
                </a:solidFill>
              </a:rPr>
              <a:t>Terrien (</a:t>
            </a:r>
            <a:r>
              <a:rPr lang="en-US" altLang="en-US" sz="1200" b="1" dirty="0">
                <a:solidFill>
                  <a:srgbClr val="0000FF"/>
                </a:solidFill>
              </a:rPr>
              <a:t>marginal</a:t>
            </a:r>
            <a:r>
              <a:rPr lang="en-US" altLang="en-US" sz="1200" dirty="0">
                <a:solidFill>
                  <a:schemeClr val="bg1">
                    <a:lumMod val="75000"/>
                  </a:schemeClr>
                </a:solidFill>
              </a:rPr>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Warum ist </a:t>
            </a:r>
            <a:r>
              <a:rPr lang="en-US" altLang="en-US" sz="1200" i="1" dirty="0" err="1">
                <a:solidFill>
                  <a:schemeClr val="bg1">
                    <a:lumMod val="75000"/>
                  </a:schemeClr>
                </a:solidFill>
              </a:rPr>
              <a:t>Terrien </a:t>
            </a:r>
            <a:r>
              <a:rPr lang="en-US" altLang="en-US" sz="1200" i="1" dirty="0">
                <a:solidFill>
                  <a:schemeClr val="bg1">
                    <a:lumMod val="75000"/>
                  </a:schemeClr>
                </a:solidFill>
              </a:rPr>
              <a:t>in dieser Gruppe der Außenseiter?</a:t>
            </a:r>
          </a:p>
          <a:p>
            <a:pPr eaLnBrk="1" hangingPunct="1">
              <a:spcBef>
                <a:spcPct val="0"/>
              </a:spcBef>
              <a:buClrTx/>
              <a:buSzTx/>
              <a:buFontTx/>
              <a:buNone/>
            </a:pPr>
            <a:r>
              <a:rPr lang="en-US" altLang="en-US" sz="1200" dirty="0">
                <a:solidFill>
                  <a:schemeClr val="bg1">
                    <a:lumMod val="75000"/>
                  </a:schemeClr>
                </a:solidFill>
              </a:rPr>
              <a:t>Zwei Gründe:</a:t>
            </a:r>
          </a:p>
          <a:p>
            <a:pPr eaLnBrk="1" hangingPunct="1">
              <a:spcBef>
                <a:spcPct val="0"/>
              </a:spcBef>
              <a:buClrTx/>
              <a:buSzTx/>
              <a:buFontTx/>
              <a:buNone/>
            </a:pPr>
            <a:r>
              <a:rPr lang="en-US" altLang="en-US" sz="1200" dirty="0">
                <a:solidFill>
                  <a:schemeClr val="bg1">
                    <a:lumMod val="75000"/>
                  </a:schemeClr>
                </a:solidFill>
              </a:rPr>
              <a:t>--Bei den anderen handelt es sich bei PUK um einen  entzündlichen  Prozess; </a:t>
            </a:r>
            <a:r>
              <a:rPr lang="en-US" altLang="en-US" sz="1200" dirty="0" err="1">
                <a:solidFill>
                  <a:schemeClr val="bg1">
                    <a:lumMod val="75000"/>
                  </a:schemeClr>
                </a:solidFill>
              </a:rPr>
              <a:t>bei Terrien </a:t>
            </a:r>
            <a:r>
              <a:rPr lang="en-US" altLang="en-US" sz="1200" dirty="0">
                <a:solidFill>
                  <a:schemeClr val="bg1">
                    <a:lumMod val="75000"/>
                  </a:schemeClr>
                </a:solidFill>
              </a:rPr>
              <a:t>ist er  nichtentzündlich</a:t>
            </a:r>
          </a:p>
          <a:p>
            <a:pPr eaLnBrk="1" hangingPunct="1">
              <a:spcBef>
                <a:spcPct val="0"/>
              </a:spcBef>
              <a:buClrTx/>
              <a:buSzTx/>
              <a:buFontTx/>
              <a:buNone/>
            </a:pPr>
            <a:r>
              <a:rPr lang="en-US" altLang="en-US" sz="1200" dirty="0">
                <a:solidFill>
                  <a:schemeClr val="bg1">
                    <a:lumMod val="75000"/>
                  </a:schemeClr>
                </a:solidFill>
              </a:rPr>
              <a:t>--Wie das Wort „ulzerativ“ im Namen andeutet, ist das Hornhautepithel bei PUK  gestört. Im Gegensatz dazu ist das Epithel bei </a:t>
            </a:r>
            <a:r>
              <a:rPr lang="en-US" altLang="en-US" sz="1200" dirty="0" err="1">
                <a:solidFill>
                  <a:schemeClr val="bg1">
                    <a:lumMod val="75000"/>
                  </a:schemeClr>
                </a:solidFill>
              </a:rPr>
              <a:t>Terrien’s </a:t>
            </a:r>
            <a:r>
              <a:rPr lang="en-US" altLang="en-US" sz="1200" b="1" dirty="0">
                <a:solidFill>
                  <a:schemeClr val="bg1">
                    <a:lumMod val="75000"/>
                  </a:schemeClr>
                </a:solidFill>
              </a:rPr>
              <a:t> intakt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192</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4" name="TextBox 1">
            <a:extLst>
              <a:ext uri="{FF2B5EF4-FFF2-40B4-BE49-F238E27FC236}">
                <a16:creationId xmlns:a16="http://schemas.microsoft.com/office/drawing/2014/main" id="{CE08F59B-9D8E-40C0-A3C8-F9FEBFC107C0}"/>
              </a:ext>
            </a:extLst>
          </p:cNvPr>
          <p:cNvSpPr txBox="1">
            <a:spLocks noChangeArrowheads="1"/>
          </p:cNvSpPr>
          <p:nvPr/>
        </p:nvSpPr>
        <p:spPr bwMode="auto">
          <a:xfrm>
            <a:off x="1293160" y="805458"/>
            <a:ext cx="6599884" cy="2918748"/>
          </a:xfrm>
          <a:prstGeom prst="rect">
            <a:avLst/>
          </a:prstGeom>
          <a:solidFill>
            <a:schemeClr val="accent1">
              <a:lumMod val="40000"/>
              <a:lumOff val="6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Apropos Terrien…</a:t>
            </a:r>
          </a:p>
          <a:p>
            <a:pPr eaLnBrk="1" hangingPunct="1">
              <a:spcBef>
                <a:spcPct val="0"/>
              </a:spcBef>
              <a:buClrTx/>
              <a:buSzTx/>
              <a:buFontTx/>
              <a:buNone/>
            </a:pPr>
            <a:r>
              <a:rPr lang="en-US" altLang="en-US" sz="1200" i="1" dirty="0">
                <a:solidFill>
                  <a:srgbClr val="0000FF"/>
                </a:solidFill>
              </a:rPr>
              <a:t>Handelt es sich um eine häufige oder eine seltene Erkrankung?</a:t>
            </a:r>
          </a:p>
          <a:p>
            <a:pPr eaLnBrk="1" hangingPunct="1">
              <a:spcBef>
                <a:spcPct val="0"/>
              </a:spcBef>
              <a:buClrTx/>
              <a:buSzTx/>
              <a:buFontTx/>
              <a:buNone/>
            </a:pPr>
            <a:r>
              <a:rPr lang="en-US" altLang="en-US" sz="1200" dirty="0">
                <a:solidFill>
                  <a:srgbClr val="0000FF"/>
                </a:solidFill>
              </a:rPr>
              <a:t>Selten</a:t>
            </a:r>
          </a:p>
          <a:p>
            <a:pPr eaLnBrk="1" hangingPunct="1">
              <a:spcBef>
                <a:spcPct val="0"/>
              </a:spcBef>
              <a:buClrTx/>
              <a:buSzTx/>
              <a:buFontTx/>
              <a:buNone/>
            </a:pPr>
            <a:endParaRPr lang="en-US" altLang="en-US" sz="1400" dirty="0">
              <a:solidFill>
                <a:srgbClr val="0000FF"/>
              </a:solidFill>
            </a:endParaRPr>
          </a:p>
          <a:p>
            <a:pPr eaLnBrk="1" hangingPunct="1">
              <a:spcBef>
                <a:spcPct val="0"/>
              </a:spcBef>
              <a:buClrTx/>
              <a:buSzTx/>
              <a:buFontTx/>
              <a:buNone/>
            </a:pPr>
            <a:r>
              <a:rPr lang="en-US" altLang="en-US" sz="1200" i="1" dirty="0">
                <a:solidFill>
                  <a:srgbClr val="0000FF"/>
                </a:solidFill>
              </a:rPr>
              <a:t>Gibt es eine geschlechtsspezifische Prävalenz?</a:t>
            </a:r>
          </a:p>
          <a:p>
            <a:pPr eaLnBrk="1" hangingPunct="1">
              <a:spcBef>
                <a:spcPct val="0"/>
              </a:spcBef>
              <a:buClrTx/>
              <a:buSzTx/>
              <a:buNone/>
            </a:pPr>
            <a:r>
              <a:rPr lang="en-US" altLang="en-US" sz="1200" dirty="0">
                <a:solidFill>
                  <a:srgbClr val="0000FF"/>
                </a:solidFill>
              </a:rPr>
              <a:t>Ja, sie tritt häufiger bei Männern auf</a:t>
            </a:r>
          </a:p>
          <a:p>
            <a:pPr eaLnBrk="1" hangingPunct="1">
              <a:spcBef>
                <a:spcPct val="0"/>
              </a:spcBef>
              <a:buClrTx/>
              <a:buSzTx/>
              <a:buFontTx/>
              <a:buNone/>
            </a:pPr>
            <a:endParaRPr lang="en-US" altLang="en-US" sz="1400" dirty="0">
              <a:solidFill>
                <a:schemeClr val="accent1">
                  <a:lumMod val="40000"/>
                  <a:lumOff val="60000"/>
                </a:schemeClr>
              </a:solidFill>
            </a:endParaRPr>
          </a:p>
          <a:p>
            <a:pPr eaLnBrk="1" hangingPunct="1">
              <a:spcBef>
                <a:spcPct val="0"/>
              </a:spcBef>
              <a:buClrTx/>
              <a:buSzTx/>
              <a:buFontTx/>
              <a:buNone/>
            </a:pPr>
            <a:r>
              <a:rPr lang="en-US" altLang="en-US" sz="1200" i="1" dirty="0">
                <a:solidFill>
                  <a:schemeClr val="accent1">
                    <a:lumMod val="40000"/>
                    <a:lumOff val="60000"/>
                  </a:schemeClr>
                </a:solidFill>
              </a:rPr>
              <a:t>Tritt sie einseitig oder beidseitig auf?</a:t>
            </a:r>
          </a:p>
          <a:p>
            <a:pPr eaLnBrk="1" hangingPunct="1">
              <a:spcBef>
                <a:spcPct val="0"/>
              </a:spcBef>
              <a:buClrTx/>
              <a:buSzTx/>
              <a:buFontTx/>
              <a:buNone/>
            </a:pPr>
            <a:r>
              <a:rPr lang="en-US" altLang="en-US" sz="1200" dirty="0">
                <a:solidFill>
                  <a:schemeClr val="accent1">
                    <a:lumMod val="40000"/>
                    <a:lumOff val="60000"/>
                  </a:schemeClr>
                </a:solidFill>
              </a:rPr>
              <a:t>Beidseitig (obwohl die Beteiligung auffallend asymmetrisch sein kann)</a:t>
            </a:r>
          </a:p>
          <a:p>
            <a:pPr eaLnBrk="1" hangingPunct="1">
              <a:spcBef>
                <a:spcPct val="0"/>
              </a:spcBef>
              <a:buClrTx/>
              <a:buSzTx/>
              <a:buFontTx/>
              <a:buNone/>
            </a:pPr>
            <a:endParaRPr lang="en-US" altLang="en-US" sz="1400" dirty="0">
              <a:solidFill>
                <a:schemeClr val="accent1">
                  <a:lumMod val="40000"/>
                  <a:lumOff val="60000"/>
                </a:schemeClr>
              </a:solidFill>
            </a:endParaRPr>
          </a:p>
          <a:p>
            <a:pPr eaLnBrk="1" hangingPunct="1">
              <a:spcBef>
                <a:spcPct val="0"/>
              </a:spcBef>
              <a:buClrTx/>
              <a:buSzTx/>
              <a:buFontTx/>
              <a:buNone/>
            </a:pPr>
            <a:r>
              <a:rPr lang="en-US" altLang="en-US" sz="1200" i="1" dirty="0">
                <a:solidFill>
                  <a:schemeClr val="accent1">
                    <a:lumMod val="40000"/>
                    <a:lumOff val="60000"/>
                  </a:schemeClr>
                </a:solidFill>
              </a:rPr>
              <a:t>Welcher Bereich der Hornhaut ist zuerst betroffen, und wie verläuft die Erkrankung von dort aus?</a:t>
            </a:r>
          </a:p>
          <a:p>
            <a:pPr eaLnBrk="1" hangingPunct="1">
              <a:spcBef>
                <a:spcPct val="0"/>
              </a:spcBef>
              <a:buClrTx/>
              <a:buSzTx/>
              <a:buFontTx/>
              <a:buNone/>
            </a:pPr>
            <a:r>
              <a:rPr lang="en-US" altLang="en-US" sz="1200" dirty="0">
                <a:solidFill>
                  <a:schemeClr val="accent1">
                    <a:lumMod val="40000"/>
                    <a:lumOff val="60000"/>
                  </a:schemeClr>
                </a:solidFill>
              </a:rPr>
              <a:t>Es beginnt </a:t>
            </a:r>
            <a:r>
              <a:rPr lang="en-US" altLang="en-US" sz="1200" dirty="0" err="1">
                <a:solidFill>
                  <a:schemeClr val="accent1">
                    <a:lumMod val="40000"/>
                    <a:lumOff val="60000"/>
                  </a:schemeClr>
                </a:solidFill>
              </a:rPr>
              <a:t>superonasal </a:t>
            </a:r>
            <a:r>
              <a:rPr lang="en-US" altLang="en-US" sz="1200" dirty="0">
                <a:solidFill>
                  <a:schemeClr val="accent1">
                    <a:lumMod val="40000"/>
                    <a:lumOff val="60000"/>
                  </a:schemeClr>
                </a:solidFill>
              </a:rPr>
              <a:t>und breitet sich dann zirkulär aus</a:t>
            </a:r>
          </a:p>
          <a:p>
            <a:pPr eaLnBrk="1" hangingPunct="1">
              <a:spcBef>
                <a:spcPct val="0"/>
              </a:spcBef>
              <a:buClrTx/>
              <a:buSzTx/>
              <a:buFontTx/>
              <a:buNone/>
            </a:pPr>
            <a:endParaRPr lang="en-US" altLang="en-US" sz="1400" dirty="0">
              <a:solidFill>
                <a:schemeClr val="accent1">
                  <a:lumMod val="40000"/>
                  <a:lumOff val="60000"/>
                </a:schemeClr>
              </a:solidFill>
            </a:endParaRPr>
          </a:p>
          <a:p>
            <a:pPr eaLnBrk="1" hangingPunct="1">
              <a:spcBef>
                <a:spcPct val="0"/>
              </a:spcBef>
              <a:buClrTx/>
              <a:buSzTx/>
              <a:buFontTx/>
              <a:buNone/>
            </a:pPr>
            <a:r>
              <a:rPr lang="en-US" altLang="en-US" sz="1200" i="1" dirty="0">
                <a:solidFill>
                  <a:schemeClr val="accent1">
                    <a:lumMod val="40000"/>
                    <a:lumOff val="60000"/>
                  </a:schemeClr>
                </a:solidFill>
              </a:rPr>
              <a:t>Beeinträchtigt es das Sehvermögen? Wenn ja, inwiefern?</a:t>
            </a:r>
          </a:p>
          <a:p>
            <a:pPr eaLnBrk="1" hangingPunct="1">
              <a:spcBef>
                <a:spcPct val="0"/>
              </a:spcBef>
              <a:buClrTx/>
              <a:buSzTx/>
              <a:buFontTx/>
              <a:buNone/>
            </a:pPr>
            <a:r>
              <a:rPr lang="en-US" altLang="en-US" sz="1200" dirty="0">
                <a:solidFill>
                  <a:schemeClr val="accent1">
                    <a:lumMod val="40000"/>
                    <a:lumOff val="60000"/>
                  </a:schemeClr>
                </a:solidFill>
              </a:rPr>
              <a:t>Ja, durch die Entstehung eines starken Astigmatismus</a:t>
            </a:r>
          </a:p>
        </p:txBody>
      </p:sp>
      <p:sp>
        <p:nvSpPr>
          <p:cNvPr id="6" name="Rectangle 5">
            <a:extLst>
              <a:ext uri="{FF2B5EF4-FFF2-40B4-BE49-F238E27FC236}">
                <a16:creationId xmlns:a16="http://schemas.microsoft.com/office/drawing/2014/main" id="{F778DE5A-0409-713D-39E2-6F2F7ED14675}"/>
              </a:ext>
            </a:extLst>
          </p:cNvPr>
          <p:cNvSpPr/>
          <p:nvPr/>
        </p:nvSpPr>
        <p:spPr>
          <a:xfrm>
            <a:off x="3459355" y="1990531"/>
            <a:ext cx="655445" cy="1889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4608856"/>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Aussagen passt nicht dazu, und warum?</a:t>
            </a:r>
          </a:p>
          <a:p>
            <a:pPr lvl="1" eaLnBrk="1" hangingPunct="1">
              <a:defRPr/>
            </a:pPr>
            <a:r>
              <a:rPr lang="en-US" altLang="en-US" sz="1200" dirty="0">
                <a:solidFill>
                  <a:schemeClr val="bg1">
                    <a:lumMod val="75000"/>
                  </a:schemeClr>
                </a:solidFill>
              </a:rPr>
              <a:t>RA, </a:t>
            </a:r>
            <a:r>
              <a:rPr lang="en-US" altLang="en-US" sz="1200" dirty="0" err="1">
                <a:solidFill>
                  <a:schemeClr val="bg1">
                    <a:lumMod val="75000"/>
                  </a:schemeClr>
                </a:solidFill>
              </a:rPr>
              <a:t>Morbus von Mooren</a:t>
            </a:r>
            <a:r>
              <a:rPr lang="en-US" altLang="en-US" sz="1200" dirty="0">
                <a:solidFill>
                  <a:schemeClr val="bg1">
                    <a:lumMod val="75000"/>
                  </a:schemeClr>
                </a:solidFill>
              </a:rPr>
              <a:t>, </a:t>
            </a:r>
            <a:r>
              <a:rPr lang="en-US" altLang="en-US" sz="1200" dirty="0" err="1">
                <a:solidFill>
                  <a:schemeClr val="bg1">
                    <a:lumMod val="75000"/>
                  </a:schemeClr>
                </a:solidFill>
              </a:rPr>
              <a:t>Behçet-Syndrom</a:t>
            </a:r>
            <a:r>
              <a:rPr lang="en-US" altLang="en-US" sz="1200" dirty="0">
                <a:solidFill>
                  <a:schemeClr val="bg1">
                    <a:lumMod val="75000"/>
                  </a:schemeClr>
                </a:solidFill>
              </a:rPr>
              <a:t>, IBD</a:t>
            </a:r>
          </a:p>
          <a:p>
            <a:pPr eaLnBrk="1" hangingPunct="1">
              <a:defRPr/>
            </a:pPr>
            <a:endParaRPr lang="en-US" altLang="en-US" dirty="0">
              <a:solidFill>
                <a:schemeClr val="bg1">
                  <a:lumMod val="75000"/>
                </a:schemeClr>
              </a:solidFill>
            </a:endParaRPr>
          </a:p>
          <a:p>
            <a:pPr eaLnBrk="1" hangingPunct="1">
              <a:defRPr/>
            </a:pPr>
            <a:r>
              <a:rPr lang="en-US" altLang="en-US" sz="1200" dirty="0">
                <a:solidFill>
                  <a:schemeClr val="bg1">
                    <a:lumMod val="75000"/>
                  </a:schemeClr>
                </a:solidFill>
              </a:rPr>
              <a:t>Und in dieser Gruppe?</a:t>
            </a:r>
          </a:p>
          <a:p>
            <a:pPr lvl="1" eaLnBrk="1" hangingPunct="1">
              <a:defRPr/>
            </a:pPr>
            <a:r>
              <a:rPr lang="en-US" altLang="en-US" sz="1200" dirty="0" err="1">
                <a:solidFill>
                  <a:schemeClr val="bg1">
                    <a:lumMod val="75000"/>
                  </a:schemeClr>
                </a:solidFill>
              </a:rPr>
              <a:t>Mooren</a:t>
            </a:r>
            <a:r>
              <a:rPr lang="en-US" altLang="en-US" sz="1200" dirty="0">
                <a:solidFill>
                  <a:schemeClr val="bg1">
                    <a:lumMod val="75000"/>
                  </a:schemeClr>
                </a:solidFill>
              </a:rPr>
              <a:t>, </a:t>
            </a:r>
            <a:r>
              <a:rPr lang="en-US" altLang="en-US" sz="1200" b="1" dirty="0" err="1">
                <a:solidFill>
                  <a:srgbClr val="0000FF"/>
                </a:solidFill>
              </a:rPr>
              <a:t>Terrien (</a:t>
            </a:r>
            <a:r>
              <a:rPr lang="en-US" altLang="en-US" sz="1200" b="1" dirty="0">
                <a:solidFill>
                  <a:srgbClr val="0000FF"/>
                </a:solidFill>
              </a:rPr>
              <a:t>marginal</a:t>
            </a:r>
            <a:r>
              <a:rPr lang="en-US" altLang="en-US" sz="1200" dirty="0">
                <a:solidFill>
                  <a:schemeClr val="bg1">
                    <a:lumMod val="75000"/>
                  </a:schemeClr>
                </a:solidFill>
              </a:rPr>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Warum ist </a:t>
            </a:r>
            <a:r>
              <a:rPr lang="en-US" altLang="en-US" sz="1200" i="1" dirty="0" err="1">
                <a:solidFill>
                  <a:schemeClr val="bg1">
                    <a:lumMod val="75000"/>
                  </a:schemeClr>
                </a:solidFill>
              </a:rPr>
              <a:t>Terriens </a:t>
            </a:r>
            <a:r>
              <a:rPr lang="en-US" altLang="en-US" sz="1200" i="1" dirty="0">
                <a:solidFill>
                  <a:schemeClr val="bg1">
                    <a:lumMod val="75000"/>
                  </a:schemeClr>
                </a:solidFill>
              </a:rPr>
              <a:t>in dieser Gruppe der Außenseiter?</a:t>
            </a:r>
          </a:p>
          <a:p>
            <a:pPr eaLnBrk="1" hangingPunct="1">
              <a:spcBef>
                <a:spcPct val="0"/>
              </a:spcBef>
              <a:buClrTx/>
              <a:buSzTx/>
              <a:buFontTx/>
              <a:buNone/>
            </a:pPr>
            <a:r>
              <a:rPr lang="en-US" altLang="en-US" sz="1200" dirty="0">
                <a:solidFill>
                  <a:schemeClr val="bg1">
                    <a:lumMod val="75000"/>
                  </a:schemeClr>
                </a:solidFill>
              </a:rPr>
              <a:t>Zwei Gründe:</a:t>
            </a:r>
          </a:p>
          <a:p>
            <a:pPr eaLnBrk="1" hangingPunct="1">
              <a:spcBef>
                <a:spcPct val="0"/>
              </a:spcBef>
              <a:buClrTx/>
              <a:buSzTx/>
              <a:buFontTx/>
              <a:buNone/>
            </a:pPr>
            <a:r>
              <a:rPr lang="en-US" altLang="en-US" sz="1200" dirty="0">
                <a:solidFill>
                  <a:schemeClr val="bg1">
                    <a:lumMod val="75000"/>
                  </a:schemeClr>
                </a:solidFill>
              </a:rPr>
              <a:t>--Bei den anderen handelt es sich bei PUK um einen  entzündlichen  Prozess; </a:t>
            </a:r>
            <a:r>
              <a:rPr lang="en-US" altLang="en-US" sz="1200" dirty="0" err="1">
                <a:solidFill>
                  <a:schemeClr val="bg1">
                    <a:lumMod val="75000"/>
                  </a:schemeClr>
                </a:solidFill>
              </a:rPr>
              <a:t>bei Terrien </a:t>
            </a:r>
            <a:r>
              <a:rPr lang="en-US" altLang="en-US" sz="1200" dirty="0">
                <a:solidFill>
                  <a:schemeClr val="bg1">
                    <a:lumMod val="75000"/>
                  </a:schemeClr>
                </a:solidFill>
              </a:rPr>
              <a:t>ist er  nichtentzündlich</a:t>
            </a:r>
          </a:p>
          <a:p>
            <a:pPr eaLnBrk="1" hangingPunct="1">
              <a:spcBef>
                <a:spcPct val="0"/>
              </a:spcBef>
              <a:buClrTx/>
              <a:buSzTx/>
              <a:buFontTx/>
              <a:buNone/>
            </a:pPr>
            <a:r>
              <a:rPr lang="en-US" altLang="en-US" sz="1200" dirty="0">
                <a:solidFill>
                  <a:schemeClr val="bg1">
                    <a:lumMod val="75000"/>
                  </a:schemeClr>
                </a:solidFill>
              </a:rPr>
              <a:t>--Wie das Wort „ulzerativ“ im Namen andeutet, ist das Hornhautepithel bei PUK  gestört. Im Gegensatz dazu ist das Epithel bei </a:t>
            </a:r>
            <a:r>
              <a:rPr lang="en-US" altLang="en-US" sz="1200" dirty="0" err="1">
                <a:solidFill>
                  <a:schemeClr val="bg1">
                    <a:lumMod val="75000"/>
                  </a:schemeClr>
                </a:solidFill>
              </a:rPr>
              <a:t>Terrien’s </a:t>
            </a:r>
            <a:r>
              <a:rPr lang="en-US" altLang="en-US" sz="1200" b="1" dirty="0">
                <a:solidFill>
                  <a:schemeClr val="bg1">
                    <a:lumMod val="75000"/>
                  </a:schemeClr>
                </a:solidFill>
              </a:rPr>
              <a:t> intakt</a:t>
            </a:r>
            <a:r>
              <a:rPr lang="en-US" altLang="en-US" sz="1200" dirty="0">
                <a:solidFill>
                  <a:schemeClr val="bg1">
                    <a:lumMod val="75000"/>
                  </a:schemeClr>
                </a:solidFill>
              </a:rPr>
              <a: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193</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4" name="TextBox 1">
            <a:extLst>
              <a:ext uri="{FF2B5EF4-FFF2-40B4-BE49-F238E27FC236}">
                <a16:creationId xmlns:a16="http://schemas.microsoft.com/office/drawing/2014/main" id="{CE08F59B-9D8E-40C0-A3C8-F9FEBFC107C0}"/>
              </a:ext>
            </a:extLst>
          </p:cNvPr>
          <p:cNvSpPr txBox="1">
            <a:spLocks noChangeArrowheads="1"/>
          </p:cNvSpPr>
          <p:nvPr/>
        </p:nvSpPr>
        <p:spPr bwMode="auto">
          <a:xfrm>
            <a:off x="1293160" y="805458"/>
            <a:ext cx="6599884" cy="2918748"/>
          </a:xfrm>
          <a:prstGeom prst="rect">
            <a:avLst/>
          </a:prstGeom>
          <a:solidFill>
            <a:schemeClr val="accent1">
              <a:lumMod val="40000"/>
              <a:lumOff val="6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Apropos Terrien…</a:t>
            </a:r>
          </a:p>
          <a:p>
            <a:pPr eaLnBrk="1" hangingPunct="1">
              <a:spcBef>
                <a:spcPct val="0"/>
              </a:spcBef>
              <a:buClrTx/>
              <a:buSzTx/>
              <a:buFontTx/>
              <a:buNone/>
            </a:pPr>
            <a:r>
              <a:rPr lang="en-US" altLang="en-US" sz="1200" i="1" dirty="0">
                <a:solidFill>
                  <a:srgbClr val="0000FF"/>
                </a:solidFill>
              </a:rPr>
              <a:t>Handelt es sich um eine häufige oder eine seltene Erkrankung?</a:t>
            </a:r>
          </a:p>
          <a:p>
            <a:pPr eaLnBrk="1" hangingPunct="1">
              <a:spcBef>
                <a:spcPct val="0"/>
              </a:spcBef>
              <a:buClrTx/>
              <a:buSzTx/>
              <a:buFontTx/>
              <a:buNone/>
            </a:pPr>
            <a:r>
              <a:rPr lang="en-US" altLang="en-US" sz="1200" dirty="0">
                <a:solidFill>
                  <a:srgbClr val="0000FF"/>
                </a:solidFill>
              </a:rPr>
              <a:t>Selten</a:t>
            </a:r>
          </a:p>
          <a:p>
            <a:pPr eaLnBrk="1" hangingPunct="1">
              <a:spcBef>
                <a:spcPct val="0"/>
              </a:spcBef>
              <a:buClrTx/>
              <a:buSzTx/>
              <a:buFontTx/>
              <a:buNone/>
            </a:pPr>
            <a:endParaRPr lang="en-US" altLang="en-US" sz="1400" dirty="0">
              <a:solidFill>
                <a:srgbClr val="0000FF"/>
              </a:solidFill>
            </a:endParaRPr>
          </a:p>
          <a:p>
            <a:pPr eaLnBrk="1" hangingPunct="1">
              <a:spcBef>
                <a:spcPct val="0"/>
              </a:spcBef>
              <a:buClrTx/>
              <a:buSzTx/>
              <a:buFontTx/>
              <a:buNone/>
            </a:pPr>
            <a:r>
              <a:rPr lang="en-US" altLang="en-US" sz="1200" i="1" dirty="0">
                <a:solidFill>
                  <a:srgbClr val="0000FF"/>
                </a:solidFill>
              </a:rPr>
              <a:t>Gibt es eine geschlechtsspezifische Prävalenz?</a:t>
            </a:r>
          </a:p>
          <a:p>
            <a:pPr eaLnBrk="1" hangingPunct="1">
              <a:spcBef>
                <a:spcPct val="0"/>
              </a:spcBef>
              <a:buClrTx/>
              <a:buSzTx/>
              <a:buNone/>
            </a:pPr>
            <a:r>
              <a:rPr lang="en-US" altLang="en-US" sz="1200" dirty="0">
                <a:solidFill>
                  <a:srgbClr val="0000FF"/>
                </a:solidFill>
              </a:rPr>
              <a:t>Ja, sie tritt häufiger bei Männern auf</a:t>
            </a:r>
          </a:p>
          <a:p>
            <a:pPr eaLnBrk="1" hangingPunct="1">
              <a:spcBef>
                <a:spcPct val="0"/>
              </a:spcBef>
              <a:buClrTx/>
              <a:buSzTx/>
              <a:buFontTx/>
              <a:buNone/>
            </a:pPr>
            <a:endParaRPr lang="en-US" altLang="en-US" sz="1400" dirty="0">
              <a:solidFill>
                <a:schemeClr val="accent1">
                  <a:lumMod val="40000"/>
                  <a:lumOff val="60000"/>
                </a:schemeClr>
              </a:solidFill>
            </a:endParaRPr>
          </a:p>
          <a:p>
            <a:pPr eaLnBrk="1" hangingPunct="1">
              <a:spcBef>
                <a:spcPct val="0"/>
              </a:spcBef>
              <a:buClrTx/>
              <a:buSzTx/>
              <a:buFontTx/>
              <a:buNone/>
            </a:pPr>
            <a:r>
              <a:rPr lang="en-US" altLang="en-US" sz="1200" i="1" dirty="0">
                <a:solidFill>
                  <a:schemeClr val="accent1">
                    <a:lumMod val="40000"/>
                    <a:lumOff val="60000"/>
                  </a:schemeClr>
                </a:solidFill>
              </a:rPr>
              <a:t>Tritt sie einseitig oder beidseitig auf?</a:t>
            </a:r>
          </a:p>
          <a:p>
            <a:pPr eaLnBrk="1" hangingPunct="1">
              <a:spcBef>
                <a:spcPct val="0"/>
              </a:spcBef>
              <a:buClrTx/>
              <a:buSzTx/>
              <a:buFontTx/>
              <a:buNone/>
            </a:pPr>
            <a:r>
              <a:rPr lang="en-US" altLang="en-US" sz="1200" dirty="0">
                <a:solidFill>
                  <a:schemeClr val="accent1">
                    <a:lumMod val="40000"/>
                    <a:lumOff val="60000"/>
                  </a:schemeClr>
                </a:solidFill>
              </a:rPr>
              <a:t>Beidseitig (obwohl die Beteiligung auffallend asymmetrisch sein kann)</a:t>
            </a:r>
          </a:p>
          <a:p>
            <a:pPr eaLnBrk="1" hangingPunct="1">
              <a:spcBef>
                <a:spcPct val="0"/>
              </a:spcBef>
              <a:buClrTx/>
              <a:buSzTx/>
              <a:buFontTx/>
              <a:buNone/>
            </a:pPr>
            <a:endParaRPr lang="en-US" altLang="en-US" sz="1400" dirty="0">
              <a:solidFill>
                <a:schemeClr val="accent1">
                  <a:lumMod val="40000"/>
                  <a:lumOff val="60000"/>
                </a:schemeClr>
              </a:solidFill>
            </a:endParaRPr>
          </a:p>
          <a:p>
            <a:pPr eaLnBrk="1" hangingPunct="1">
              <a:spcBef>
                <a:spcPct val="0"/>
              </a:spcBef>
              <a:buClrTx/>
              <a:buSzTx/>
              <a:buFontTx/>
              <a:buNone/>
            </a:pPr>
            <a:r>
              <a:rPr lang="en-US" altLang="en-US" sz="1200" i="1" dirty="0">
                <a:solidFill>
                  <a:schemeClr val="accent1">
                    <a:lumMod val="40000"/>
                    <a:lumOff val="60000"/>
                  </a:schemeClr>
                </a:solidFill>
              </a:rPr>
              <a:t>Welcher Bereich der Hornhaut ist zuerst betroffen, und wie verläuft die Erkrankung von dort aus?</a:t>
            </a:r>
          </a:p>
          <a:p>
            <a:pPr eaLnBrk="1" hangingPunct="1">
              <a:spcBef>
                <a:spcPct val="0"/>
              </a:spcBef>
              <a:buClrTx/>
              <a:buSzTx/>
              <a:buFontTx/>
              <a:buNone/>
            </a:pPr>
            <a:r>
              <a:rPr lang="en-US" altLang="en-US" sz="1200" dirty="0">
                <a:solidFill>
                  <a:schemeClr val="accent1">
                    <a:lumMod val="40000"/>
                    <a:lumOff val="60000"/>
                  </a:schemeClr>
                </a:solidFill>
              </a:rPr>
              <a:t>Es beginnt </a:t>
            </a:r>
            <a:r>
              <a:rPr lang="en-US" altLang="en-US" sz="1200" dirty="0" err="1">
                <a:solidFill>
                  <a:schemeClr val="accent1">
                    <a:lumMod val="40000"/>
                    <a:lumOff val="60000"/>
                  </a:schemeClr>
                </a:solidFill>
              </a:rPr>
              <a:t>superonasal </a:t>
            </a:r>
            <a:r>
              <a:rPr lang="en-US" altLang="en-US" sz="1200" dirty="0">
                <a:solidFill>
                  <a:schemeClr val="accent1">
                    <a:lumMod val="40000"/>
                    <a:lumOff val="60000"/>
                  </a:schemeClr>
                </a:solidFill>
              </a:rPr>
              <a:t>und breitet sich dann zirkulär aus</a:t>
            </a:r>
          </a:p>
          <a:p>
            <a:pPr eaLnBrk="1" hangingPunct="1">
              <a:spcBef>
                <a:spcPct val="0"/>
              </a:spcBef>
              <a:buClrTx/>
              <a:buSzTx/>
              <a:buFontTx/>
              <a:buNone/>
            </a:pPr>
            <a:endParaRPr lang="en-US" altLang="en-US" sz="1400" dirty="0">
              <a:solidFill>
                <a:schemeClr val="accent1">
                  <a:lumMod val="40000"/>
                  <a:lumOff val="60000"/>
                </a:schemeClr>
              </a:solidFill>
            </a:endParaRPr>
          </a:p>
          <a:p>
            <a:pPr eaLnBrk="1" hangingPunct="1">
              <a:spcBef>
                <a:spcPct val="0"/>
              </a:spcBef>
              <a:buClrTx/>
              <a:buSzTx/>
              <a:buFontTx/>
              <a:buNone/>
            </a:pPr>
            <a:r>
              <a:rPr lang="en-US" altLang="en-US" sz="1200" i="1" dirty="0">
                <a:solidFill>
                  <a:schemeClr val="accent1">
                    <a:lumMod val="40000"/>
                    <a:lumOff val="60000"/>
                  </a:schemeClr>
                </a:solidFill>
              </a:rPr>
              <a:t>Beeinträchtigt es das Sehvermögen? Wenn ja, inwiefern?</a:t>
            </a:r>
          </a:p>
          <a:p>
            <a:pPr eaLnBrk="1" hangingPunct="1">
              <a:spcBef>
                <a:spcPct val="0"/>
              </a:spcBef>
              <a:buClrTx/>
              <a:buSzTx/>
              <a:buFontTx/>
              <a:buNone/>
            </a:pPr>
            <a:r>
              <a:rPr lang="en-US" altLang="en-US" sz="1200" dirty="0">
                <a:solidFill>
                  <a:schemeClr val="accent1">
                    <a:lumMod val="40000"/>
                    <a:lumOff val="60000"/>
                  </a:schemeClr>
                </a:solidFill>
              </a:rPr>
              <a:t>Ja, durch die Entstehung eines starken Astigmatismus</a:t>
            </a:r>
          </a:p>
        </p:txBody>
      </p:sp>
    </p:spTree>
    <p:extLst>
      <p:ext uri="{BB962C8B-B14F-4D97-AF65-F5344CB8AC3E}">
        <p14:creationId xmlns:p14="http://schemas.microsoft.com/office/powerpoint/2010/main" val="729075466"/>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Optionen passt nicht dazu, und warum?</a:t>
            </a:r>
          </a:p>
          <a:p>
            <a:pPr lvl="1" eaLnBrk="1" hangingPunct="1">
              <a:defRPr/>
            </a:pPr>
            <a:r>
              <a:rPr lang="en-US" altLang="en-US" sz="1200" dirty="0">
                <a:solidFill>
                  <a:schemeClr val="bg1">
                    <a:lumMod val="75000"/>
                  </a:schemeClr>
                </a:solidFill>
              </a:rPr>
              <a:t>RA, </a:t>
            </a:r>
            <a:r>
              <a:rPr lang="en-US" altLang="en-US" sz="1200" dirty="0" err="1">
                <a:solidFill>
                  <a:schemeClr val="bg1">
                    <a:lumMod val="75000"/>
                  </a:schemeClr>
                </a:solidFill>
              </a:rPr>
              <a:t>Morbus von Mooren</a:t>
            </a:r>
            <a:r>
              <a:rPr lang="en-US" altLang="en-US" sz="1200" dirty="0">
                <a:solidFill>
                  <a:schemeClr val="bg1">
                    <a:lumMod val="75000"/>
                  </a:schemeClr>
                </a:solidFill>
              </a:rPr>
              <a:t>, </a:t>
            </a:r>
            <a:r>
              <a:rPr lang="en-US" altLang="en-US" sz="1200" dirty="0" err="1">
                <a:solidFill>
                  <a:schemeClr val="bg1">
                    <a:lumMod val="75000"/>
                  </a:schemeClr>
                </a:solidFill>
              </a:rPr>
              <a:t>Behçet-Syndrom</a:t>
            </a:r>
            <a:r>
              <a:rPr lang="en-US" altLang="en-US" sz="1200" dirty="0">
                <a:solidFill>
                  <a:schemeClr val="bg1">
                    <a:lumMod val="75000"/>
                  </a:schemeClr>
                </a:solidFill>
              </a:rPr>
              <a:t>, IBD</a:t>
            </a:r>
          </a:p>
          <a:p>
            <a:pPr eaLnBrk="1" hangingPunct="1">
              <a:defRPr/>
            </a:pPr>
            <a:endParaRPr lang="en-US" altLang="en-US" dirty="0">
              <a:solidFill>
                <a:schemeClr val="bg1">
                  <a:lumMod val="75000"/>
                </a:schemeClr>
              </a:solidFill>
            </a:endParaRPr>
          </a:p>
          <a:p>
            <a:pPr eaLnBrk="1" hangingPunct="1">
              <a:defRPr/>
            </a:pPr>
            <a:r>
              <a:rPr lang="en-US" altLang="en-US" sz="1200" dirty="0">
                <a:solidFill>
                  <a:schemeClr val="bg1">
                    <a:lumMod val="75000"/>
                  </a:schemeClr>
                </a:solidFill>
              </a:rPr>
              <a:t>Und in dieser Gruppe?</a:t>
            </a:r>
          </a:p>
          <a:p>
            <a:pPr lvl="1" eaLnBrk="1" hangingPunct="1">
              <a:defRPr/>
            </a:pPr>
            <a:r>
              <a:rPr lang="en-US" altLang="en-US" sz="1200" dirty="0" err="1">
                <a:solidFill>
                  <a:schemeClr val="bg1">
                    <a:lumMod val="75000"/>
                  </a:schemeClr>
                </a:solidFill>
              </a:rPr>
              <a:t>Mooren</a:t>
            </a:r>
            <a:r>
              <a:rPr lang="en-US" altLang="en-US" sz="1200" dirty="0">
                <a:solidFill>
                  <a:schemeClr val="bg1">
                    <a:lumMod val="75000"/>
                  </a:schemeClr>
                </a:solidFill>
              </a:rPr>
              <a:t>, </a:t>
            </a:r>
            <a:r>
              <a:rPr lang="en-US" altLang="en-US" sz="1200" b="1" dirty="0" err="1">
                <a:solidFill>
                  <a:srgbClr val="0000FF"/>
                </a:solidFill>
              </a:rPr>
              <a:t>Terrien (</a:t>
            </a:r>
            <a:r>
              <a:rPr lang="en-US" altLang="en-US" sz="1200" b="1" dirty="0">
                <a:solidFill>
                  <a:srgbClr val="0000FF"/>
                </a:solidFill>
              </a:rPr>
              <a:t>marginal</a:t>
            </a:r>
            <a:r>
              <a:rPr lang="en-US" altLang="en-US" sz="1200" dirty="0">
                <a:solidFill>
                  <a:schemeClr val="bg1">
                    <a:lumMod val="75000"/>
                  </a:schemeClr>
                </a:solidFill>
              </a:rPr>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Warum ist </a:t>
            </a:r>
            <a:r>
              <a:rPr lang="en-US" altLang="en-US" sz="1200" i="1" dirty="0" err="1">
                <a:solidFill>
                  <a:schemeClr val="bg1">
                    <a:lumMod val="75000"/>
                  </a:schemeClr>
                </a:solidFill>
              </a:rPr>
              <a:t>Terriens </a:t>
            </a:r>
            <a:r>
              <a:rPr lang="en-US" altLang="en-US" sz="1200" i="1" dirty="0">
                <a:solidFill>
                  <a:schemeClr val="bg1">
                    <a:lumMod val="75000"/>
                  </a:schemeClr>
                </a:solidFill>
              </a:rPr>
              <a:t>in dieser Gruppe der Außenseiter?</a:t>
            </a:r>
          </a:p>
          <a:p>
            <a:pPr eaLnBrk="1" hangingPunct="1">
              <a:spcBef>
                <a:spcPct val="0"/>
              </a:spcBef>
              <a:buClrTx/>
              <a:buSzTx/>
              <a:buFontTx/>
              <a:buNone/>
            </a:pPr>
            <a:r>
              <a:rPr lang="en-US" altLang="en-US" sz="1200" dirty="0">
                <a:solidFill>
                  <a:schemeClr val="bg1">
                    <a:lumMod val="75000"/>
                  </a:schemeClr>
                </a:solidFill>
              </a:rPr>
              <a:t>Zwei Gründe:</a:t>
            </a:r>
          </a:p>
          <a:p>
            <a:pPr eaLnBrk="1" hangingPunct="1">
              <a:spcBef>
                <a:spcPct val="0"/>
              </a:spcBef>
              <a:buClrTx/>
              <a:buSzTx/>
              <a:buFontTx/>
              <a:buNone/>
            </a:pPr>
            <a:r>
              <a:rPr lang="en-US" altLang="en-US" sz="1200" dirty="0">
                <a:solidFill>
                  <a:schemeClr val="bg1">
                    <a:lumMod val="75000"/>
                  </a:schemeClr>
                </a:solidFill>
              </a:rPr>
              <a:t>--Bei den anderen handelt es sich bei PUK um einen  entzündlichen  Prozess; </a:t>
            </a:r>
            <a:r>
              <a:rPr lang="en-US" altLang="en-US" sz="1200" dirty="0" err="1">
                <a:solidFill>
                  <a:schemeClr val="bg1">
                    <a:lumMod val="75000"/>
                  </a:schemeClr>
                </a:solidFill>
              </a:rPr>
              <a:t>bei Terrien </a:t>
            </a:r>
            <a:r>
              <a:rPr lang="en-US" altLang="en-US" sz="1200" dirty="0">
                <a:solidFill>
                  <a:schemeClr val="bg1">
                    <a:lumMod val="75000"/>
                  </a:schemeClr>
                </a:solidFill>
              </a:rPr>
              <a:t>ist er  nichtentzündlich</a:t>
            </a:r>
          </a:p>
          <a:p>
            <a:pPr eaLnBrk="1" hangingPunct="1">
              <a:spcBef>
                <a:spcPct val="0"/>
              </a:spcBef>
              <a:buClrTx/>
              <a:buSzTx/>
              <a:buFontTx/>
              <a:buNone/>
            </a:pPr>
            <a:r>
              <a:rPr lang="en-US" altLang="en-US" sz="1200" dirty="0">
                <a:solidFill>
                  <a:schemeClr val="bg1">
                    <a:lumMod val="75000"/>
                  </a:schemeClr>
                </a:solidFill>
              </a:rPr>
              <a:t>--Wie das Wort „ulzerativ“ im Namen andeutet, ist das Hornhautepithel bei PUK  gestört. Im Gegensatz dazu ist das Epithel bei </a:t>
            </a:r>
            <a:r>
              <a:rPr lang="en-US" altLang="en-US" sz="1200" dirty="0" err="1">
                <a:solidFill>
                  <a:schemeClr val="bg1">
                    <a:lumMod val="75000"/>
                  </a:schemeClr>
                </a:solidFill>
              </a:rPr>
              <a:t>Terrien’s </a:t>
            </a:r>
            <a:r>
              <a:rPr lang="en-US" altLang="en-US" sz="1200" b="1" dirty="0">
                <a:solidFill>
                  <a:schemeClr val="bg1">
                    <a:lumMod val="75000"/>
                  </a:schemeClr>
                </a:solidFill>
              </a:rPr>
              <a:t> intakt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194</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4" name="TextBox 1">
            <a:extLst>
              <a:ext uri="{FF2B5EF4-FFF2-40B4-BE49-F238E27FC236}">
                <a16:creationId xmlns:a16="http://schemas.microsoft.com/office/drawing/2014/main" id="{CE08F59B-9D8E-40C0-A3C8-F9FEBFC107C0}"/>
              </a:ext>
            </a:extLst>
          </p:cNvPr>
          <p:cNvSpPr txBox="1">
            <a:spLocks noChangeArrowheads="1"/>
          </p:cNvSpPr>
          <p:nvPr/>
        </p:nvSpPr>
        <p:spPr bwMode="auto">
          <a:xfrm>
            <a:off x="1293160" y="805458"/>
            <a:ext cx="6599884" cy="2918748"/>
          </a:xfrm>
          <a:prstGeom prst="rect">
            <a:avLst/>
          </a:prstGeom>
          <a:solidFill>
            <a:schemeClr val="accent1">
              <a:lumMod val="40000"/>
              <a:lumOff val="6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Apropos Terrien…</a:t>
            </a:r>
          </a:p>
          <a:p>
            <a:pPr eaLnBrk="1" hangingPunct="1">
              <a:spcBef>
                <a:spcPct val="0"/>
              </a:spcBef>
              <a:buClrTx/>
              <a:buSzTx/>
              <a:buFontTx/>
              <a:buNone/>
            </a:pPr>
            <a:r>
              <a:rPr lang="en-US" altLang="en-US" sz="1200" i="1" dirty="0">
                <a:solidFill>
                  <a:schemeClr val="bg1">
                    <a:lumMod val="75000"/>
                  </a:schemeClr>
                </a:solidFill>
              </a:rPr>
              <a:t>Handelt es sich um eine häufige oder eine seltene Erkrankung?</a:t>
            </a:r>
          </a:p>
          <a:p>
            <a:pPr eaLnBrk="1" hangingPunct="1">
              <a:spcBef>
                <a:spcPct val="0"/>
              </a:spcBef>
              <a:buClrTx/>
              <a:buSzTx/>
              <a:buFontTx/>
              <a:buNone/>
            </a:pPr>
            <a:r>
              <a:rPr lang="en-US" altLang="en-US" sz="1200" dirty="0">
                <a:solidFill>
                  <a:schemeClr val="bg1">
                    <a:lumMod val="75000"/>
                  </a:schemeClr>
                </a:solidFill>
              </a:rPr>
              <a:t>Selten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Gibt es eine geschlechtsspezifische Prävalenz?</a:t>
            </a:r>
          </a:p>
          <a:p>
            <a:pPr eaLnBrk="1" hangingPunct="1">
              <a:spcBef>
                <a:spcPct val="0"/>
              </a:spcBef>
              <a:buClrTx/>
              <a:buSzTx/>
              <a:buNone/>
            </a:pPr>
            <a:r>
              <a:rPr lang="en-US" altLang="en-US" sz="1200" dirty="0">
                <a:solidFill>
                  <a:schemeClr val="bg1">
                    <a:lumMod val="75000"/>
                  </a:schemeClr>
                </a:solidFill>
              </a:rPr>
              <a:t>Ja, sie tritt häufiger bei Männern auf</a:t>
            </a:r>
          </a:p>
          <a:p>
            <a:pPr eaLnBrk="1" hangingPunct="1">
              <a:spcBef>
                <a:spcPct val="0"/>
              </a:spcBef>
              <a:buClrTx/>
              <a:buSzTx/>
              <a:buFontTx/>
              <a:buNone/>
            </a:pPr>
            <a:endParaRPr lang="en-US" altLang="en-US" sz="1400" dirty="0">
              <a:solidFill>
                <a:schemeClr val="accent1">
                  <a:lumMod val="40000"/>
                  <a:lumOff val="60000"/>
                </a:schemeClr>
              </a:solidFill>
            </a:endParaRPr>
          </a:p>
          <a:p>
            <a:pPr eaLnBrk="1" hangingPunct="1">
              <a:spcBef>
                <a:spcPct val="0"/>
              </a:spcBef>
              <a:buClrTx/>
              <a:buSzTx/>
              <a:buFontTx/>
              <a:buNone/>
            </a:pPr>
            <a:r>
              <a:rPr lang="en-US" altLang="en-US" sz="1200" i="1" dirty="0">
                <a:solidFill>
                  <a:schemeClr val="accent1">
                    <a:lumMod val="40000"/>
                    <a:lumOff val="60000"/>
                  </a:schemeClr>
                </a:solidFill>
              </a:rPr>
              <a:t>Tritt sie einseitig oder beidseitig auf?</a:t>
            </a:r>
          </a:p>
          <a:p>
            <a:pPr eaLnBrk="1" hangingPunct="1">
              <a:spcBef>
                <a:spcPct val="0"/>
              </a:spcBef>
              <a:buClrTx/>
              <a:buSzTx/>
              <a:buFontTx/>
              <a:buNone/>
            </a:pPr>
            <a:r>
              <a:rPr lang="en-US" altLang="en-US" sz="1200" dirty="0">
                <a:solidFill>
                  <a:schemeClr val="accent1">
                    <a:lumMod val="40000"/>
                    <a:lumOff val="60000"/>
                  </a:schemeClr>
                </a:solidFill>
              </a:rPr>
              <a:t>Beidseitig (obwohl die Beteiligung auffallend asymmetrisch sein kann)</a:t>
            </a:r>
          </a:p>
          <a:p>
            <a:pPr eaLnBrk="1" hangingPunct="1">
              <a:spcBef>
                <a:spcPct val="0"/>
              </a:spcBef>
              <a:buClrTx/>
              <a:buSzTx/>
              <a:buFontTx/>
              <a:buNone/>
            </a:pPr>
            <a:endParaRPr lang="en-US" altLang="en-US" sz="1400" dirty="0">
              <a:solidFill>
                <a:schemeClr val="accent1">
                  <a:lumMod val="40000"/>
                  <a:lumOff val="60000"/>
                </a:schemeClr>
              </a:solidFill>
            </a:endParaRPr>
          </a:p>
          <a:p>
            <a:pPr eaLnBrk="1" hangingPunct="1">
              <a:spcBef>
                <a:spcPct val="0"/>
              </a:spcBef>
              <a:buClrTx/>
              <a:buSzTx/>
              <a:buFontTx/>
              <a:buNone/>
            </a:pPr>
            <a:r>
              <a:rPr lang="en-US" altLang="en-US" sz="1200" i="1" dirty="0">
                <a:solidFill>
                  <a:schemeClr val="accent1">
                    <a:lumMod val="40000"/>
                    <a:lumOff val="60000"/>
                  </a:schemeClr>
                </a:solidFill>
              </a:rPr>
              <a:t>Welcher Bereich der Hornhaut ist zuerst betroffen, und wie verläuft die Erkrankung von dort aus?</a:t>
            </a:r>
          </a:p>
          <a:p>
            <a:pPr eaLnBrk="1" hangingPunct="1">
              <a:spcBef>
                <a:spcPct val="0"/>
              </a:spcBef>
              <a:buClrTx/>
              <a:buSzTx/>
              <a:buFontTx/>
              <a:buNone/>
            </a:pPr>
            <a:r>
              <a:rPr lang="en-US" altLang="en-US" sz="1200" dirty="0">
                <a:solidFill>
                  <a:schemeClr val="accent1">
                    <a:lumMod val="40000"/>
                    <a:lumOff val="60000"/>
                  </a:schemeClr>
                </a:solidFill>
              </a:rPr>
              <a:t>Es beginnt </a:t>
            </a:r>
            <a:r>
              <a:rPr lang="en-US" altLang="en-US" sz="1200" dirty="0" err="1">
                <a:solidFill>
                  <a:schemeClr val="accent1">
                    <a:lumMod val="40000"/>
                    <a:lumOff val="60000"/>
                  </a:schemeClr>
                </a:solidFill>
              </a:rPr>
              <a:t>superonasal </a:t>
            </a:r>
            <a:r>
              <a:rPr lang="en-US" altLang="en-US" sz="1200" dirty="0">
                <a:solidFill>
                  <a:schemeClr val="accent1">
                    <a:lumMod val="40000"/>
                    <a:lumOff val="60000"/>
                  </a:schemeClr>
                </a:solidFill>
              </a:rPr>
              <a:t>und breitet sich dann zirkulär aus</a:t>
            </a:r>
          </a:p>
          <a:p>
            <a:pPr eaLnBrk="1" hangingPunct="1">
              <a:spcBef>
                <a:spcPct val="0"/>
              </a:spcBef>
              <a:buClrTx/>
              <a:buSzTx/>
              <a:buFontTx/>
              <a:buNone/>
            </a:pPr>
            <a:endParaRPr lang="en-US" altLang="en-US" sz="1400" dirty="0">
              <a:solidFill>
                <a:schemeClr val="accent1">
                  <a:lumMod val="40000"/>
                  <a:lumOff val="60000"/>
                </a:schemeClr>
              </a:solidFill>
            </a:endParaRPr>
          </a:p>
          <a:p>
            <a:pPr eaLnBrk="1" hangingPunct="1">
              <a:spcBef>
                <a:spcPct val="0"/>
              </a:spcBef>
              <a:buClrTx/>
              <a:buSzTx/>
              <a:buFontTx/>
              <a:buNone/>
            </a:pPr>
            <a:r>
              <a:rPr lang="en-US" altLang="en-US" sz="1200" i="1" dirty="0">
                <a:solidFill>
                  <a:schemeClr val="accent1">
                    <a:lumMod val="40000"/>
                    <a:lumOff val="60000"/>
                  </a:schemeClr>
                </a:solidFill>
              </a:rPr>
              <a:t>Beeinträchtigt es das Sehvermögen? Wenn ja, inwiefern?</a:t>
            </a:r>
          </a:p>
          <a:p>
            <a:pPr eaLnBrk="1" hangingPunct="1">
              <a:spcBef>
                <a:spcPct val="0"/>
              </a:spcBef>
              <a:buClrTx/>
              <a:buSzTx/>
              <a:buFontTx/>
              <a:buNone/>
            </a:pPr>
            <a:r>
              <a:rPr lang="en-US" altLang="en-US" sz="1200" dirty="0">
                <a:solidFill>
                  <a:schemeClr val="accent1">
                    <a:lumMod val="40000"/>
                    <a:lumOff val="60000"/>
                  </a:schemeClr>
                </a:solidFill>
              </a:rPr>
              <a:t>Ja, durch die Entstehung eines starken Astigmatismus</a:t>
            </a:r>
          </a:p>
        </p:txBody>
      </p:sp>
      <p:sp>
        <p:nvSpPr>
          <p:cNvPr id="5" name="TextBox 4">
            <a:extLst>
              <a:ext uri="{FF2B5EF4-FFF2-40B4-BE49-F238E27FC236}">
                <a16:creationId xmlns:a16="http://schemas.microsoft.com/office/drawing/2014/main" id="{7BEF04B3-9A98-4B5A-AE13-B4BA56636866}"/>
              </a:ext>
            </a:extLst>
          </p:cNvPr>
          <p:cNvSpPr txBox="1">
            <a:spLocks noChangeArrowheads="1"/>
          </p:cNvSpPr>
          <p:nvPr/>
        </p:nvSpPr>
        <p:spPr bwMode="auto">
          <a:xfrm>
            <a:off x="1868050" y="2350311"/>
            <a:ext cx="4810419" cy="210314"/>
          </a:xfrm>
          <a:prstGeom prst="rect">
            <a:avLst/>
          </a:prstGeom>
          <a:no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dirty="0"/>
              <a:t>In welcher Lebensphase </a:t>
            </a:r>
            <a:r>
              <a:rPr lang="en-US" altLang="en-US" sz="1200" i="1" dirty="0" err="1"/>
              <a:t>tritt</a:t>
            </a:r>
            <a:r>
              <a:rPr lang="en-US" altLang="en-US" sz="1200" i="1" dirty="0"/>
              <a:t> Terrien typischerweise erstmals auf?</a:t>
            </a:r>
          </a:p>
        </p:txBody>
      </p:sp>
    </p:spTree>
    <p:extLst>
      <p:ext uri="{BB962C8B-B14F-4D97-AF65-F5344CB8AC3E}">
        <p14:creationId xmlns:p14="http://schemas.microsoft.com/office/powerpoint/2010/main" val="4105196209"/>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Aussagen passt nicht dazu, und warum?</a:t>
            </a:r>
          </a:p>
          <a:p>
            <a:pPr lvl="1" eaLnBrk="1" hangingPunct="1">
              <a:defRPr/>
            </a:pPr>
            <a:r>
              <a:rPr lang="en-US" altLang="en-US" sz="1200" dirty="0">
                <a:solidFill>
                  <a:schemeClr val="bg1">
                    <a:lumMod val="75000"/>
                  </a:schemeClr>
                </a:solidFill>
              </a:rPr>
              <a:t>RA, </a:t>
            </a:r>
            <a:r>
              <a:rPr lang="en-US" altLang="en-US" sz="1200" dirty="0" err="1">
                <a:solidFill>
                  <a:schemeClr val="bg1">
                    <a:lumMod val="75000"/>
                  </a:schemeClr>
                </a:solidFill>
              </a:rPr>
              <a:t>Morbus von Mooren</a:t>
            </a:r>
            <a:r>
              <a:rPr lang="en-US" altLang="en-US" sz="1200" dirty="0">
                <a:solidFill>
                  <a:schemeClr val="bg1">
                    <a:lumMod val="75000"/>
                  </a:schemeClr>
                </a:solidFill>
              </a:rPr>
              <a:t>, </a:t>
            </a:r>
            <a:r>
              <a:rPr lang="en-US" altLang="en-US" sz="1200" dirty="0" err="1">
                <a:solidFill>
                  <a:schemeClr val="bg1">
                    <a:lumMod val="75000"/>
                  </a:schemeClr>
                </a:solidFill>
              </a:rPr>
              <a:t>Behçet-Syndrom</a:t>
            </a:r>
            <a:r>
              <a:rPr lang="en-US" altLang="en-US" sz="1200" dirty="0">
                <a:solidFill>
                  <a:schemeClr val="bg1">
                    <a:lumMod val="75000"/>
                  </a:schemeClr>
                </a:solidFill>
              </a:rPr>
              <a:t>, IBD</a:t>
            </a:r>
          </a:p>
          <a:p>
            <a:pPr eaLnBrk="1" hangingPunct="1">
              <a:defRPr/>
            </a:pPr>
            <a:endParaRPr lang="en-US" altLang="en-US" dirty="0">
              <a:solidFill>
                <a:schemeClr val="bg1">
                  <a:lumMod val="75000"/>
                </a:schemeClr>
              </a:solidFill>
            </a:endParaRPr>
          </a:p>
          <a:p>
            <a:pPr eaLnBrk="1" hangingPunct="1">
              <a:defRPr/>
            </a:pPr>
            <a:r>
              <a:rPr lang="en-US" altLang="en-US" sz="1200" dirty="0">
                <a:solidFill>
                  <a:schemeClr val="bg1">
                    <a:lumMod val="75000"/>
                  </a:schemeClr>
                </a:solidFill>
              </a:rPr>
              <a:t>Und in dieser Gruppe?</a:t>
            </a:r>
          </a:p>
          <a:p>
            <a:pPr lvl="1" eaLnBrk="1" hangingPunct="1">
              <a:defRPr/>
            </a:pPr>
            <a:r>
              <a:rPr lang="en-US" altLang="en-US" sz="1200" dirty="0" err="1">
                <a:solidFill>
                  <a:schemeClr val="bg1">
                    <a:lumMod val="75000"/>
                  </a:schemeClr>
                </a:solidFill>
              </a:rPr>
              <a:t>Mooren</a:t>
            </a:r>
            <a:r>
              <a:rPr lang="en-US" altLang="en-US" sz="1200" dirty="0">
                <a:solidFill>
                  <a:schemeClr val="bg1">
                    <a:lumMod val="75000"/>
                  </a:schemeClr>
                </a:solidFill>
              </a:rPr>
              <a:t>, </a:t>
            </a:r>
            <a:r>
              <a:rPr lang="en-US" altLang="en-US" sz="1200" b="1" dirty="0" err="1">
                <a:solidFill>
                  <a:srgbClr val="0000FF"/>
                </a:solidFill>
              </a:rPr>
              <a:t>Terrien (</a:t>
            </a:r>
            <a:r>
              <a:rPr lang="en-US" altLang="en-US" sz="1200" b="1" dirty="0">
                <a:solidFill>
                  <a:srgbClr val="0000FF"/>
                </a:solidFill>
              </a:rPr>
              <a:t>marginal</a:t>
            </a:r>
            <a:r>
              <a:rPr lang="en-US" altLang="en-US" sz="1200" dirty="0">
                <a:solidFill>
                  <a:schemeClr val="bg1">
                    <a:lumMod val="75000"/>
                  </a:schemeClr>
                </a:solidFill>
              </a:rPr>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Warum ist </a:t>
            </a:r>
            <a:r>
              <a:rPr lang="en-US" altLang="en-US" sz="1200" i="1" dirty="0" err="1">
                <a:solidFill>
                  <a:schemeClr val="bg1">
                    <a:lumMod val="75000"/>
                  </a:schemeClr>
                </a:solidFill>
              </a:rPr>
              <a:t>Terriens </a:t>
            </a:r>
            <a:r>
              <a:rPr lang="en-US" altLang="en-US" sz="1200" i="1" dirty="0">
                <a:solidFill>
                  <a:schemeClr val="bg1">
                    <a:lumMod val="75000"/>
                  </a:schemeClr>
                </a:solidFill>
              </a:rPr>
              <a:t>in dieser Gruppe der Außenseiter?</a:t>
            </a:r>
          </a:p>
          <a:p>
            <a:pPr eaLnBrk="1" hangingPunct="1">
              <a:spcBef>
                <a:spcPct val="0"/>
              </a:spcBef>
              <a:buClrTx/>
              <a:buSzTx/>
              <a:buFontTx/>
              <a:buNone/>
            </a:pPr>
            <a:r>
              <a:rPr lang="en-US" altLang="en-US" sz="1200" dirty="0">
                <a:solidFill>
                  <a:schemeClr val="bg1">
                    <a:lumMod val="75000"/>
                  </a:schemeClr>
                </a:solidFill>
              </a:rPr>
              <a:t>Zwei Gründe:</a:t>
            </a:r>
          </a:p>
          <a:p>
            <a:pPr eaLnBrk="1" hangingPunct="1">
              <a:spcBef>
                <a:spcPct val="0"/>
              </a:spcBef>
              <a:buClrTx/>
              <a:buSzTx/>
              <a:buFontTx/>
              <a:buNone/>
            </a:pPr>
            <a:r>
              <a:rPr lang="en-US" altLang="en-US" sz="1200" dirty="0">
                <a:solidFill>
                  <a:schemeClr val="bg1">
                    <a:lumMod val="75000"/>
                  </a:schemeClr>
                </a:solidFill>
              </a:rPr>
              <a:t>--Bei den anderen handelt es sich bei PUK um einen  entzündlichen  Prozess; </a:t>
            </a:r>
            <a:r>
              <a:rPr lang="en-US" altLang="en-US" sz="1200" dirty="0" err="1">
                <a:solidFill>
                  <a:schemeClr val="bg1">
                    <a:lumMod val="75000"/>
                  </a:schemeClr>
                </a:solidFill>
              </a:rPr>
              <a:t>bei Terrien </a:t>
            </a:r>
            <a:r>
              <a:rPr lang="en-US" altLang="en-US" sz="1200" dirty="0">
                <a:solidFill>
                  <a:schemeClr val="bg1">
                    <a:lumMod val="75000"/>
                  </a:schemeClr>
                </a:solidFill>
              </a:rPr>
              <a:t>ist er  nichtentzündlich</a:t>
            </a:r>
          </a:p>
          <a:p>
            <a:pPr eaLnBrk="1" hangingPunct="1">
              <a:spcBef>
                <a:spcPct val="0"/>
              </a:spcBef>
              <a:buClrTx/>
              <a:buSzTx/>
              <a:buFontTx/>
              <a:buNone/>
            </a:pPr>
            <a:r>
              <a:rPr lang="en-US" altLang="en-US" sz="1200" dirty="0">
                <a:solidFill>
                  <a:schemeClr val="bg1">
                    <a:lumMod val="75000"/>
                  </a:schemeClr>
                </a:solidFill>
              </a:rPr>
              <a:t>--Wie das Wort „ulzerativ“ im Namen andeutet, ist das Hornhautepithel bei PUK  gestört. Im Gegensatz dazu ist das Epithel bei </a:t>
            </a:r>
            <a:r>
              <a:rPr lang="en-US" altLang="en-US" sz="1200" dirty="0" err="1">
                <a:solidFill>
                  <a:schemeClr val="bg1">
                    <a:lumMod val="75000"/>
                  </a:schemeClr>
                </a:solidFill>
              </a:rPr>
              <a:t>Terrien’s </a:t>
            </a:r>
            <a:r>
              <a:rPr lang="en-US" altLang="en-US" sz="1200" b="1" dirty="0">
                <a:solidFill>
                  <a:schemeClr val="bg1">
                    <a:lumMod val="75000"/>
                  </a:schemeClr>
                </a:solidFill>
              </a:rPr>
              <a:t> intakt</a:t>
            </a:r>
            <a:r>
              <a:rPr lang="en-US" altLang="en-US" sz="1200" dirty="0">
                <a:solidFill>
                  <a:schemeClr val="bg1">
                    <a:lumMod val="75000"/>
                  </a:schemeClr>
                </a:solidFill>
              </a:rPr>
              <a: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195</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4" name="TextBox 1">
            <a:extLst>
              <a:ext uri="{FF2B5EF4-FFF2-40B4-BE49-F238E27FC236}">
                <a16:creationId xmlns:a16="http://schemas.microsoft.com/office/drawing/2014/main" id="{CE08F59B-9D8E-40C0-A3C8-F9FEBFC107C0}"/>
              </a:ext>
            </a:extLst>
          </p:cNvPr>
          <p:cNvSpPr txBox="1">
            <a:spLocks noChangeArrowheads="1"/>
          </p:cNvSpPr>
          <p:nvPr/>
        </p:nvSpPr>
        <p:spPr bwMode="auto">
          <a:xfrm>
            <a:off x="1293160" y="805458"/>
            <a:ext cx="6599884" cy="2918748"/>
          </a:xfrm>
          <a:prstGeom prst="rect">
            <a:avLst/>
          </a:prstGeom>
          <a:solidFill>
            <a:schemeClr val="accent1">
              <a:lumMod val="40000"/>
              <a:lumOff val="6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Apropos Terrien…</a:t>
            </a:r>
          </a:p>
          <a:p>
            <a:pPr eaLnBrk="1" hangingPunct="1">
              <a:spcBef>
                <a:spcPct val="0"/>
              </a:spcBef>
              <a:buClrTx/>
              <a:buSzTx/>
              <a:buFontTx/>
              <a:buNone/>
            </a:pPr>
            <a:r>
              <a:rPr lang="en-US" altLang="en-US" sz="1200" i="1" dirty="0">
                <a:solidFill>
                  <a:schemeClr val="bg1">
                    <a:lumMod val="75000"/>
                  </a:schemeClr>
                </a:solidFill>
              </a:rPr>
              <a:t>Handelt es sich um eine häufige oder eine seltene Erkrankung?</a:t>
            </a:r>
          </a:p>
          <a:p>
            <a:pPr eaLnBrk="1" hangingPunct="1">
              <a:spcBef>
                <a:spcPct val="0"/>
              </a:spcBef>
              <a:buClrTx/>
              <a:buSzTx/>
              <a:buFontTx/>
              <a:buNone/>
            </a:pPr>
            <a:r>
              <a:rPr lang="en-US" altLang="en-US" sz="1200" dirty="0">
                <a:solidFill>
                  <a:schemeClr val="bg1">
                    <a:lumMod val="75000"/>
                  </a:schemeClr>
                </a:solidFill>
              </a:rPr>
              <a:t>Selten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Gibt es eine geschlechtsspezifische Prävalenz?</a:t>
            </a:r>
          </a:p>
          <a:p>
            <a:pPr eaLnBrk="1" hangingPunct="1">
              <a:spcBef>
                <a:spcPct val="0"/>
              </a:spcBef>
              <a:buClrTx/>
              <a:buSzTx/>
              <a:buNone/>
            </a:pPr>
            <a:r>
              <a:rPr lang="en-US" altLang="en-US" sz="1200" dirty="0">
                <a:solidFill>
                  <a:schemeClr val="bg1">
                    <a:lumMod val="75000"/>
                  </a:schemeClr>
                </a:solidFill>
              </a:rPr>
              <a:t>Ja, sie tritt häufiger bei Männern auf</a:t>
            </a:r>
          </a:p>
          <a:p>
            <a:pPr eaLnBrk="1" hangingPunct="1">
              <a:spcBef>
                <a:spcPct val="0"/>
              </a:spcBef>
              <a:buClrTx/>
              <a:buSzTx/>
              <a:buFontTx/>
              <a:buNone/>
            </a:pPr>
            <a:endParaRPr lang="en-US" altLang="en-US" sz="1400" dirty="0">
              <a:solidFill>
                <a:schemeClr val="accent1">
                  <a:lumMod val="40000"/>
                  <a:lumOff val="60000"/>
                </a:schemeClr>
              </a:solidFill>
            </a:endParaRPr>
          </a:p>
          <a:p>
            <a:pPr eaLnBrk="1" hangingPunct="1">
              <a:spcBef>
                <a:spcPct val="0"/>
              </a:spcBef>
              <a:buClrTx/>
              <a:buSzTx/>
              <a:buFontTx/>
              <a:buNone/>
            </a:pPr>
            <a:r>
              <a:rPr lang="en-US" altLang="en-US" sz="1200" i="1" dirty="0">
                <a:solidFill>
                  <a:schemeClr val="accent1">
                    <a:lumMod val="40000"/>
                    <a:lumOff val="60000"/>
                  </a:schemeClr>
                </a:solidFill>
              </a:rPr>
              <a:t>Tritt sie einseitig oder beidseitig auf?</a:t>
            </a:r>
          </a:p>
          <a:p>
            <a:pPr eaLnBrk="1" hangingPunct="1">
              <a:spcBef>
                <a:spcPct val="0"/>
              </a:spcBef>
              <a:buClrTx/>
              <a:buSzTx/>
              <a:buFontTx/>
              <a:buNone/>
            </a:pPr>
            <a:r>
              <a:rPr lang="en-US" altLang="en-US" sz="1200" dirty="0">
                <a:solidFill>
                  <a:schemeClr val="accent1">
                    <a:lumMod val="40000"/>
                    <a:lumOff val="60000"/>
                  </a:schemeClr>
                </a:solidFill>
              </a:rPr>
              <a:t>Beidseitig (obwohl die Beteiligung auffallend asymmetrisch sein kann)</a:t>
            </a:r>
          </a:p>
          <a:p>
            <a:pPr eaLnBrk="1" hangingPunct="1">
              <a:spcBef>
                <a:spcPct val="0"/>
              </a:spcBef>
              <a:buClrTx/>
              <a:buSzTx/>
              <a:buFontTx/>
              <a:buNone/>
            </a:pPr>
            <a:endParaRPr lang="en-US" altLang="en-US" sz="1400" dirty="0">
              <a:solidFill>
                <a:schemeClr val="accent1">
                  <a:lumMod val="40000"/>
                  <a:lumOff val="60000"/>
                </a:schemeClr>
              </a:solidFill>
            </a:endParaRPr>
          </a:p>
          <a:p>
            <a:pPr eaLnBrk="1" hangingPunct="1">
              <a:spcBef>
                <a:spcPct val="0"/>
              </a:spcBef>
              <a:buClrTx/>
              <a:buSzTx/>
              <a:buFontTx/>
              <a:buNone/>
            </a:pPr>
            <a:r>
              <a:rPr lang="en-US" altLang="en-US" sz="1200" i="1" dirty="0">
                <a:solidFill>
                  <a:schemeClr val="accent1">
                    <a:lumMod val="40000"/>
                    <a:lumOff val="60000"/>
                  </a:schemeClr>
                </a:solidFill>
              </a:rPr>
              <a:t>Welcher Bereich der Hornhaut ist zuerst betroffen, und wie verläuft die Erkrankung von dort aus?</a:t>
            </a:r>
          </a:p>
          <a:p>
            <a:pPr eaLnBrk="1" hangingPunct="1">
              <a:spcBef>
                <a:spcPct val="0"/>
              </a:spcBef>
              <a:buClrTx/>
              <a:buSzTx/>
              <a:buFontTx/>
              <a:buNone/>
            </a:pPr>
            <a:r>
              <a:rPr lang="en-US" altLang="en-US" sz="1200" dirty="0">
                <a:solidFill>
                  <a:schemeClr val="accent1">
                    <a:lumMod val="40000"/>
                    <a:lumOff val="60000"/>
                  </a:schemeClr>
                </a:solidFill>
              </a:rPr>
              <a:t>Es beginnt </a:t>
            </a:r>
            <a:r>
              <a:rPr lang="en-US" altLang="en-US" sz="1200" dirty="0" err="1">
                <a:solidFill>
                  <a:schemeClr val="accent1">
                    <a:lumMod val="40000"/>
                    <a:lumOff val="60000"/>
                  </a:schemeClr>
                </a:solidFill>
              </a:rPr>
              <a:t>superonasal </a:t>
            </a:r>
            <a:r>
              <a:rPr lang="en-US" altLang="en-US" sz="1200" dirty="0">
                <a:solidFill>
                  <a:schemeClr val="accent1">
                    <a:lumMod val="40000"/>
                    <a:lumOff val="60000"/>
                  </a:schemeClr>
                </a:solidFill>
              </a:rPr>
              <a:t>und breitet sich dann zirkulär aus</a:t>
            </a:r>
          </a:p>
          <a:p>
            <a:pPr eaLnBrk="1" hangingPunct="1">
              <a:spcBef>
                <a:spcPct val="0"/>
              </a:spcBef>
              <a:buClrTx/>
              <a:buSzTx/>
              <a:buFontTx/>
              <a:buNone/>
            </a:pPr>
            <a:endParaRPr lang="en-US" altLang="en-US" sz="1400" dirty="0">
              <a:solidFill>
                <a:schemeClr val="accent1">
                  <a:lumMod val="40000"/>
                  <a:lumOff val="60000"/>
                </a:schemeClr>
              </a:solidFill>
            </a:endParaRPr>
          </a:p>
          <a:p>
            <a:pPr eaLnBrk="1" hangingPunct="1">
              <a:spcBef>
                <a:spcPct val="0"/>
              </a:spcBef>
              <a:buClrTx/>
              <a:buSzTx/>
              <a:buFontTx/>
              <a:buNone/>
            </a:pPr>
            <a:r>
              <a:rPr lang="en-US" altLang="en-US" sz="1200" i="1" dirty="0">
                <a:solidFill>
                  <a:schemeClr val="accent1">
                    <a:lumMod val="40000"/>
                    <a:lumOff val="60000"/>
                  </a:schemeClr>
                </a:solidFill>
              </a:rPr>
              <a:t>Beeinträchtigt es das Sehvermögen? Wenn ja, inwiefern?</a:t>
            </a:r>
          </a:p>
          <a:p>
            <a:pPr eaLnBrk="1" hangingPunct="1">
              <a:spcBef>
                <a:spcPct val="0"/>
              </a:spcBef>
              <a:buClrTx/>
              <a:buSzTx/>
              <a:buFontTx/>
              <a:buNone/>
            </a:pPr>
            <a:r>
              <a:rPr lang="en-US" altLang="en-US" sz="1200" dirty="0">
                <a:solidFill>
                  <a:schemeClr val="accent1">
                    <a:lumMod val="40000"/>
                    <a:lumOff val="60000"/>
                  </a:schemeClr>
                </a:solidFill>
              </a:rPr>
              <a:t>Ja, durch die Entstehung eines starken Astigmatismus</a:t>
            </a:r>
          </a:p>
        </p:txBody>
      </p:sp>
      <p:sp>
        <p:nvSpPr>
          <p:cNvPr id="5" name="TextBox 4">
            <a:extLst>
              <a:ext uri="{FF2B5EF4-FFF2-40B4-BE49-F238E27FC236}">
                <a16:creationId xmlns:a16="http://schemas.microsoft.com/office/drawing/2014/main" id="{7BEF04B3-9A98-4B5A-AE13-B4BA56636866}"/>
              </a:ext>
            </a:extLst>
          </p:cNvPr>
          <p:cNvSpPr txBox="1">
            <a:spLocks noChangeArrowheads="1"/>
          </p:cNvSpPr>
          <p:nvPr/>
        </p:nvSpPr>
        <p:spPr bwMode="auto">
          <a:xfrm>
            <a:off x="1868050" y="2350311"/>
            <a:ext cx="4810419" cy="394980"/>
          </a:xfrm>
          <a:prstGeom prst="rect">
            <a:avLst/>
          </a:prstGeom>
          <a:no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dirty="0"/>
              <a:t>In welcher Lebensphase </a:t>
            </a:r>
            <a:r>
              <a:rPr lang="en-US" altLang="en-US" sz="1200" i="1" dirty="0" err="1"/>
              <a:t>tritt</a:t>
            </a:r>
            <a:r>
              <a:rPr lang="en-US" altLang="en-US" sz="1200" i="1" dirty="0"/>
              <a:t> Terrien </a:t>
            </a:r>
            <a:r>
              <a:rPr lang="en-US" altLang="en-US" sz="1200" i="1" dirty="0" err="1"/>
              <a:t>typischerweise</a:t>
            </a:r>
            <a:r>
              <a:rPr lang="en-US" altLang="en-US" sz="1200" i="1" dirty="0"/>
              <a:t> erstmals auf?</a:t>
            </a:r>
          </a:p>
          <a:p>
            <a:r>
              <a:rPr lang="en-US" altLang="en-US" sz="1200" dirty="0"/>
              <a:t>Im jungen Erwachsenenalter (späte Teenagerjahre bis Anfang 30)</a:t>
            </a:r>
          </a:p>
        </p:txBody>
      </p:sp>
    </p:spTree>
    <p:extLst>
      <p:ext uri="{BB962C8B-B14F-4D97-AF65-F5344CB8AC3E}">
        <p14:creationId xmlns:p14="http://schemas.microsoft.com/office/powerpoint/2010/main" val="1373373116"/>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Optionen passt nicht dazu, und warum?</a:t>
            </a:r>
          </a:p>
          <a:p>
            <a:pPr lvl="1" eaLnBrk="1" hangingPunct="1">
              <a:defRPr/>
            </a:pPr>
            <a:r>
              <a:rPr lang="en-US" altLang="en-US" sz="1200" dirty="0">
                <a:solidFill>
                  <a:schemeClr val="bg1">
                    <a:lumMod val="75000"/>
                  </a:schemeClr>
                </a:solidFill>
              </a:rPr>
              <a:t>RA, </a:t>
            </a:r>
            <a:r>
              <a:rPr lang="en-US" altLang="en-US" sz="1200" dirty="0" err="1">
                <a:solidFill>
                  <a:schemeClr val="bg1">
                    <a:lumMod val="75000"/>
                  </a:schemeClr>
                </a:solidFill>
              </a:rPr>
              <a:t>Morbus von Mooren</a:t>
            </a:r>
            <a:r>
              <a:rPr lang="en-US" altLang="en-US" sz="1200" dirty="0">
                <a:solidFill>
                  <a:schemeClr val="bg1">
                    <a:lumMod val="75000"/>
                  </a:schemeClr>
                </a:solidFill>
              </a:rPr>
              <a:t>, </a:t>
            </a:r>
            <a:r>
              <a:rPr lang="en-US" altLang="en-US" sz="1200" dirty="0" err="1">
                <a:solidFill>
                  <a:schemeClr val="bg1">
                    <a:lumMod val="75000"/>
                  </a:schemeClr>
                </a:solidFill>
              </a:rPr>
              <a:t>Behçet-Syndrom</a:t>
            </a:r>
            <a:r>
              <a:rPr lang="en-US" altLang="en-US" sz="1200" dirty="0">
                <a:solidFill>
                  <a:schemeClr val="bg1">
                    <a:lumMod val="75000"/>
                  </a:schemeClr>
                </a:solidFill>
              </a:rPr>
              <a:t>, IBD</a:t>
            </a:r>
          </a:p>
          <a:p>
            <a:pPr eaLnBrk="1" hangingPunct="1">
              <a:defRPr/>
            </a:pPr>
            <a:endParaRPr lang="en-US" altLang="en-US" dirty="0">
              <a:solidFill>
                <a:schemeClr val="bg1">
                  <a:lumMod val="75000"/>
                </a:schemeClr>
              </a:solidFill>
            </a:endParaRPr>
          </a:p>
          <a:p>
            <a:pPr eaLnBrk="1" hangingPunct="1">
              <a:defRPr/>
            </a:pPr>
            <a:r>
              <a:rPr lang="en-US" altLang="en-US" sz="1200" dirty="0">
                <a:solidFill>
                  <a:schemeClr val="bg1">
                    <a:lumMod val="75000"/>
                  </a:schemeClr>
                </a:solidFill>
              </a:rPr>
              <a:t>Und in dieser Gruppe?</a:t>
            </a:r>
          </a:p>
          <a:p>
            <a:pPr lvl="1" eaLnBrk="1" hangingPunct="1">
              <a:defRPr/>
            </a:pPr>
            <a:r>
              <a:rPr lang="en-US" altLang="en-US" sz="1200" dirty="0" err="1">
                <a:solidFill>
                  <a:schemeClr val="bg1">
                    <a:lumMod val="75000"/>
                  </a:schemeClr>
                </a:solidFill>
              </a:rPr>
              <a:t>Mooren</a:t>
            </a:r>
            <a:r>
              <a:rPr lang="en-US" altLang="en-US" sz="1200" dirty="0">
                <a:solidFill>
                  <a:schemeClr val="bg1">
                    <a:lumMod val="75000"/>
                  </a:schemeClr>
                </a:solidFill>
              </a:rPr>
              <a:t>, </a:t>
            </a:r>
            <a:r>
              <a:rPr lang="en-US" altLang="en-US" sz="1200" b="1" dirty="0" err="1">
                <a:solidFill>
                  <a:srgbClr val="0000FF"/>
                </a:solidFill>
              </a:rPr>
              <a:t>Terrien (</a:t>
            </a:r>
            <a:r>
              <a:rPr lang="en-US" altLang="en-US" sz="1200" b="1" dirty="0">
                <a:solidFill>
                  <a:srgbClr val="0000FF"/>
                </a:solidFill>
              </a:rPr>
              <a:t>marginal</a:t>
            </a:r>
            <a:r>
              <a:rPr lang="en-US" altLang="en-US" sz="1200" dirty="0">
                <a:solidFill>
                  <a:schemeClr val="bg1">
                    <a:lumMod val="75000"/>
                  </a:schemeClr>
                </a:solidFill>
              </a:rPr>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Warum ist </a:t>
            </a:r>
            <a:r>
              <a:rPr lang="en-US" altLang="en-US" sz="1200" i="1" dirty="0" err="1">
                <a:solidFill>
                  <a:schemeClr val="bg1">
                    <a:lumMod val="75000"/>
                  </a:schemeClr>
                </a:solidFill>
              </a:rPr>
              <a:t>Terriens </a:t>
            </a:r>
            <a:r>
              <a:rPr lang="en-US" altLang="en-US" sz="1200" i="1" dirty="0">
                <a:solidFill>
                  <a:schemeClr val="bg1">
                    <a:lumMod val="75000"/>
                  </a:schemeClr>
                </a:solidFill>
              </a:rPr>
              <a:t>in dieser Gruppe der Außenseiter?</a:t>
            </a:r>
          </a:p>
          <a:p>
            <a:pPr eaLnBrk="1" hangingPunct="1">
              <a:spcBef>
                <a:spcPct val="0"/>
              </a:spcBef>
              <a:buClrTx/>
              <a:buSzTx/>
              <a:buFontTx/>
              <a:buNone/>
            </a:pPr>
            <a:r>
              <a:rPr lang="en-US" altLang="en-US" sz="1200" dirty="0">
                <a:solidFill>
                  <a:schemeClr val="bg1">
                    <a:lumMod val="75000"/>
                  </a:schemeClr>
                </a:solidFill>
              </a:rPr>
              <a:t>Zwei Gründe:</a:t>
            </a:r>
          </a:p>
          <a:p>
            <a:pPr eaLnBrk="1" hangingPunct="1">
              <a:spcBef>
                <a:spcPct val="0"/>
              </a:spcBef>
              <a:buClrTx/>
              <a:buSzTx/>
              <a:buFontTx/>
              <a:buNone/>
            </a:pPr>
            <a:r>
              <a:rPr lang="en-US" altLang="en-US" sz="1200" dirty="0">
                <a:solidFill>
                  <a:schemeClr val="bg1">
                    <a:lumMod val="75000"/>
                  </a:schemeClr>
                </a:solidFill>
              </a:rPr>
              <a:t>--Bei den anderen handelt es sich bei PUK um einen  entzündlichen  Prozess; </a:t>
            </a:r>
            <a:r>
              <a:rPr lang="en-US" altLang="en-US" sz="1200" dirty="0" err="1">
                <a:solidFill>
                  <a:schemeClr val="bg1">
                    <a:lumMod val="75000"/>
                  </a:schemeClr>
                </a:solidFill>
              </a:rPr>
              <a:t>bei Terrien </a:t>
            </a:r>
            <a:r>
              <a:rPr lang="en-US" altLang="en-US" sz="1200" dirty="0">
                <a:solidFill>
                  <a:schemeClr val="bg1">
                    <a:lumMod val="75000"/>
                  </a:schemeClr>
                </a:solidFill>
              </a:rPr>
              <a:t>ist er  nichtentzündlich</a:t>
            </a:r>
          </a:p>
          <a:p>
            <a:pPr eaLnBrk="1" hangingPunct="1">
              <a:spcBef>
                <a:spcPct val="0"/>
              </a:spcBef>
              <a:buClrTx/>
              <a:buSzTx/>
              <a:buFontTx/>
              <a:buNone/>
            </a:pPr>
            <a:r>
              <a:rPr lang="en-US" altLang="en-US" sz="1200" dirty="0">
                <a:solidFill>
                  <a:schemeClr val="bg1">
                    <a:lumMod val="75000"/>
                  </a:schemeClr>
                </a:solidFill>
              </a:rPr>
              <a:t>--Wie das Wort „ulzerativ“ im Namen andeutet, ist das Hornhautepithel bei PUK  gestört. Im Gegensatz dazu ist das Epithel bei </a:t>
            </a:r>
            <a:r>
              <a:rPr lang="en-US" altLang="en-US" sz="1200" dirty="0" err="1">
                <a:solidFill>
                  <a:schemeClr val="bg1">
                    <a:lumMod val="75000"/>
                  </a:schemeClr>
                </a:solidFill>
              </a:rPr>
              <a:t>Terrien’s </a:t>
            </a:r>
            <a:r>
              <a:rPr lang="en-US" altLang="en-US" sz="1200" b="1" dirty="0">
                <a:solidFill>
                  <a:schemeClr val="bg1">
                    <a:lumMod val="75000"/>
                  </a:schemeClr>
                </a:solidFill>
              </a:rPr>
              <a:t> intakt</a:t>
            </a:r>
            <a:r>
              <a:rPr lang="en-US" altLang="en-US" sz="1200" dirty="0">
                <a:solidFill>
                  <a:schemeClr val="bg1">
                    <a:lumMod val="75000"/>
                  </a:schemeClr>
                </a:solidFill>
              </a:rPr>
              <a: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196</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4" name="TextBox 1">
            <a:extLst>
              <a:ext uri="{FF2B5EF4-FFF2-40B4-BE49-F238E27FC236}">
                <a16:creationId xmlns:a16="http://schemas.microsoft.com/office/drawing/2014/main" id="{CE08F59B-9D8E-40C0-A3C8-F9FEBFC107C0}"/>
              </a:ext>
            </a:extLst>
          </p:cNvPr>
          <p:cNvSpPr txBox="1">
            <a:spLocks noChangeArrowheads="1"/>
          </p:cNvSpPr>
          <p:nvPr/>
        </p:nvSpPr>
        <p:spPr bwMode="auto">
          <a:xfrm>
            <a:off x="1293160" y="805458"/>
            <a:ext cx="6599884" cy="2918748"/>
          </a:xfrm>
          <a:prstGeom prst="rect">
            <a:avLst/>
          </a:prstGeom>
          <a:solidFill>
            <a:schemeClr val="accent1">
              <a:lumMod val="40000"/>
              <a:lumOff val="6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Apropos Terrien…</a:t>
            </a:r>
          </a:p>
          <a:p>
            <a:pPr eaLnBrk="1" hangingPunct="1">
              <a:spcBef>
                <a:spcPct val="0"/>
              </a:spcBef>
              <a:buClrTx/>
              <a:buSzTx/>
              <a:buFontTx/>
              <a:buNone/>
            </a:pPr>
            <a:r>
              <a:rPr lang="en-US" altLang="en-US" sz="1200" i="1" dirty="0">
                <a:solidFill>
                  <a:srgbClr val="0000FF"/>
                </a:solidFill>
              </a:rPr>
              <a:t>Handelt es sich um eine häufige oder eine seltene Erkrankung?</a:t>
            </a:r>
          </a:p>
          <a:p>
            <a:pPr eaLnBrk="1" hangingPunct="1">
              <a:spcBef>
                <a:spcPct val="0"/>
              </a:spcBef>
              <a:buClrTx/>
              <a:buSzTx/>
              <a:buFontTx/>
              <a:buNone/>
            </a:pPr>
            <a:r>
              <a:rPr lang="en-US" altLang="en-US" sz="1200" dirty="0">
                <a:solidFill>
                  <a:srgbClr val="0000FF"/>
                </a:solidFill>
              </a:rPr>
              <a:t>Selten</a:t>
            </a:r>
          </a:p>
          <a:p>
            <a:pPr eaLnBrk="1" hangingPunct="1">
              <a:spcBef>
                <a:spcPct val="0"/>
              </a:spcBef>
              <a:buClrTx/>
              <a:buSzTx/>
              <a:buFontTx/>
              <a:buNone/>
            </a:pPr>
            <a:endParaRPr lang="en-US" altLang="en-US" sz="1400" dirty="0">
              <a:solidFill>
                <a:srgbClr val="0000FF"/>
              </a:solidFill>
            </a:endParaRPr>
          </a:p>
          <a:p>
            <a:pPr eaLnBrk="1" hangingPunct="1">
              <a:spcBef>
                <a:spcPct val="0"/>
              </a:spcBef>
              <a:buClrTx/>
              <a:buSzTx/>
              <a:buFontTx/>
              <a:buNone/>
            </a:pPr>
            <a:r>
              <a:rPr lang="en-US" altLang="en-US" sz="1200" i="1" dirty="0">
                <a:solidFill>
                  <a:srgbClr val="0000FF"/>
                </a:solidFill>
              </a:rPr>
              <a:t>Gibt es eine geschlechtsspezifische Prävalenz?</a:t>
            </a:r>
          </a:p>
          <a:p>
            <a:pPr eaLnBrk="1" hangingPunct="1">
              <a:spcBef>
                <a:spcPct val="0"/>
              </a:spcBef>
              <a:buClrTx/>
              <a:buSzTx/>
              <a:buNone/>
            </a:pPr>
            <a:r>
              <a:rPr lang="en-US" altLang="en-US" sz="1200" dirty="0">
                <a:solidFill>
                  <a:srgbClr val="0000FF"/>
                </a:solidFill>
              </a:rPr>
              <a:t>Ja, sie tritt häufiger bei Männern auf</a:t>
            </a:r>
          </a:p>
          <a:p>
            <a:pPr eaLnBrk="1" hangingPunct="1">
              <a:spcBef>
                <a:spcPct val="0"/>
              </a:spcBef>
              <a:buClrTx/>
              <a:buSzTx/>
              <a:buFontTx/>
              <a:buNone/>
            </a:pPr>
            <a:endParaRPr lang="en-US" altLang="en-US" sz="1400" dirty="0">
              <a:solidFill>
                <a:srgbClr val="0000FF"/>
              </a:solidFill>
            </a:endParaRPr>
          </a:p>
          <a:p>
            <a:pPr eaLnBrk="1" hangingPunct="1">
              <a:spcBef>
                <a:spcPct val="0"/>
              </a:spcBef>
              <a:buClrTx/>
              <a:buSzTx/>
              <a:buFontTx/>
              <a:buNone/>
            </a:pPr>
            <a:r>
              <a:rPr lang="en-US" altLang="en-US" sz="1200" i="1" dirty="0">
                <a:solidFill>
                  <a:srgbClr val="0000FF"/>
                </a:solidFill>
              </a:rPr>
              <a:t>Tritt sie einseitig oder beidseitig auf?</a:t>
            </a:r>
            <a:endParaRPr lang="en-US" altLang="en-US" sz="1400" i="1" dirty="0">
              <a:solidFill>
                <a:schemeClr val="accent1">
                  <a:lumMod val="40000"/>
                  <a:lumOff val="60000"/>
                </a:schemeClr>
              </a:solidFill>
            </a:endParaRPr>
          </a:p>
          <a:p>
            <a:pPr eaLnBrk="1" hangingPunct="1">
              <a:spcBef>
                <a:spcPct val="0"/>
              </a:spcBef>
              <a:buClrTx/>
              <a:buSzTx/>
              <a:buFontTx/>
              <a:buNone/>
            </a:pPr>
            <a:r>
              <a:rPr lang="en-US" altLang="en-US" sz="1200" dirty="0">
                <a:solidFill>
                  <a:schemeClr val="accent1">
                    <a:lumMod val="40000"/>
                    <a:lumOff val="60000"/>
                  </a:schemeClr>
                </a:solidFill>
              </a:rPr>
              <a:t>Beidseitig (obwohl die Beteiligung auffallend asymmetrisch sein kann)</a:t>
            </a:r>
          </a:p>
          <a:p>
            <a:pPr eaLnBrk="1" hangingPunct="1">
              <a:spcBef>
                <a:spcPct val="0"/>
              </a:spcBef>
              <a:buClrTx/>
              <a:buSzTx/>
              <a:buFontTx/>
              <a:buNone/>
            </a:pPr>
            <a:endParaRPr lang="en-US" altLang="en-US" sz="1400" dirty="0">
              <a:solidFill>
                <a:schemeClr val="accent1">
                  <a:lumMod val="40000"/>
                  <a:lumOff val="60000"/>
                </a:schemeClr>
              </a:solidFill>
            </a:endParaRPr>
          </a:p>
          <a:p>
            <a:pPr eaLnBrk="1" hangingPunct="1">
              <a:spcBef>
                <a:spcPct val="0"/>
              </a:spcBef>
              <a:buClrTx/>
              <a:buSzTx/>
              <a:buFontTx/>
              <a:buNone/>
            </a:pPr>
            <a:r>
              <a:rPr lang="en-US" altLang="en-US" sz="1200" i="1" dirty="0">
                <a:solidFill>
                  <a:schemeClr val="accent1">
                    <a:lumMod val="40000"/>
                    <a:lumOff val="60000"/>
                  </a:schemeClr>
                </a:solidFill>
              </a:rPr>
              <a:t>Welcher Bereich der Hornhaut ist zuerst betroffen, und wie verläuft die Erkrankung von dort aus?</a:t>
            </a:r>
          </a:p>
          <a:p>
            <a:pPr eaLnBrk="1" hangingPunct="1">
              <a:spcBef>
                <a:spcPct val="0"/>
              </a:spcBef>
              <a:buClrTx/>
              <a:buSzTx/>
              <a:buFontTx/>
              <a:buNone/>
            </a:pPr>
            <a:r>
              <a:rPr lang="en-US" altLang="en-US" sz="1200" dirty="0">
                <a:solidFill>
                  <a:schemeClr val="accent1">
                    <a:lumMod val="40000"/>
                    <a:lumOff val="60000"/>
                  </a:schemeClr>
                </a:solidFill>
              </a:rPr>
              <a:t>Es beginnt </a:t>
            </a:r>
            <a:r>
              <a:rPr lang="en-US" altLang="en-US" sz="1200" dirty="0" err="1">
                <a:solidFill>
                  <a:schemeClr val="accent1">
                    <a:lumMod val="40000"/>
                    <a:lumOff val="60000"/>
                  </a:schemeClr>
                </a:solidFill>
              </a:rPr>
              <a:t>superonasal </a:t>
            </a:r>
            <a:r>
              <a:rPr lang="en-US" altLang="en-US" sz="1200" dirty="0">
                <a:solidFill>
                  <a:schemeClr val="accent1">
                    <a:lumMod val="40000"/>
                    <a:lumOff val="60000"/>
                  </a:schemeClr>
                </a:solidFill>
              </a:rPr>
              <a:t>und breitet sich dann zirkulär aus</a:t>
            </a:r>
          </a:p>
          <a:p>
            <a:pPr eaLnBrk="1" hangingPunct="1">
              <a:spcBef>
                <a:spcPct val="0"/>
              </a:spcBef>
              <a:buClrTx/>
              <a:buSzTx/>
              <a:buFontTx/>
              <a:buNone/>
            </a:pPr>
            <a:endParaRPr lang="en-US" altLang="en-US" sz="1400" dirty="0">
              <a:solidFill>
                <a:schemeClr val="accent1">
                  <a:lumMod val="40000"/>
                  <a:lumOff val="60000"/>
                </a:schemeClr>
              </a:solidFill>
            </a:endParaRPr>
          </a:p>
          <a:p>
            <a:pPr eaLnBrk="1" hangingPunct="1">
              <a:spcBef>
                <a:spcPct val="0"/>
              </a:spcBef>
              <a:buClrTx/>
              <a:buSzTx/>
              <a:buFontTx/>
              <a:buNone/>
            </a:pPr>
            <a:r>
              <a:rPr lang="en-US" altLang="en-US" sz="1200" i="1" dirty="0">
                <a:solidFill>
                  <a:schemeClr val="accent1">
                    <a:lumMod val="40000"/>
                    <a:lumOff val="60000"/>
                  </a:schemeClr>
                </a:solidFill>
              </a:rPr>
              <a:t>Beeinträchtigt es das Sehvermögen? Wenn ja, inwiefern?</a:t>
            </a:r>
          </a:p>
          <a:p>
            <a:pPr eaLnBrk="1" hangingPunct="1">
              <a:spcBef>
                <a:spcPct val="0"/>
              </a:spcBef>
              <a:buClrTx/>
              <a:buSzTx/>
              <a:buFontTx/>
              <a:buNone/>
            </a:pPr>
            <a:r>
              <a:rPr lang="en-US" altLang="en-US" sz="1200" dirty="0">
                <a:solidFill>
                  <a:schemeClr val="accent1">
                    <a:lumMod val="40000"/>
                    <a:lumOff val="60000"/>
                  </a:schemeClr>
                </a:solidFill>
              </a:rPr>
              <a:t>Ja, durch die Entstehung eines starken Astigmatismus</a:t>
            </a:r>
          </a:p>
        </p:txBody>
      </p:sp>
    </p:spTree>
    <p:extLst>
      <p:ext uri="{BB962C8B-B14F-4D97-AF65-F5344CB8AC3E}">
        <p14:creationId xmlns:p14="http://schemas.microsoft.com/office/powerpoint/2010/main" val="3930447643"/>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Aussagen passt nicht dazu, und warum?</a:t>
            </a:r>
          </a:p>
          <a:p>
            <a:pPr lvl="1" eaLnBrk="1" hangingPunct="1">
              <a:defRPr/>
            </a:pPr>
            <a:r>
              <a:rPr lang="en-US" altLang="en-US" sz="1200" dirty="0">
                <a:solidFill>
                  <a:schemeClr val="bg1">
                    <a:lumMod val="75000"/>
                  </a:schemeClr>
                </a:solidFill>
              </a:rPr>
              <a:t>RA, </a:t>
            </a:r>
            <a:r>
              <a:rPr lang="en-US" altLang="en-US" sz="1200" dirty="0" err="1">
                <a:solidFill>
                  <a:schemeClr val="bg1">
                    <a:lumMod val="75000"/>
                  </a:schemeClr>
                </a:solidFill>
              </a:rPr>
              <a:t>Morbus von Mooren</a:t>
            </a:r>
            <a:r>
              <a:rPr lang="en-US" altLang="en-US" sz="1200" dirty="0">
                <a:solidFill>
                  <a:schemeClr val="bg1">
                    <a:lumMod val="75000"/>
                  </a:schemeClr>
                </a:solidFill>
              </a:rPr>
              <a:t>, </a:t>
            </a:r>
            <a:r>
              <a:rPr lang="en-US" altLang="en-US" sz="1200" dirty="0" err="1">
                <a:solidFill>
                  <a:schemeClr val="bg1">
                    <a:lumMod val="75000"/>
                  </a:schemeClr>
                </a:solidFill>
              </a:rPr>
              <a:t>Behçet-Syndrom</a:t>
            </a:r>
            <a:r>
              <a:rPr lang="en-US" altLang="en-US" sz="1200" dirty="0">
                <a:solidFill>
                  <a:schemeClr val="bg1">
                    <a:lumMod val="75000"/>
                  </a:schemeClr>
                </a:solidFill>
              </a:rPr>
              <a:t>, IBD</a:t>
            </a:r>
          </a:p>
          <a:p>
            <a:pPr eaLnBrk="1" hangingPunct="1">
              <a:defRPr/>
            </a:pPr>
            <a:endParaRPr lang="en-US" altLang="en-US" dirty="0">
              <a:solidFill>
                <a:schemeClr val="bg1">
                  <a:lumMod val="75000"/>
                </a:schemeClr>
              </a:solidFill>
            </a:endParaRPr>
          </a:p>
          <a:p>
            <a:pPr eaLnBrk="1" hangingPunct="1">
              <a:defRPr/>
            </a:pPr>
            <a:r>
              <a:rPr lang="en-US" altLang="en-US" sz="1200" dirty="0">
                <a:solidFill>
                  <a:schemeClr val="bg1">
                    <a:lumMod val="75000"/>
                  </a:schemeClr>
                </a:solidFill>
              </a:rPr>
              <a:t>Und in dieser Gruppe?</a:t>
            </a:r>
          </a:p>
          <a:p>
            <a:pPr lvl="1" eaLnBrk="1" hangingPunct="1">
              <a:defRPr/>
            </a:pPr>
            <a:r>
              <a:rPr lang="en-US" altLang="en-US" sz="1200" dirty="0" err="1">
                <a:solidFill>
                  <a:schemeClr val="bg1">
                    <a:lumMod val="75000"/>
                  </a:schemeClr>
                </a:solidFill>
              </a:rPr>
              <a:t>Mooren</a:t>
            </a:r>
            <a:r>
              <a:rPr lang="en-US" altLang="en-US" sz="1200" dirty="0">
                <a:solidFill>
                  <a:schemeClr val="bg1">
                    <a:lumMod val="75000"/>
                  </a:schemeClr>
                </a:solidFill>
              </a:rPr>
              <a:t>, </a:t>
            </a:r>
            <a:r>
              <a:rPr lang="en-US" altLang="en-US" sz="1200" b="1" dirty="0" err="1">
                <a:solidFill>
                  <a:srgbClr val="0000FF"/>
                </a:solidFill>
              </a:rPr>
              <a:t>Terrien (</a:t>
            </a:r>
            <a:r>
              <a:rPr lang="en-US" altLang="en-US" sz="1200" b="1" dirty="0">
                <a:solidFill>
                  <a:srgbClr val="0000FF"/>
                </a:solidFill>
              </a:rPr>
              <a:t>marginal</a:t>
            </a:r>
            <a:r>
              <a:rPr lang="en-US" altLang="en-US" sz="1200" dirty="0">
                <a:solidFill>
                  <a:schemeClr val="bg1">
                    <a:lumMod val="75000"/>
                  </a:schemeClr>
                </a:solidFill>
              </a:rPr>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Warum ist </a:t>
            </a:r>
            <a:r>
              <a:rPr lang="en-US" altLang="en-US" sz="1200" i="1" dirty="0" err="1">
                <a:solidFill>
                  <a:schemeClr val="bg1">
                    <a:lumMod val="75000"/>
                  </a:schemeClr>
                </a:solidFill>
              </a:rPr>
              <a:t>Terriens </a:t>
            </a:r>
            <a:r>
              <a:rPr lang="en-US" altLang="en-US" sz="1200" i="1" dirty="0">
                <a:solidFill>
                  <a:schemeClr val="bg1">
                    <a:lumMod val="75000"/>
                  </a:schemeClr>
                </a:solidFill>
              </a:rPr>
              <a:t>in dieser Gruppe der Außenseiter?</a:t>
            </a:r>
          </a:p>
          <a:p>
            <a:pPr eaLnBrk="1" hangingPunct="1">
              <a:spcBef>
                <a:spcPct val="0"/>
              </a:spcBef>
              <a:buClrTx/>
              <a:buSzTx/>
              <a:buFontTx/>
              <a:buNone/>
            </a:pPr>
            <a:r>
              <a:rPr lang="en-US" altLang="en-US" sz="1200" dirty="0">
                <a:solidFill>
                  <a:schemeClr val="bg1">
                    <a:lumMod val="75000"/>
                  </a:schemeClr>
                </a:solidFill>
              </a:rPr>
              <a:t>Zwei Gründe:</a:t>
            </a:r>
          </a:p>
          <a:p>
            <a:pPr eaLnBrk="1" hangingPunct="1">
              <a:spcBef>
                <a:spcPct val="0"/>
              </a:spcBef>
              <a:buClrTx/>
              <a:buSzTx/>
              <a:buFontTx/>
              <a:buNone/>
            </a:pPr>
            <a:r>
              <a:rPr lang="en-US" altLang="en-US" sz="1200" dirty="0">
                <a:solidFill>
                  <a:schemeClr val="bg1">
                    <a:lumMod val="75000"/>
                  </a:schemeClr>
                </a:solidFill>
              </a:rPr>
              <a:t>--Bei den anderen handelt es sich bei PUK um einen  entzündlichen  Prozess; </a:t>
            </a:r>
            <a:r>
              <a:rPr lang="en-US" altLang="en-US" sz="1200" dirty="0" err="1">
                <a:solidFill>
                  <a:schemeClr val="bg1">
                    <a:lumMod val="75000"/>
                  </a:schemeClr>
                </a:solidFill>
              </a:rPr>
              <a:t>bei Terrien </a:t>
            </a:r>
            <a:r>
              <a:rPr lang="en-US" altLang="en-US" sz="1200" dirty="0">
                <a:solidFill>
                  <a:schemeClr val="bg1">
                    <a:lumMod val="75000"/>
                  </a:schemeClr>
                </a:solidFill>
              </a:rPr>
              <a:t>ist er  nichtentzündlich</a:t>
            </a:r>
          </a:p>
          <a:p>
            <a:pPr eaLnBrk="1" hangingPunct="1">
              <a:spcBef>
                <a:spcPct val="0"/>
              </a:spcBef>
              <a:buClrTx/>
              <a:buSzTx/>
              <a:buFontTx/>
              <a:buNone/>
            </a:pPr>
            <a:r>
              <a:rPr lang="en-US" altLang="en-US" sz="1200" dirty="0">
                <a:solidFill>
                  <a:schemeClr val="bg1">
                    <a:lumMod val="75000"/>
                  </a:schemeClr>
                </a:solidFill>
              </a:rPr>
              <a:t>--Wie das Wort „ulzerativ“ im Namen andeutet, ist das Hornhautepithel bei PUK  gestört. Im Gegensatz dazu ist das Epithel bei </a:t>
            </a:r>
            <a:r>
              <a:rPr lang="en-US" altLang="en-US" sz="1200" dirty="0" err="1">
                <a:solidFill>
                  <a:schemeClr val="bg1">
                    <a:lumMod val="75000"/>
                  </a:schemeClr>
                </a:solidFill>
              </a:rPr>
              <a:t>Terrien’s </a:t>
            </a:r>
            <a:r>
              <a:rPr lang="en-US" altLang="en-US" sz="1200" b="1" dirty="0">
                <a:solidFill>
                  <a:schemeClr val="bg1">
                    <a:lumMod val="75000"/>
                  </a:schemeClr>
                </a:solidFill>
              </a:rPr>
              <a:t> intakt</a:t>
            </a:r>
            <a:r>
              <a:rPr lang="en-US" altLang="en-US" sz="1200" dirty="0">
                <a:solidFill>
                  <a:schemeClr val="bg1">
                    <a:lumMod val="75000"/>
                  </a:schemeClr>
                </a:solidFill>
              </a:rPr>
              <a: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197</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4" name="TextBox 1">
            <a:extLst>
              <a:ext uri="{FF2B5EF4-FFF2-40B4-BE49-F238E27FC236}">
                <a16:creationId xmlns:a16="http://schemas.microsoft.com/office/drawing/2014/main" id="{CE08F59B-9D8E-40C0-A3C8-F9FEBFC107C0}"/>
              </a:ext>
            </a:extLst>
          </p:cNvPr>
          <p:cNvSpPr txBox="1">
            <a:spLocks noChangeArrowheads="1"/>
          </p:cNvSpPr>
          <p:nvPr/>
        </p:nvSpPr>
        <p:spPr bwMode="auto">
          <a:xfrm>
            <a:off x="1293160" y="805458"/>
            <a:ext cx="6599884" cy="2918748"/>
          </a:xfrm>
          <a:prstGeom prst="rect">
            <a:avLst/>
          </a:prstGeom>
          <a:solidFill>
            <a:schemeClr val="accent1">
              <a:lumMod val="40000"/>
              <a:lumOff val="6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Apropos Terrien…</a:t>
            </a:r>
          </a:p>
          <a:p>
            <a:pPr eaLnBrk="1" hangingPunct="1">
              <a:spcBef>
                <a:spcPct val="0"/>
              </a:spcBef>
              <a:buClrTx/>
              <a:buSzTx/>
              <a:buFontTx/>
              <a:buNone/>
            </a:pPr>
            <a:r>
              <a:rPr lang="en-US" altLang="en-US" sz="1200" i="1" dirty="0">
                <a:solidFill>
                  <a:srgbClr val="0000FF"/>
                </a:solidFill>
              </a:rPr>
              <a:t>Handelt es sich um eine häufige oder eine seltene Erkrankung?</a:t>
            </a:r>
          </a:p>
          <a:p>
            <a:pPr eaLnBrk="1" hangingPunct="1">
              <a:spcBef>
                <a:spcPct val="0"/>
              </a:spcBef>
              <a:buClrTx/>
              <a:buSzTx/>
              <a:buFontTx/>
              <a:buNone/>
            </a:pPr>
            <a:r>
              <a:rPr lang="en-US" altLang="en-US" sz="1200" dirty="0">
                <a:solidFill>
                  <a:srgbClr val="0000FF"/>
                </a:solidFill>
              </a:rPr>
              <a:t>Selten</a:t>
            </a:r>
          </a:p>
          <a:p>
            <a:pPr eaLnBrk="1" hangingPunct="1">
              <a:spcBef>
                <a:spcPct val="0"/>
              </a:spcBef>
              <a:buClrTx/>
              <a:buSzTx/>
              <a:buFontTx/>
              <a:buNone/>
            </a:pPr>
            <a:endParaRPr lang="en-US" altLang="en-US" sz="1400" dirty="0">
              <a:solidFill>
                <a:srgbClr val="0000FF"/>
              </a:solidFill>
            </a:endParaRPr>
          </a:p>
          <a:p>
            <a:pPr eaLnBrk="1" hangingPunct="1">
              <a:spcBef>
                <a:spcPct val="0"/>
              </a:spcBef>
              <a:buClrTx/>
              <a:buSzTx/>
              <a:buFontTx/>
              <a:buNone/>
            </a:pPr>
            <a:r>
              <a:rPr lang="en-US" altLang="en-US" sz="1200" i="1" dirty="0">
                <a:solidFill>
                  <a:srgbClr val="0000FF"/>
                </a:solidFill>
              </a:rPr>
              <a:t>Gibt es eine geschlechtsspezifische Prävalenz?</a:t>
            </a:r>
          </a:p>
          <a:p>
            <a:pPr eaLnBrk="1" hangingPunct="1">
              <a:spcBef>
                <a:spcPct val="0"/>
              </a:spcBef>
              <a:buClrTx/>
              <a:buSzTx/>
              <a:buNone/>
            </a:pPr>
            <a:r>
              <a:rPr lang="en-US" altLang="en-US" sz="1200" dirty="0">
                <a:solidFill>
                  <a:srgbClr val="0000FF"/>
                </a:solidFill>
              </a:rPr>
              <a:t>Ja, sie tritt häufiger bei Männern auf</a:t>
            </a:r>
          </a:p>
          <a:p>
            <a:pPr eaLnBrk="1" hangingPunct="1">
              <a:spcBef>
                <a:spcPct val="0"/>
              </a:spcBef>
              <a:buClrTx/>
              <a:buSzTx/>
              <a:buFontTx/>
              <a:buNone/>
            </a:pPr>
            <a:endParaRPr lang="en-US" altLang="en-US" sz="1400" dirty="0">
              <a:solidFill>
                <a:srgbClr val="0000FF"/>
              </a:solidFill>
            </a:endParaRPr>
          </a:p>
          <a:p>
            <a:pPr eaLnBrk="1" hangingPunct="1">
              <a:spcBef>
                <a:spcPct val="0"/>
              </a:spcBef>
              <a:buClrTx/>
              <a:buSzTx/>
              <a:buFontTx/>
              <a:buNone/>
            </a:pPr>
            <a:r>
              <a:rPr lang="en-US" altLang="en-US" sz="1200" i="1" dirty="0">
                <a:solidFill>
                  <a:srgbClr val="0000FF"/>
                </a:solidFill>
              </a:rPr>
              <a:t>Tritt sie einseitig oder beidseitig auf?</a:t>
            </a:r>
          </a:p>
          <a:p>
            <a:pPr eaLnBrk="1" hangingPunct="1">
              <a:spcBef>
                <a:spcPct val="0"/>
              </a:spcBef>
              <a:buClrTx/>
              <a:buSzTx/>
              <a:buFontTx/>
              <a:buNone/>
            </a:pPr>
            <a:r>
              <a:rPr lang="en-US" altLang="en-US" sz="1200" dirty="0">
                <a:solidFill>
                  <a:srgbClr val="0000FF"/>
                </a:solidFill>
              </a:rPr>
              <a:t>Beidseitig (obwohl die Beteiligung auffallend asymmetrisch sein kann)</a:t>
            </a:r>
            <a:endParaRPr lang="en-US" altLang="en-US" sz="1400" dirty="0">
              <a:solidFill>
                <a:schemeClr val="accent1">
                  <a:lumMod val="40000"/>
                  <a:lumOff val="60000"/>
                </a:schemeClr>
              </a:solidFill>
            </a:endParaRPr>
          </a:p>
          <a:p>
            <a:pPr eaLnBrk="1" hangingPunct="1">
              <a:spcBef>
                <a:spcPct val="0"/>
              </a:spcBef>
              <a:buClrTx/>
              <a:buSzTx/>
              <a:buFontTx/>
              <a:buNone/>
            </a:pPr>
            <a:endParaRPr lang="en-US" altLang="en-US" sz="1400" dirty="0">
              <a:solidFill>
                <a:schemeClr val="accent1">
                  <a:lumMod val="40000"/>
                  <a:lumOff val="60000"/>
                </a:schemeClr>
              </a:solidFill>
            </a:endParaRPr>
          </a:p>
          <a:p>
            <a:pPr eaLnBrk="1" hangingPunct="1">
              <a:spcBef>
                <a:spcPct val="0"/>
              </a:spcBef>
              <a:buClrTx/>
              <a:buSzTx/>
              <a:buFontTx/>
              <a:buNone/>
            </a:pPr>
            <a:r>
              <a:rPr lang="en-US" altLang="en-US" sz="1200" i="1" dirty="0">
                <a:solidFill>
                  <a:schemeClr val="accent1">
                    <a:lumMod val="40000"/>
                    <a:lumOff val="60000"/>
                  </a:schemeClr>
                </a:solidFill>
              </a:rPr>
              <a:t>Welcher Bereich der Hornhaut ist zuerst betroffen, und wie verläuft die Erkrankung von dort aus?</a:t>
            </a:r>
          </a:p>
          <a:p>
            <a:pPr eaLnBrk="1" hangingPunct="1">
              <a:spcBef>
                <a:spcPct val="0"/>
              </a:spcBef>
              <a:buClrTx/>
              <a:buSzTx/>
              <a:buFontTx/>
              <a:buNone/>
            </a:pPr>
            <a:r>
              <a:rPr lang="en-US" altLang="en-US" sz="1200" dirty="0">
                <a:solidFill>
                  <a:schemeClr val="accent1">
                    <a:lumMod val="40000"/>
                    <a:lumOff val="60000"/>
                  </a:schemeClr>
                </a:solidFill>
              </a:rPr>
              <a:t>Es beginnt </a:t>
            </a:r>
            <a:r>
              <a:rPr lang="en-US" altLang="en-US" sz="1200" dirty="0" err="1">
                <a:solidFill>
                  <a:schemeClr val="accent1">
                    <a:lumMod val="40000"/>
                    <a:lumOff val="60000"/>
                  </a:schemeClr>
                </a:solidFill>
              </a:rPr>
              <a:t>superonasal </a:t>
            </a:r>
            <a:r>
              <a:rPr lang="en-US" altLang="en-US" sz="1200" dirty="0">
                <a:solidFill>
                  <a:schemeClr val="accent1">
                    <a:lumMod val="40000"/>
                    <a:lumOff val="60000"/>
                  </a:schemeClr>
                </a:solidFill>
              </a:rPr>
              <a:t>und breitet sich dann zirkulär aus</a:t>
            </a:r>
          </a:p>
          <a:p>
            <a:pPr eaLnBrk="1" hangingPunct="1">
              <a:spcBef>
                <a:spcPct val="0"/>
              </a:spcBef>
              <a:buClrTx/>
              <a:buSzTx/>
              <a:buFontTx/>
              <a:buNone/>
            </a:pPr>
            <a:endParaRPr lang="en-US" altLang="en-US" sz="1400" dirty="0">
              <a:solidFill>
                <a:schemeClr val="accent1">
                  <a:lumMod val="40000"/>
                  <a:lumOff val="60000"/>
                </a:schemeClr>
              </a:solidFill>
            </a:endParaRPr>
          </a:p>
          <a:p>
            <a:pPr eaLnBrk="1" hangingPunct="1">
              <a:spcBef>
                <a:spcPct val="0"/>
              </a:spcBef>
              <a:buClrTx/>
              <a:buSzTx/>
              <a:buFontTx/>
              <a:buNone/>
            </a:pPr>
            <a:r>
              <a:rPr lang="en-US" altLang="en-US" sz="1200" i="1" dirty="0">
                <a:solidFill>
                  <a:schemeClr val="accent1">
                    <a:lumMod val="40000"/>
                    <a:lumOff val="60000"/>
                  </a:schemeClr>
                </a:solidFill>
              </a:rPr>
              <a:t>Beeinträchtigt es das Sehvermögen? Wenn ja, inwiefern?</a:t>
            </a:r>
          </a:p>
          <a:p>
            <a:pPr eaLnBrk="1" hangingPunct="1">
              <a:spcBef>
                <a:spcPct val="0"/>
              </a:spcBef>
              <a:buClrTx/>
              <a:buSzTx/>
              <a:buFontTx/>
              <a:buNone/>
            </a:pPr>
            <a:r>
              <a:rPr lang="en-US" altLang="en-US" sz="1200" dirty="0">
                <a:solidFill>
                  <a:schemeClr val="accent1">
                    <a:lumMod val="40000"/>
                    <a:lumOff val="60000"/>
                  </a:schemeClr>
                </a:solidFill>
              </a:rPr>
              <a:t>Ja, durch die Entstehung eines starken Astigmatismus</a:t>
            </a:r>
          </a:p>
        </p:txBody>
      </p:sp>
    </p:spTree>
    <p:extLst>
      <p:ext uri="{BB962C8B-B14F-4D97-AF65-F5344CB8AC3E}">
        <p14:creationId xmlns:p14="http://schemas.microsoft.com/office/powerpoint/2010/main" val="1676411324"/>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Optionen passt nicht dazu, und warum?</a:t>
            </a:r>
          </a:p>
          <a:p>
            <a:pPr lvl="1" eaLnBrk="1" hangingPunct="1">
              <a:defRPr/>
            </a:pPr>
            <a:r>
              <a:rPr lang="en-US" altLang="en-US" sz="1200" dirty="0">
                <a:solidFill>
                  <a:schemeClr val="bg1">
                    <a:lumMod val="75000"/>
                  </a:schemeClr>
                </a:solidFill>
              </a:rPr>
              <a:t>RA, </a:t>
            </a:r>
            <a:r>
              <a:rPr lang="en-US" altLang="en-US" sz="1200" dirty="0" err="1">
                <a:solidFill>
                  <a:schemeClr val="bg1">
                    <a:lumMod val="75000"/>
                  </a:schemeClr>
                </a:solidFill>
              </a:rPr>
              <a:t>Morbus von Mooren</a:t>
            </a:r>
            <a:r>
              <a:rPr lang="en-US" altLang="en-US" sz="1200" dirty="0">
                <a:solidFill>
                  <a:schemeClr val="bg1">
                    <a:lumMod val="75000"/>
                  </a:schemeClr>
                </a:solidFill>
              </a:rPr>
              <a:t>, </a:t>
            </a:r>
            <a:r>
              <a:rPr lang="en-US" altLang="en-US" sz="1200" dirty="0" err="1">
                <a:solidFill>
                  <a:schemeClr val="bg1">
                    <a:lumMod val="75000"/>
                  </a:schemeClr>
                </a:solidFill>
              </a:rPr>
              <a:t>Behçet-Syndrom</a:t>
            </a:r>
            <a:r>
              <a:rPr lang="en-US" altLang="en-US" sz="1200" dirty="0">
                <a:solidFill>
                  <a:schemeClr val="bg1">
                    <a:lumMod val="75000"/>
                  </a:schemeClr>
                </a:solidFill>
              </a:rPr>
              <a:t>, IBD</a:t>
            </a:r>
          </a:p>
          <a:p>
            <a:pPr eaLnBrk="1" hangingPunct="1">
              <a:defRPr/>
            </a:pPr>
            <a:endParaRPr lang="en-US" altLang="en-US" dirty="0">
              <a:solidFill>
                <a:schemeClr val="bg1">
                  <a:lumMod val="75000"/>
                </a:schemeClr>
              </a:solidFill>
            </a:endParaRPr>
          </a:p>
          <a:p>
            <a:pPr eaLnBrk="1" hangingPunct="1">
              <a:defRPr/>
            </a:pPr>
            <a:r>
              <a:rPr lang="en-US" altLang="en-US" sz="1200" dirty="0">
                <a:solidFill>
                  <a:schemeClr val="bg1">
                    <a:lumMod val="75000"/>
                  </a:schemeClr>
                </a:solidFill>
              </a:rPr>
              <a:t>Und in dieser Gruppe?</a:t>
            </a:r>
          </a:p>
          <a:p>
            <a:pPr lvl="1" eaLnBrk="1" hangingPunct="1">
              <a:defRPr/>
            </a:pPr>
            <a:r>
              <a:rPr lang="en-US" altLang="en-US" sz="1200" dirty="0" err="1">
                <a:solidFill>
                  <a:schemeClr val="bg1">
                    <a:lumMod val="75000"/>
                  </a:schemeClr>
                </a:solidFill>
              </a:rPr>
              <a:t>Mooren</a:t>
            </a:r>
            <a:r>
              <a:rPr lang="en-US" altLang="en-US" sz="1200" dirty="0">
                <a:solidFill>
                  <a:schemeClr val="bg1">
                    <a:lumMod val="75000"/>
                  </a:schemeClr>
                </a:solidFill>
              </a:rPr>
              <a:t>, </a:t>
            </a:r>
            <a:r>
              <a:rPr lang="en-US" altLang="en-US" sz="1200" b="1" dirty="0" err="1">
                <a:solidFill>
                  <a:srgbClr val="0000FF"/>
                </a:solidFill>
              </a:rPr>
              <a:t>Terrien (</a:t>
            </a:r>
            <a:r>
              <a:rPr lang="en-US" altLang="en-US" sz="1200" b="1" dirty="0">
                <a:solidFill>
                  <a:srgbClr val="0000FF"/>
                </a:solidFill>
              </a:rPr>
              <a:t>marginal</a:t>
            </a:r>
            <a:r>
              <a:rPr lang="en-US" altLang="en-US" sz="1200" dirty="0">
                <a:solidFill>
                  <a:schemeClr val="bg1">
                    <a:lumMod val="75000"/>
                  </a:schemeClr>
                </a:solidFill>
              </a:rPr>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Warum ist </a:t>
            </a:r>
            <a:r>
              <a:rPr lang="en-US" altLang="en-US" sz="1200" i="1" dirty="0" err="1">
                <a:solidFill>
                  <a:schemeClr val="bg1">
                    <a:lumMod val="75000"/>
                  </a:schemeClr>
                </a:solidFill>
              </a:rPr>
              <a:t>Terriens </a:t>
            </a:r>
            <a:r>
              <a:rPr lang="en-US" altLang="en-US" sz="1200" i="1" dirty="0">
                <a:solidFill>
                  <a:schemeClr val="bg1">
                    <a:lumMod val="75000"/>
                  </a:schemeClr>
                </a:solidFill>
              </a:rPr>
              <a:t>in dieser Gruppe der Außenseiter?</a:t>
            </a:r>
          </a:p>
          <a:p>
            <a:pPr eaLnBrk="1" hangingPunct="1">
              <a:spcBef>
                <a:spcPct val="0"/>
              </a:spcBef>
              <a:buClrTx/>
              <a:buSzTx/>
              <a:buFontTx/>
              <a:buNone/>
            </a:pPr>
            <a:r>
              <a:rPr lang="en-US" altLang="en-US" sz="1200" dirty="0">
                <a:solidFill>
                  <a:schemeClr val="bg1">
                    <a:lumMod val="75000"/>
                  </a:schemeClr>
                </a:solidFill>
              </a:rPr>
              <a:t>Zwei Gründe:</a:t>
            </a:r>
          </a:p>
          <a:p>
            <a:pPr eaLnBrk="1" hangingPunct="1">
              <a:spcBef>
                <a:spcPct val="0"/>
              </a:spcBef>
              <a:buClrTx/>
              <a:buSzTx/>
              <a:buFontTx/>
              <a:buNone/>
            </a:pPr>
            <a:r>
              <a:rPr lang="en-US" altLang="en-US" sz="1200" dirty="0">
                <a:solidFill>
                  <a:schemeClr val="bg1">
                    <a:lumMod val="75000"/>
                  </a:schemeClr>
                </a:solidFill>
              </a:rPr>
              <a:t>--Bei den anderen handelt es sich bei PUK um einen  entzündlichen  Prozess; </a:t>
            </a:r>
            <a:r>
              <a:rPr lang="en-US" altLang="en-US" sz="1200" dirty="0" err="1">
                <a:solidFill>
                  <a:schemeClr val="bg1">
                    <a:lumMod val="75000"/>
                  </a:schemeClr>
                </a:solidFill>
              </a:rPr>
              <a:t>bei Terrien </a:t>
            </a:r>
            <a:r>
              <a:rPr lang="en-US" altLang="en-US" sz="1200" dirty="0">
                <a:solidFill>
                  <a:schemeClr val="bg1">
                    <a:lumMod val="75000"/>
                  </a:schemeClr>
                </a:solidFill>
              </a:rPr>
              <a:t>ist er  nichtentzündlich</a:t>
            </a:r>
          </a:p>
          <a:p>
            <a:pPr eaLnBrk="1" hangingPunct="1">
              <a:spcBef>
                <a:spcPct val="0"/>
              </a:spcBef>
              <a:buClrTx/>
              <a:buSzTx/>
              <a:buFontTx/>
              <a:buNone/>
            </a:pPr>
            <a:r>
              <a:rPr lang="en-US" altLang="en-US" sz="1200" dirty="0">
                <a:solidFill>
                  <a:schemeClr val="bg1">
                    <a:lumMod val="75000"/>
                  </a:schemeClr>
                </a:solidFill>
              </a:rPr>
              <a:t>--Wie das Wort „ulzerativ“ im Namen andeutet, ist das Hornhautepithel bei PUK  gestört. Im Gegensatz dazu ist das Epithel bei </a:t>
            </a:r>
            <a:r>
              <a:rPr lang="en-US" altLang="en-US" sz="1200" dirty="0" err="1">
                <a:solidFill>
                  <a:schemeClr val="bg1">
                    <a:lumMod val="75000"/>
                  </a:schemeClr>
                </a:solidFill>
              </a:rPr>
              <a:t>Terrien’s </a:t>
            </a:r>
            <a:r>
              <a:rPr lang="en-US" altLang="en-US" sz="1200" b="1" dirty="0">
                <a:solidFill>
                  <a:schemeClr val="bg1">
                    <a:lumMod val="75000"/>
                  </a:schemeClr>
                </a:solidFill>
              </a:rPr>
              <a:t> intakt</a:t>
            </a:r>
            <a:r>
              <a:rPr lang="en-US" altLang="en-US" sz="1200" dirty="0">
                <a:solidFill>
                  <a:schemeClr val="bg1">
                    <a:lumMod val="75000"/>
                  </a:schemeClr>
                </a:solidFill>
              </a:rPr>
              <a: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198</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4" name="TextBox 1">
            <a:extLst>
              <a:ext uri="{FF2B5EF4-FFF2-40B4-BE49-F238E27FC236}">
                <a16:creationId xmlns:a16="http://schemas.microsoft.com/office/drawing/2014/main" id="{CE08F59B-9D8E-40C0-A3C8-F9FEBFC107C0}"/>
              </a:ext>
            </a:extLst>
          </p:cNvPr>
          <p:cNvSpPr txBox="1">
            <a:spLocks noChangeArrowheads="1"/>
          </p:cNvSpPr>
          <p:nvPr/>
        </p:nvSpPr>
        <p:spPr bwMode="auto">
          <a:xfrm>
            <a:off x="1293160" y="805458"/>
            <a:ext cx="6599884" cy="2918748"/>
          </a:xfrm>
          <a:prstGeom prst="rect">
            <a:avLst/>
          </a:prstGeom>
          <a:solidFill>
            <a:schemeClr val="accent1">
              <a:lumMod val="40000"/>
              <a:lumOff val="6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Apropos Terrien…</a:t>
            </a:r>
          </a:p>
          <a:p>
            <a:pPr eaLnBrk="1" hangingPunct="1">
              <a:spcBef>
                <a:spcPct val="0"/>
              </a:spcBef>
              <a:buClrTx/>
              <a:buSzTx/>
              <a:buFontTx/>
              <a:buNone/>
            </a:pPr>
            <a:r>
              <a:rPr lang="en-US" altLang="en-US" sz="1200" i="1" dirty="0">
                <a:solidFill>
                  <a:srgbClr val="0000FF"/>
                </a:solidFill>
              </a:rPr>
              <a:t>Handelt es sich um eine häufige oder eine seltene Erkrankung?</a:t>
            </a:r>
          </a:p>
          <a:p>
            <a:pPr eaLnBrk="1" hangingPunct="1">
              <a:spcBef>
                <a:spcPct val="0"/>
              </a:spcBef>
              <a:buClrTx/>
              <a:buSzTx/>
              <a:buFontTx/>
              <a:buNone/>
            </a:pPr>
            <a:r>
              <a:rPr lang="en-US" altLang="en-US" sz="1200" dirty="0">
                <a:solidFill>
                  <a:srgbClr val="0000FF"/>
                </a:solidFill>
              </a:rPr>
              <a:t>Selten</a:t>
            </a:r>
          </a:p>
          <a:p>
            <a:pPr eaLnBrk="1" hangingPunct="1">
              <a:spcBef>
                <a:spcPct val="0"/>
              </a:spcBef>
              <a:buClrTx/>
              <a:buSzTx/>
              <a:buFontTx/>
              <a:buNone/>
            </a:pPr>
            <a:endParaRPr lang="en-US" altLang="en-US" sz="1400" dirty="0">
              <a:solidFill>
                <a:srgbClr val="0000FF"/>
              </a:solidFill>
            </a:endParaRPr>
          </a:p>
          <a:p>
            <a:pPr eaLnBrk="1" hangingPunct="1">
              <a:spcBef>
                <a:spcPct val="0"/>
              </a:spcBef>
              <a:buClrTx/>
              <a:buSzTx/>
              <a:buFontTx/>
              <a:buNone/>
            </a:pPr>
            <a:r>
              <a:rPr lang="en-US" altLang="en-US" sz="1200" i="1" dirty="0">
                <a:solidFill>
                  <a:srgbClr val="0000FF"/>
                </a:solidFill>
              </a:rPr>
              <a:t>Gibt es eine geschlechtsspezifische Prävalenz?</a:t>
            </a:r>
          </a:p>
          <a:p>
            <a:pPr eaLnBrk="1" hangingPunct="1">
              <a:spcBef>
                <a:spcPct val="0"/>
              </a:spcBef>
              <a:buClrTx/>
              <a:buSzTx/>
              <a:buNone/>
            </a:pPr>
            <a:r>
              <a:rPr lang="en-US" altLang="en-US" sz="1200" dirty="0">
                <a:solidFill>
                  <a:srgbClr val="0000FF"/>
                </a:solidFill>
              </a:rPr>
              <a:t>Ja, sie tritt häufiger bei Männern auf</a:t>
            </a:r>
          </a:p>
          <a:p>
            <a:pPr eaLnBrk="1" hangingPunct="1">
              <a:spcBef>
                <a:spcPct val="0"/>
              </a:spcBef>
              <a:buClrTx/>
              <a:buSzTx/>
              <a:buFontTx/>
              <a:buNone/>
            </a:pPr>
            <a:endParaRPr lang="en-US" altLang="en-US" sz="1400" dirty="0">
              <a:solidFill>
                <a:srgbClr val="0000FF"/>
              </a:solidFill>
            </a:endParaRPr>
          </a:p>
          <a:p>
            <a:pPr eaLnBrk="1" hangingPunct="1">
              <a:spcBef>
                <a:spcPct val="0"/>
              </a:spcBef>
              <a:buClrTx/>
              <a:buSzTx/>
              <a:buFontTx/>
              <a:buNone/>
            </a:pPr>
            <a:r>
              <a:rPr lang="en-US" altLang="en-US" sz="1200" i="1" dirty="0">
                <a:solidFill>
                  <a:srgbClr val="0000FF"/>
                </a:solidFill>
              </a:rPr>
              <a:t>Tritt sie einseitig oder beidseitig auf?</a:t>
            </a:r>
          </a:p>
          <a:p>
            <a:pPr eaLnBrk="1" hangingPunct="1">
              <a:spcBef>
                <a:spcPct val="0"/>
              </a:spcBef>
              <a:buClrTx/>
              <a:buSzTx/>
              <a:buFontTx/>
              <a:buNone/>
            </a:pPr>
            <a:r>
              <a:rPr lang="en-US" altLang="en-US" sz="1200" dirty="0">
                <a:solidFill>
                  <a:srgbClr val="0000FF"/>
                </a:solidFill>
              </a:rPr>
              <a:t>Beidseitig (obwohl die Beteiligung auffallend asymmetrisch sein kann)</a:t>
            </a:r>
          </a:p>
          <a:p>
            <a:pPr eaLnBrk="1" hangingPunct="1">
              <a:spcBef>
                <a:spcPct val="0"/>
              </a:spcBef>
              <a:buClrTx/>
              <a:buSzTx/>
              <a:buFontTx/>
              <a:buNone/>
            </a:pPr>
            <a:endParaRPr lang="en-US" altLang="en-US" sz="1400" dirty="0">
              <a:solidFill>
                <a:srgbClr val="0000FF"/>
              </a:solidFill>
            </a:endParaRPr>
          </a:p>
          <a:p>
            <a:pPr eaLnBrk="1" hangingPunct="1">
              <a:spcBef>
                <a:spcPct val="0"/>
              </a:spcBef>
              <a:buClrTx/>
              <a:buSzTx/>
              <a:buFontTx/>
              <a:buNone/>
            </a:pPr>
            <a:r>
              <a:rPr lang="en-US" altLang="en-US" sz="1200" i="1" dirty="0">
                <a:solidFill>
                  <a:srgbClr val="0000FF"/>
                </a:solidFill>
              </a:rPr>
              <a:t>Welcher Bereich der Hornhaut ist zuerst betroffen, und wie verläuft die Erkrankung von dort aus?</a:t>
            </a:r>
          </a:p>
          <a:p>
            <a:pPr eaLnBrk="1" hangingPunct="1">
              <a:spcBef>
                <a:spcPct val="0"/>
              </a:spcBef>
              <a:buClrTx/>
              <a:buSzTx/>
              <a:buFontTx/>
              <a:buNone/>
            </a:pPr>
            <a:r>
              <a:rPr lang="en-US" altLang="en-US" sz="1200" dirty="0">
                <a:solidFill>
                  <a:schemeClr val="accent1">
                    <a:lumMod val="40000"/>
                    <a:lumOff val="60000"/>
                  </a:schemeClr>
                </a:solidFill>
              </a:rPr>
              <a:t>Es beginnt </a:t>
            </a:r>
            <a:r>
              <a:rPr lang="en-US" altLang="en-US" sz="1200" dirty="0" err="1">
                <a:solidFill>
                  <a:schemeClr val="accent1">
                    <a:lumMod val="40000"/>
                    <a:lumOff val="60000"/>
                  </a:schemeClr>
                </a:solidFill>
              </a:rPr>
              <a:t>superonasal </a:t>
            </a:r>
            <a:r>
              <a:rPr lang="en-US" altLang="en-US" sz="1200" dirty="0">
                <a:solidFill>
                  <a:schemeClr val="accent1">
                    <a:lumMod val="40000"/>
                    <a:lumOff val="60000"/>
                  </a:schemeClr>
                </a:solidFill>
              </a:rPr>
              <a:t>und breitet sich dann zirkulär aus</a:t>
            </a:r>
          </a:p>
          <a:p>
            <a:pPr eaLnBrk="1" hangingPunct="1">
              <a:spcBef>
                <a:spcPct val="0"/>
              </a:spcBef>
              <a:buClrTx/>
              <a:buSzTx/>
              <a:buFontTx/>
              <a:buNone/>
            </a:pPr>
            <a:endParaRPr lang="en-US" altLang="en-US" sz="1400" dirty="0">
              <a:solidFill>
                <a:schemeClr val="accent1">
                  <a:lumMod val="40000"/>
                  <a:lumOff val="60000"/>
                </a:schemeClr>
              </a:solidFill>
            </a:endParaRPr>
          </a:p>
          <a:p>
            <a:pPr eaLnBrk="1" hangingPunct="1">
              <a:spcBef>
                <a:spcPct val="0"/>
              </a:spcBef>
              <a:buClrTx/>
              <a:buSzTx/>
              <a:buFontTx/>
              <a:buNone/>
            </a:pPr>
            <a:r>
              <a:rPr lang="en-US" altLang="en-US" sz="1200" i="1" dirty="0">
                <a:solidFill>
                  <a:schemeClr val="accent1">
                    <a:lumMod val="40000"/>
                    <a:lumOff val="60000"/>
                  </a:schemeClr>
                </a:solidFill>
              </a:rPr>
              <a:t>Beeinträchtigt es das Sehvermögen? Wenn ja, inwiefern?</a:t>
            </a:r>
          </a:p>
          <a:p>
            <a:pPr eaLnBrk="1" hangingPunct="1">
              <a:spcBef>
                <a:spcPct val="0"/>
              </a:spcBef>
              <a:buClrTx/>
              <a:buSzTx/>
              <a:buFontTx/>
              <a:buNone/>
            </a:pPr>
            <a:r>
              <a:rPr lang="en-US" altLang="en-US" sz="1200" dirty="0">
                <a:solidFill>
                  <a:schemeClr val="accent1">
                    <a:lumMod val="40000"/>
                    <a:lumOff val="60000"/>
                  </a:schemeClr>
                </a:solidFill>
              </a:rPr>
              <a:t>Ja, durch die Entstehung eines starken Astigmatismus</a:t>
            </a:r>
          </a:p>
        </p:txBody>
      </p:sp>
    </p:spTree>
    <p:extLst>
      <p:ext uri="{BB962C8B-B14F-4D97-AF65-F5344CB8AC3E}">
        <p14:creationId xmlns:p14="http://schemas.microsoft.com/office/powerpoint/2010/main" val="3898972748"/>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Aussagen passt nicht dazu, und warum?</a:t>
            </a:r>
          </a:p>
          <a:p>
            <a:pPr lvl="1" eaLnBrk="1" hangingPunct="1">
              <a:defRPr/>
            </a:pPr>
            <a:r>
              <a:rPr lang="en-US" altLang="en-US" sz="1200" dirty="0">
                <a:solidFill>
                  <a:schemeClr val="bg1">
                    <a:lumMod val="75000"/>
                  </a:schemeClr>
                </a:solidFill>
              </a:rPr>
              <a:t>RA, </a:t>
            </a:r>
            <a:r>
              <a:rPr lang="en-US" altLang="en-US" sz="1200" dirty="0" err="1">
                <a:solidFill>
                  <a:schemeClr val="bg1">
                    <a:lumMod val="75000"/>
                  </a:schemeClr>
                </a:solidFill>
              </a:rPr>
              <a:t>Morbus von Mooren</a:t>
            </a:r>
            <a:r>
              <a:rPr lang="en-US" altLang="en-US" sz="1200" dirty="0">
                <a:solidFill>
                  <a:schemeClr val="bg1">
                    <a:lumMod val="75000"/>
                  </a:schemeClr>
                </a:solidFill>
              </a:rPr>
              <a:t>, </a:t>
            </a:r>
            <a:r>
              <a:rPr lang="en-US" altLang="en-US" sz="1200" dirty="0" err="1">
                <a:solidFill>
                  <a:schemeClr val="bg1">
                    <a:lumMod val="75000"/>
                  </a:schemeClr>
                </a:solidFill>
              </a:rPr>
              <a:t>Behçet-Syndrom</a:t>
            </a:r>
            <a:r>
              <a:rPr lang="en-US" altLang="en-US" sz="1200" dirty="0">
                <a:solidFill>
                  <a:schemeClr val="bg1">
                    <a:lumMod val="75000"/>
                  </a:schemeClr>
                </a:solidFill>
              </a:rPr>
              <a:t>, IBD</a:t>
            </a:r>
          </a:p>
          <a:p>
            <a:pPr eaLnBrk="1" hangingPunct="1">
              <a:defRPr/>
            </a:pPr>
            <a:endParaRPr lang="en-US" altLang="en-US" dirty="0">
              <a:solidFill>
                <a:schemeClr val="bg1">
                  <a:lumMod val="75000"/>
                </a:schemeClr>
              </a:solidFill>
            </a:endParaRPr>
          </a:p>
          <a:p>
            <a:pPr eaLnBrk="1" hangingPunct="1">
              <a:defRPr/>
            </a:pPr>
            <a:r>
              <a:rPr lang="en-US" altLang="en-US" sz="1200" dirty="0">
                <a:solidFill>
                  <a:schemeClr val="bg1">
                    <a:lumMod val="75000"/>
                  </a:schemeClr>
                </a:solidFill>
              </a:rPr>
              <a:t>Und in dieser Gruppe?</a:t>
            </a:r>
          </a:p>
          <a:p>
            <a:pPr lvl="1" eaLnBrk="1" hangingPunct="1">
              <a:defRPr/>
            </a:pPr>
            <a:r>
              <a:rPr lang="en-US" altLang="en-US" sz="1200" dirty="0" err="1">
                <a:solidFill>
                  <a:schemeClr val="bg1">
                    <a:lumMod val="75000"/>
                  </a:schemeClr>
                </a:solidFill>
              </a:rPr>
              <a:t>Mooren-Syndrom</a:t>
            </a:r>
            <a:r>
              <a:rPr lang="en-US" altLang="en-US" sz="1200" dirty="0">
                <a:solidFill>
                  <a:schemeClr val="bg1">
                    <a:lumMod val="75000"/>
                  </a:schemeClr>
                </a:solidFill>
              </a:rPr>
              <a:t>, </a:t>
            </a:r>
            <a:r>
              <a:rPr lang="en-US" altLang="en-US" sz="1200" b="1" dirty="0" err="1">
                <a:solidFill>
                  <a:srgbClr val="0000FF"/>
                </a:solidFill>
              </a:rPr>
              <a:t>Terrien-Syndrom (</a:t>
            </a:r>
            <a:r>
              <a:rPr lang="en-US" altLang="en-US" sz="1200" b="1" dirty="0">
                <a:solidFill>
                  <a:srgbClr val="0000FF"/>
                </a:solidFill>
              </a:rPr>
              <a:t>marginal)</a:t>
            </a:r>
            <a:r>
              <a:rPr lang="en-US" altLang="en-US" sz="1200" dirty="0">
                <a:solidFill>
                  <a:schemeClr val="bg1">
                    <a:lumMod val="75000"/>
                  </a:schemeClr>
                </a:solidFill>
              </a:rPr>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Warum ist </a:t>
            </a:r>
            <a:r>
              <a:rPr lang="en-US" altLang="en-US" sz="1200" i="1" dirty="0" err="1">
                <a:solidFill>
                  <a:schemeClr val="bg1">
                    <a:lumMod val="75000"/>
                  </a:schemeClr>
                </a:solidFill>
              </a:rPr>
              <a:t>Terriens </a:t>
            </a:r>
            <a:r>
              <a:rPr lang="en-US" altLang="en-US" sz="1200" i="1" dirty="0">
                <a:solidFill>
                  <a:schemeClr val="bg1">
                    <a:lumMod val="75000"/>
                  </a:schemeClr>
                </a:solidFill>
              </a:rPr>
              <a:t>in dieser Gruppe der Außenseiter?</a:t>
            </a:r>
          </a:p>
          <a:p>
            <a:pPr eaLnBrk="1" hangingPunct="1">
              <a:spcBef>
                <a:spcPct val="0"/>
              </a:spcBef>
              <a:buClrTx/>
              <a:buSzTx/>
              <a:buFontTx/>
              <a:buNone/>
            </a:pPr>
            <a:r>
              <a:rPr lang="en-US" altLang="en-US" sz="1200" dirty="0">
                <a:solidFill>
                  <a:schemeClr val="bg1">
                    <a:lumMod val="75000"/>
                  </a:schemeClr>
                </a:solidFill>
              </a:rPr>
              <a:t>Zwei Gründe:</a:t>
            </a:r>
          </a:p>
          <a:p>
            <a:pPr eaLnBrk="1" hangingPunct="1">
              <a:spcBef>
                <a:spcPct val="0"/>
              </a:spcBef>
              <a:buClrTx/>
              <a:buSzTx/>
              <a:buFontTx/>
              <a:buNone/>
            </a:pPr>
            <a:r>
              <a:rPr lang="en-US" altLang="en-US" sz="1200" dirty="0">
                <a:solidFill>
                  <a:schemeClr val="bg1">
                    <a:lumMod val="75000"/>
                  </a:schemeClr>
                </a:solidFill>
              </a:rPr>
              <a:t>--Bei den anderen handelt es sich bei PUK um einen  entzündlichen  Prozess; </a:t>
            </a:r>
            <a:r>
              <a:rPr lang="en-US" altLang="en-US" sz="1200" dirty="0" err="1">
                <a:solidFill>
                  <a:schemeClr val="bg1">
                    <a:lumMod val="75000"/>
                  </a:schemeClr>
                </a:solidFill>
              </a:rPr>
              <a:t>bei Terrien </a:t>
            </a:r>
            <a:r>
              <a:rPr lang="en-US" altLang="en-US" sz="1200" dirty="0">
                <a:solidFill>
                  <a:schemeClr val="bg1">
                    <a:lumMod val="75000"/>
                  </a:schemeClr>
                </a:solidFill>
              </a:rPr>
              <a:t>ist er  nichtentzündlich</a:t>
            </a:r>
          </a:p>
          <a:p>
            <a:pPr eaLnBrk="1" hangingPunct="1">
              <a:spcBef>
                <a:spcPct val="0"/>
              </a:spcBef>
              <a:buClrTx/>
              <a:buSzTx/>
              <a:buFontTx/>
              <a:buNone/>
            </a:pPr>
            <a:r>
              <a:rPr lang="en-US" altLang="en-US" sz="1200" dirty="0">
                <a:solidFill>
                  <a:schemeClr val="bg1">
                    <a:lumMod val="75000"/>
                  </a:schemeClr>
                </a:solidFill>
              </a:rPr>
              <a:t>--Wie das Wort „ulzerativ“ im Namen andeutet, ist das Hornhautepithel bei PUK  gestört. Im Gegensatz dazu ist das Epithel bei </a:t>
            </a:r>
            <a:r>
              <a:rPr lang="en-US" altLang="en-US" sz="1200" dirty="0" err="1">
                <a:solidFill>
                  <a:schemeClr val="bg1">
                    <a:lumMod val="75000"/>
                  </a:schemeClr>
                </a:solidFill>
              </a:rPr>
              <a:t>Terrien’s </a:t>
            </a:r>
            <a:r>
              <a:rPr lang="en-US" altLang="en-US" sz="1200" b="1" dirty="0">
                <a:solidFill>
                  <a:schemeClr val="bg1">
                    <a:lumMod val="75000"/>
                  </a:schemeClr>
                </a:solidFill>
              </a:rPr>
              <a:t> intakt</a:t>
            </a:r>
            <a:r>
              <a:rPr lang="en-US" altLang="en-US" sz="1200" dirty="0">
                <a:solidFill>
                  <a:schemeClr val="bg1">
                    <a:lumMod val="75000"/>
                  </a:schemeClr>
                </a:solidFill>
              </a:rPr>
              <a: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199</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4" name="TextBox 1">
            <a:extLst>
              <a:ext uri="{FF2B5EF4-FFF2-40B4-BE49-F238E27FC236}">
                <a16:creationId xmlns:a16="http://schemas.microsoft.com/office/drawing/2014/main" id="{CE08F59B-9D8E-40C0-A3C8-F9FEBFC107C0}"/>
              </a:ext>
            </a:extLst>
          </p:cNvPr>
          <p:cNvSpPr txBox="1">
            <a:spLocks noChangeArrowheads="1"/>
          </p:cNvSpPr>
          <p:nvPr/>
        </p:nvSpPr>
        <p:spPr bwMode="auto">
          <a:xfrm>
            <a:off x="1293160" y="805458"/>
            <a:ext cx="6599884" cy="2918748"/>
          </a:xfrm>
          <a:prstGeom prst="rect">
            <a:avLst/>
          </a:prstGeom>
          <a:solidFill>
            <a:schemeClr val="accent1">
              <a:lumMod val="40000"/>
              <a:lumOff val="6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Apropos Terrien…</a:t>
            </a:r>
          </a:p>
          <a:p>
            <a:pPr eaLnBrk="1" hangingPunct="1">
              <a:spcBef>
                <a:spcPct val="0"/>
              </a:spcBef>
              <a:buClrTx/>
              <a:buSzTx/>
              <a:buFontTx/>
              <a:buNone/>
            </a:pPr>
            <a:r>
              <a:rPr lang="en-US" altLang="en-US" sz="1200" i="1" dirty="0">
                <a:solidFill>
                  <a:srgbClr val="0000FF"/>
                </a:solidFill>
              </a:rPr>
              <a:t>Handelt es sich um eine häufige oder eine seltene Erkrankung?</a:t>
            </a:r>
          </a:p>
          <a:p>
            <a:pPr eaLnBrk="1" hangingPunct="1">
              <a:spcBef>
                <a:spcPct val="0"/>
              </a:spcBef>
              <a:buClrTx/>
              <a:buSzTx/>
              <a:buFontTx/>
              <a:buNone/>
            </a:pPr>
            <a:r>
              <a:rPr lang="en-US" altLang="en-US" sz="1200" dirty="0">
                <a:solidFill>
                  <a:srgbClr val="0000FF"/>
                </a:solidFill>
              </a:rPr>
              <a:t>Selten</a:t>
            </a:r>
          </a:p>
          <a:p>
            <a:pPr eaLnBrk="1" hangingPunct="1">
              <a:spcBef>
                <a:spcPct val="0"/>
              </a:spcBef>
              <a:buClrTx/>
              <a:buSzTx/>
              <a:buFontTx/>
              <a:buNone/>
            </a:pPr>
            <a:endParaRPr lang="en-US" altLang="en-US" sz="1400" dirty="0">
              <a:solidFill>
                <a:srgbClr val="0000FF"/>
              </a:solidFill>
            </a:endParaRPr>
          </a:p>
          <a:p>
            <a:pPr eaLnBrk="1" hangingPunct="1">
              <a:spcBef>
                <a:spcPct val="0"/>
              </a:spcBef>
              <a:buClrTx/>
              <a:buSzTx/>
              <a:buFontTx/>
              <a:buNone/>
            </a:pPr>
            <a:r>
              <a:rPr lang="en-US" altLang="en-US" sz="1200" i="1" dirty="0">
                <a:solidFill>
                  <a:srgbClr val="0000FF"/>
                </a:solidFill>
              </a:rPr>
              <a:t>Gibt es eine geschlechtsspezifische Prävalenz?</a:t>
            </a:r>
          </a:p>
          <a:p>
            <a:pPr eaLnBrk="1" hangingPunct="1">
              <a:spcBef>
                <a:spcPct val="0"/>
              </a:spcBef>
              <a:buClrTx/>
              <a:buSzTx/>
              <a:buFontTx/>
              <a:buNone/>
            </a:pPr>
            <a:r>
              <a:rPr lang="en-US" altLang="en-US" sz="1200" dirty="0">
                <a:solidFill>
                  <a:srgbClr val="0000FF"/>
                </a:solidFill>
              </a:rPr>
              <a:t>Ja, sie tritt häufiger bei Männern auf</a:t>
            </a:r>
          </a:p>
          <a:p>
            <a:pPr eaLnBrk="1" hangingPunct="1">
              <a:spcBef>
                <a:spcPct val="0"/>
              </a:spcBef>
              <a:buClrTx/>
              <a:buSzTx/>
              <a:buFontTx/>
              <a:buNone/>
            </a:pPr>
            <a:endParaRPr lang="en-US" altLang="en-US" sz="1400" dirty="0">
              <a:solidFill>
                <a:srgbClr val="0000FF"/>
              </a:solidFill>
            </a:endParaRPr>
          </a:p>
          <a:p>
            <a:pPr eaLnBrk="1" hangingPunct="1">
              <a:spcBef>
                <a:spcPct val="0"/>
              </a:spcBef>
              <a:buClrTx/>
              <a:buSzTx/>
              <a:buFontTx/>
              <a:buNone/>
            </a:pPr>
            <a:r>
              <a:rPr lang="en-US" altLang="en-US" sz="1200" i="1" dirty="0">
                <a:solidFill>
                  <a:srgbClr val="0000FF"/>
                </a:solidFill>
              </a:rPr>
              <a:t>Tritt sie einseitig oder beidseitig auf?</a:t>
            </a:r>
          </a:p>
          <a:p>
            <a:pPr eaLnBrk="1" hangingPunct="1">
              <a:spcBef>
                <a:spcPct val="0"/>
              </a:spcBef>
              <a:buClrTx/>
              <a:buSzTx/>
              <a:buFontTx/>
              <a:buNone/>
            </a:pPr>
            <a:r>
              <a:rPr lang="en-US" altLang="en-US" sz="1200" dirty="0">
                <a:solidFill>
                  <a:srgbClr val="0000FF"/>
                </a:solidFill>
              </a:rPr>
              <a:t>Beidseitig (obwohl die Beteiligung auffallend asymmetrisch sein kann)</a:t>
            </a:r>
          </a:p>
          <a:p>
            <a:pPr eaLnBrk="1" hangingPunct="1">
              <a:spcBef>
                <a:spcPct val="0"/>
              </a:spcBef>
              <a:buClrTx/>
              <a:buSzTx/>
              <a:buFontTx/>
              <a:buNone/>
            </a:pPr>
            <a:endParaRPr lang="en-US" altLang="en-US" sz="1400" dirty="0">
              <a:solidFill>
                <a:srgbClr val="0000FF"/>
              </a:solidFill>
            </a:endParaRPr>
          </a:p>
          <a:p>
            <a:pPr eaLnBrk="1" hangingPunct="1">
              <a:spcBef>
                <a:spcPct val="0"/>
              </a:spcBef>
              <a:buClrTx/>
              <a:buSzTx/>
              <a:buFontTx/>
              <a:buNone/>
            </a:pPr>
            <a:r>
              <a:rPr lang="en-US" altLang="en-US" sz="1200" i="1" dirty="0">
                <a:solidFill>
                  <a:srgbClr val="0000FF"/>
                </a:solidFill>
              </a:rPr>
              <a:t>Welcher Bereich der Hornhaut ist zuerst betroffen, und wie verläuft die Erkrankung von dort aus?</a:t>
            </a:r>
          </a:p>
          <a:p>
            <a:pPr eaLnBrk="1" hangingPunct="1">
              <a:spcBef>
                <a:spcPct val="0"/>
              </a:spcBef>
              <a:buClrTx/>
              <a:buSzTx/>
              <a:buFontTx/>
              <a:buNone/>
            </a:pPr>
            <a:r>
              <a:rPr lang="en-US" altLang="en-US" sz="1200" dirty="0">
                <a:solidFill>
                  <a:srgbClr val="0000FF"/>
                </a:solidFill>
              </a:rPr>
              <a:t>Es beginnt </a:t>
            </a:r>
            <a:r>
              <a:rPr lang="en-US" altLang="en-US" sz="1200" dirty="0" err="1">
                <a:solidFill>
                  <a:srgbClr val="0000FF"/>
                </a:solidFill>
              </a:rPr>
              <a:t>superonasal </a:t>
            </a:r>
            <a:r>
              <a:rPr lang="en-US" altLang="en-US" sz="1200" dirty="0">
                <a:solidFill>
                  <a:srgbClr val="0000FF"/>
                </a:solidFill>
              </a:rPr>
              <a:t>und breitet sich dann zirkulär aus</a:t>
            </a:r>
            <a:endParaRPr lang="en-US" altLang="en-US" sz="1400" dirty="0">
              <a:solidFill>
                <a:schemeClr val="accent1">
                  <a:lumMod val="40000"/>
                  <a:lumOff val="60000"/>
                </a:schemeClr>
              </a:solidFill>
            </a:endParaRPr>
          </a:p>
          <a:p>
            <a:pPr eaLnBrk="1" hangingPunct="1">
              <a:spcBef>
                <a:spcPct val="0"/>
              </a:spcBef>
              <a:buClrTx/>
              <a:buSzTx/>
              <a:buFontTx/>
              <a:buNone/>
            </a:pPr>
            <a:endParaRPr lang="en-US" altLang="en-US" sz="1400" dirty="0">
              <a:solidFill>
                <a:schemeClr val="accent1">
                  <a:lumMod val="40000"/>
                  <a:lumOff val="60000"/>
                </a:schemeClr>
              </a:solidFill>
            </a:endParaRPr>
          </a:p>
          <a:p>
            <a:pPr eaLnBrk="1" hangingPunct="1">
              <a:spcBef>
                <a:spcPct val="0"/>
              </a:spcBef>
              <a:buClrTx/>
              <a:buSzTx/>
              <a:buFontTx/>
              <a:buNone/>
            </a:pPr>
            <a:r>
              <a:rPr lang="en-US" altLang="en-US" sz="1200" i="1" dirty="0">
                <a:solidFill>
                  <a:schemeClr val="accent1">
                    <a:lumMod val="40000"/>
                    <a:lumOff val="60000"/>
                  </a:schemeClr>
                </a:solidFill>
              </a:rPr>
              <a:t>Beeinträchtigt es das Sehvermögen? Wenn ja, inwiefern?</a:t>
            </a:r>
          </a:p>
          <a:p>
            <a:pPr eaLnBrk="1" hangingPunct="1">
              <a:spcBef>
                <a:spcPct val="0"/>
              </a:spcBef>
              <a:buClrTx/>
              <a:buSzTx/>
              <a:buFontTx/>
              <a:buNone/>
            </a:pPr>
            <a:r>
              <a:rPr lang="en-US" altLang="en-US" sz="1200" dirty="0">
                <a:solidFill>
                  <a:schemeClr val="accent1">
                    <a:lumMod val="40000"/>
                    <a:lumOff val="60000"/>
                  </a:schemeClr>
                </a:solidFill>
              </a:rPr>
              <a:t>Ja, durch die Entstehung eines starken Astigmatismus</a:t>
            </a:r>
          </a:p>
        </p:txBody>
      </p:sp>
    </p:spTree>
    <p:extLst>
      <p:ext uri="{BB962C8B-B14F-4D97-AF65-F5344CB8AC3E}">
        <p14:creationId xmlns:p14="http://schemas.microsoft.com/office/powerpoint/2010/main" val="3145696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A</a:t>
            </a:r>
          </a:p>
        </p:txBody>
      </p:sp>
      <p:sp>
        <p:nvSpPr>
          <p:cNvPr id="5125" name="Rectangle 3"/>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a:t>Autoimmun-PUK ist in der Regel </a:t>
            </a:r>
            <a:r>
              <a:rPr lang="en-US" altLang="en-US" sz="1200">
                <a:solidFill>
                  <a:srgbClr val="0000FF"/>
                </a:solidFill>
              </a:rPr>
              <a:t>einseitig </a:t>
            </a:r>
            <a:r>
              <a:rPr lang="en-US" altLang="en-US" sz="1200"/>
              <a:t>und </a:t>
            </a:r>
            <a:r>
              <a:rPr lang="en-US" altLang="en-US" sz="1200">
                <a:solidFill>
                  <a:srgbClr val="0000FF"/>
                </a:solidFill>
              </a:rPr>
              <a:t>sektoral </a:t>
            </a:r>
            <a:r>
              <a:rPr lang="en-US" altLang="en-US" sz="1200"/>
              <a:t>                        </a:t>
            </a:r>
          </a:p>
        </p:txBody>
      </p:sp>
      <p:sp>
        <p:nvSpPr>
          <p:cNvPr id="5127"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B7F02D-3B47-44FF-AB13-479FD5D50B5F}" type="slidenum">
              <a:rPr lang="en-US" altLang="en-US" sz="1000" smtClean="0"/>
              <a:t>2</a:t>
            </a:fld>
            <a:endParaRPr lang="en-US" altLang="en-US" sz="1000"/>
          </a:p>
        </p:txBody>
      </p:sp>
      <p:sp>
        <p:nvSpPr>
          <p:cNvPr id="2" name="Text Box 4">
            <a:extLst>
              <a:ext uri="{FF2B5EF4-FFF2-40B4-BE49-F238E27FC236}">
                <a16:creationId xmlns:a16="http://schemas.microsoft.com/office/drawing/2014/main" id="{8CEC82B0-5F60-48CB-A067-D076E9B340F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17412"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17413"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7414"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1741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4001FBC2-80F1-43A6-BAA7-3675B6881076}" type="slidenum">
              <a:rPr lang="en-US" altLang="en-US" sz="1000" smtClean="0"/>
              <a:t>20</a:t>
            </a:fld>
            <a:endParaRPr lang="en-US" altLang="en-US" sz="1000"/>
          </a:p>
        </p:txBody>
      </p:sp>
      <p:sp>
        <p:nvSpPr>
          <p:cNvPr id="2" name="Text Box 4">
            <a:extLst>
              <a:ext uri="{FF2B5EF4-FFF2-40B4-BE49-F238E27FC236}">
                <a16:creationId xmlns:a16="http://schemas.microsoft.com/office/drawing/2014/main" id="{5C96FC0D-CDB7-4350-8ADA-11FA8FC055A7}"/>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A0A56AA5-A875-4F9D-8E0C-EEF78F6CC7C4}"/>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5" name="TextBox 4">
            <a:extLst>
              <a:ext uri="{FF2B5EF4-FFF2-40B4-BE49-F238E27FC236}">
                <a16:creationId xmlns:a16="http://schemas.microsoft.com/office/drawing/2014/main" id="{4BABEE30-020F-470E-9BB8-332170594C4E}"/>
              </a:ext>
            </a:extLst>
          </p:cNvPr>
          <p:cNvSpPr txBox="1"/>
          <p:nvPr/>
        </p:nvSpPr>
        <p:spPr>
          <a:xfrm>
            <a:off x="1005284" y="4296205"/>
            <a:ext cx="6371432" cy="2308324"/>
          </a:xfrm>
          <a:prstGeom prst="rect">
            <a:avLst/>
          </a:prstGeom>
          <a:solidFill>
            <a:srgbClr val="D5D5D5"/>
          </a:solidFill>
        </p:spPr>
        <p:txBody>
          <a:bodyPr wrap="square" lIns="25400" tIns="12700" rIns="25400" bIns="12700">
            <a:spAutoFit/>
          </a:bodyPr>
          <a:lstStyle/>
          <a:p>
            <a:pPr eaLnBrk="1" hangingPunct="1">
              <a:defRPr/>
            </a:pPr>
            <a:r>
              <a:rPr lang="en-US" sz="1200" i="1" dirty="0">
                <a:solidFill>
                  <a:schemeClr val="bg1">
                    <a:lumMod val="65000"/>
                  </a:schemeClr>
                </a:solidFill>
                <a:latin typeface="Arial" charset="0"/>
              </a:rPr>
              <a:t>Welche dieser drei Erkrankungen ist am ehesten mit PUK assoziiert?</a:t>
            </a:r>
          </a:p>
          <a:p>
            <a:pPr eaLnBrk="1" hangingPunct="1">
              <a:defRPr/>
            </a:pPr>
            <a:r>
              <a:rPr lang="en-US" sz="1200" dirty="0">
                <a:solidFill>
                  <a:schemeClr val="bg1">
                    <a:lumMod val="65000"/>
                  </a:schemeClr>
                </a:solidFill>
                <a:latin typeface="Arial" charset="0"/>
              </a:rPr>
              <a:t>RA, mit deutlichem Abstand</a:t>
            </a:r>
          </a:p>
          <a:p>
            <a:pPr eaLnBrk="1" hangingPunct="1">
              <a:defRPr/>
            </a:pPr>
            <a:endParaRPr lang="en-US" sz="1600" dirty="0">
              <a:solidFill>
                <a:schemeClr val="bg1">
                  <a:lumMod val="65000"/>
                </a:schemeClr>
              </a:solidFill>
              <a:latin typeface="Arial" charset="0"/>
            </a:endParaRPr>
          </a:p>
          <a:p>
            <a:pPr eaLnBrk="1" hangingPunct="1">
              <a:defRPr/>
            </a:pPr>
            <a:r>
              <a:rPr lang="en-US" sz="1200" i="1" dirty="0">
                <a:solidFill>
                  <a:schemeClr val="bg1">
                    <a:lumMod val="65000"/>
                  </a:schemeClr>
                </a:solidFill>
                <a:latin typeface="Arial" charset="0"/>
              </a:rPr>
              <a:t>Wie hoch ist der Anteil der </a:t>
            </a:r>
            <a:r>
              <a:rPr lang="en-US" sz="1200" i="1" dirty="0" err="1">
                <a:solidFill>
                  <a:schemeClr val="bg1">
                    <a:lumMod val="65000"/>
                  </a:schemeClr>
                </a:solidFill>
                <a:latin typeface="Arial" charset="0"/>
              </a:rPr>
              <a:t>PUK-Patienten, </a:t>
            </a:r>
            <a:r>
              <a:rPr lang="en-US" sz="1200" i="1" dirty="0">
                <a:solidFill>
                  <a:schemeClr val="bg1">
                    <a:lumMod val="65000"/>
                  </a:schemeClr>
                </a:solidFill>
                <a:latin typeface="Arial" charset="0"/>
              </a:rPr>
              <a:t>bei denen RA die Grunderkrankung ist?</a:t>
            </a:r>
          </a:p>
          <a:p>
            <a:pPr eaLnBrk="1" hangingPunct="1">
              <a:defRPr/>
            </a:pPr>
            <a:r>
              <a:rPr lang="en-US" sz="1200" dirty="0">
                <a:solidFill>
                  <a:schemeClr val="bg1">
                    <a:lumMod val="65000"/>
                  </a:schemeClr>
                </a:solidFill>
                <a:latin typeface="Arial" charset="0"/>
              </a:rPr>
              <a:t>Bis zu 40</a:t>
            </a:r>
          </a:p>
          <a:p>
            <a:pPr eaLnBrk="1" hangingPunct="1">
              <a:defRPr/>
            </a:pPr>
            <a:endParaRPr lang="en-US" sz="1600" dirty="0">
              <a:solidFill>
                <a:schemeClr val="bg1">
                  <a:lumMod val="65000"/>
                </a:schemeClr>
              </a:solidFill>
              <a:latin typeface="Arial" charset="0"/>
            </a:endParaRPr>
          </a:p>
          <a:p>
            <a:pPr eaLnBrk="1" hangingPunct="1">
              <a:defRPr/>
            </a:pPr>
            <a:r>
              <a:rPr lang="en-US" sz="1200" i="1" dirty="0">
                <a:solidFill>
                  <a:schemeClr val="bg1">
                    <a:lumMod val="65000"/>
                  </a:schemeClr>
                </a:solidFill>
                <a:latin typeface="Arial" charset="0"/>
              </a:rPr>
              <a:t>Welche andere Augenstruktur ist bei diesen </a:t>
            </a:r>
            <a:r>
              <a:rPr lang="en-US" sz="1200" i="1" dirty="0" err="1">
                <a:solidFill>
                  <a:schemeClr val="bg1">
                    <a:lumMod val="65000"/>
                  </a:schemeClr>
                </a:solidFill>
                <a:latin typeface="Arial" charset="0"/>
              </a:rPr>
              <a:t>Patienten</a:t>
            </a:r>
            <a:r>
              <a:rPr lang="en-US" sz="1200" i="1" dirty="0">
                <a:solidFill>
                  <a:schemeClr val="bg1">
                    <a:lumMod val="65000"/>
                  </a:schemeClr>
                </a:solidFill>
                <a:latin typeface="Arial" charset="0"/>
              </a:rPr>
              <a:t> neben der peripheren Hornhaut häufig betroffen?</a:t>
            </a:r>
          </a:p>
          <a:p>
            <a:pPr eaLnBrk="1" hangingPunct="1">
              <a:defRPr/>
            </a:pPr>
            <a:r>
              <a:rPr lang="en-US" sz="1200" dirty="0">
                <a:solidFill>
                  <a:schemeClr val="bg1">
                    <a:lumMod val="65000"/>
                  </a:schemeClr>
                </a:solidFill>
                <a:latin typeface="Arial" charset="0"/>
              </a:rPr>
              <a:t>Die Sklera </a:t>
            </a:r>
          </a:p>
        </p:txBody>
      </p:sp>
      <p:sp>
        <p:nvSpPr>
          <p:cNvPr id="3" name="TextBox 1">
            <a:extLst>
              <a:ext uri="{FF2B5EF4-FFF2-40B4-BE49-F238E27FC236}">
                <a16:creationId xmlns:a16="http://schemas.microsoft.com/office/drawing/2014/main" id="{89662647-CF75-4128-87CD-6078F7B820C6}"/>
              </a:ext>
            </a:extLst>
          </p:cNvPr>
          <p:cNvSpPr txBox="1">
            <a:spLocks noChangeArrowheads="1"/>
          </p:cNvSpPr>
          <p:nvPr/>
        </p:nvSpPr>
        <p:spPr bwMode="auto">
          <a:xfrm>
            <a:off x="427383" y="4372987"/>
            <a:ext cx="4464684" cy="1169551"/>
          </a:xfrm>
          <a:prstGeom prst="rect">
            <a:avLst/>
          </a:prstGeom>
          <a:solidFill>
            <a:srgbClr val="CCFFCC"/>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Ist PUK die häufigste Augenmanifestation von RA?</a:t>
            </a:r>
          </a:p>
          <a:p>
            <a:pPr eaLnBrk="1" hangingPunct="1">
              <a:spcBef>
                <a:spcPct val="0"/>
              </a:spcBef>
              <a:buClrTx/>
              <a:buSzTx/>
              <a:buFontTx/>
              <a:buNone/>
            </a:pPr>
            <a:r>
              <a:rPr lang="en-US" altLang="en-US" sz="1200" dirty="0">
                <a:solidFill>
                  <a:srgbClr val="0000FF"/>
                </a:solidFill>
              </a:rPr>
              <a:t>Nein</a:t>
            </a:r>
          </a:p>
          <a:p>
            <a:pPr eaLnBrk="1" hangingPunct="1">
              <a:spcBef>
                <a:spcPct val="0"/>
              </a:spcBef>
              <a:buClrTx/>
              <a:buSzTx/>
              <a:buFontTx/>
              <a:buNone/>
            </a:pPr>
            <a:endParaRPr lang="en-US" altLang="en-US" sz="1400" dirty="0">
              <a:solidFill>
                <a:srgbClr val="0000FF"/>
              </a:solidFill>
            </a:endParaRPr>
          </a:p>
          <a:p>
            <a:pPr eaLnBrk="1" hangingPunct="1">
              <a:spcBef>
                <a:spcPct val="0"/>
              </a:spcBef>
              <a:buClrTx/>
              <a:buSzTx/>
              <a:buFontTx/>
              <a:buNone/>
            </a:pPr>
            <a:r>
              <a:rPr lang="en-US" altLang="en-US" sz="1200" i="1" dirty="0">
                <a:solidFill>
                  <a:srgbClr val="0000FF"/>
                </a:solidFill>
              </a:rPr>
              <a:t>Was ist es dann?</a:t>
            </a:r>
            <a:endParaRPr lang="en-US" altLang="en-US" sz="1400" i="1" dirty="0">
              <a:solidFill>
                <a:srgbClr val="CCFFCC"/>
              </a:solidFill>
            </a:endParaRPr>
          </a:p>
          <a:p>
            <a:pPr eaLnBrk="1" hangingPunct="1">
              <a:spcBef>
                <a:spcPct val="0"/>
              </a:spcBef>
              <a:buClrTx/>
              <a:buSzTx/>
              <a:buFontTx/>
              <a:buNone/>
            </a:pPr>
            <a:r>
              <a:rPr lang="en-US" altLang="en-US" sz="1200" dirty="0">
                <a:solidFill>
                  <a:srgbClr val="CCFFCC"/>
                </a:solidFill>
              </a:rPr>
              <a:t>Keratokonjunktivitis sicca</a:t>
            </a:r>
          </a:p>
        </p:txBody>
      </p:sp>
      <p:sp>
        <p:nvSpPr>
          <p:cNvPr id="6" name="TextBox 1">
            <a:extLst>
              <a:ext uri="{FF2B5EF4-FFF2-40B4-BE49-F238E27FC236}">
                <a16:creationId xmlns:a16="http://schemas.microsoft.com/office/drawing/2014/main" id="{3CF176C2-DC3D-2B4B-B0E4-BD5EDE2ACA5B}"/>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ziemlich mit allen</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ehesten zusammen mit PUK auf?</a:t>
            </a:r>
          </a:p>
          <a:p>
            <a:pPr eaLnBrk="1" hangingPunct="1">
              <a:spcBef>
                <a:spcPct val="0"/>
              </a:spcBef>
              <a:buClrTx/>
              <a:buSzTx/>
              <a:buFontTx/>
              <a:buNone/>
              <a:defRPr/>
            </a:pPr>
            <a:r>
              <a:rPr lang="en-US" altLang="en-US" sz="1200" b="1" dirty="0">
                <a:solidFill>
                  <a:srgbClr val="0000FF"/>
                </a:solidFill>
              </a:rPr>
              <a:t>Rheumatoide Arthritis</a:t>
            </a:r>
            <a:r>
              <a:rPr lang="en-US" altLang="en-US" sz="1200" dirty="0">
                <a:solidFill>
                  <a:schemeClr val="bg1">
                    <a:lumMod val="75000"/>
                  </a:schemeClr>
                </a:solidFill>
              </a:rPr>
              <a:t>, Wegener-Granulomatose und Polyarteritis nodosa</a:t>
            </a:r>
            <a:endParaRPr lang="en-US" altLang="en-US" sz="1600" dirty="0">
              <a:solidFill>
                <a:srgbClr val="FFFF00"/>
              </a:solidFill>
            </a:endParaRPr>
          </a:p>
        </p:txBody>
      </p:sp>
    </p:spTree>
    <p:extLst>
      <p:ext uri="{BB962C8B-B14F-4D97-AF65-F5344CB8AC3E}">
        <p14:creationId xmlns:p14="http://schemas.microsoft.com/office/powerpoint/2010/main" val="1493792038"/>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Optionen passt nicht dazu, und warum?</a:t>
            </a:r>
          </a:p>
          <a:p>
            <a:pPr lvl="1" eaLnBrk="1" hangingPunct="1">
              <a:defRPr/>
            </a:pPr>
            <a:r>
              <a:rPr lang="en-US" altLang="en-US" sz="1200" dirty="0">
                <a:solidFill>
                  <a:schemeClr val="bg1">
                    <a:lumMod val="75000"/>
                  </a:schemeClr>
                </a:solidFill>
              </a:rPr>
              <a:t>RA, </a:t>
            </a:r>
            <a:r>
              <a:rPr lang="en-US" altLang="en-US" sz="1200" dirty="0" err="1">
                <a:solidFill>
                  <a:schemeClr val="bg1">
                    <a:lumMod val="75000"/>
                  </a:schemeClr>
                </a:solidFill>
              </a:rPr>
              <a:t>Morbus von Mooren</a:t>
            </a:r>
            <a:r>
              <a:rPr lang="en-US" altLang="en-US" sz="1200" dirty="0">
                <a:solidFill>
                  <a:schemeClr val="bg1">
                    <a:lumMod val="75000"/>
                  </a:schemeClr>
                </a:solidFill>
              </a:rPr>
              <a:t>, </a:t>
            </a:r>
            <a:r>
              <a:rPr lang="en-US" altLang="en-US" sz="1200" dirty="0" err="1">
                <a:solidFill>
                  <a:schemeClr val="bg1">
                    <a:lumMod val="75000"/>
                  </a:schemeClr>
                </a:solidFill>
              </a:rPr>
              <a:t>Behçet-Syndrom</a:t>
            </a:r>
            <a:r>
              <a:rPr lang="en-US" altLang="en-US" sz="1200" dirty="0">
                <a:solidFill>
                  <a:schemeClr val="bg1">
                    <a:lumMod val="75000"/>
                  </a:schemeClr>
                </a:solidFill>
              </a:rPr>
              <a:t>, IBD</a:t>
            </a:r>
          </a:p>
          <a:p>
            <a:pPr eaLnBrk="1" hangingPunct="1">
              <a:defRPr/>
            </a:pPr>
            <a:endParaRPr lang="en-US" altLang="en-US" dirty="0">
              <a:solidFill>
                <a:schemeClr val="bg1">
                  <a:lumMod val="75000"/>
                </a:schemeClr>
              </a:solidFill>
            </a:endParaRPr>
          </a:p>
          <a:p>
            <a:pPr eaLnBrk="1" hangingPunct="1">
              <a:defRPr/>
            </a:pPr>
            <a:r>
              <a:rPr lang="en-US" altLang="en-US" sz="1200" dirty="0">
                <a:solidFill>
                  <a:schemeClr val="bg1">
                    <a:lumMod val="75000"/>
                  </a:schemeClr>
                </a:solidFill>
              </a:rPr>
              <a:t>Und in dieser Gruppe?</a:t>
            </a:r>
          </a:p>
          <a:p>
            <a:pPr lvl="1" eaLnBrk="1" hangingPunct="1">
              <a:defRPr/>
            </a:pPr>
            <a:r>
              <a:rPr lang="en-US" altLang="en-US" sz="1200" dirty="0" err="1">
                <a:solidFill>
                  <a:schemeClr val="bg1">
                    <a:lumMod val="75000"/>
                  </a:schemeClr>
                </a:solidFill>
              </a:rPr>
              <a:t>Mooren</a:t>
            </a:r>
            <a:r>
              <a:rPr lang="en-US" altLang="en-US" sz="1200" dirty="0">
                <a:solidFill>
                  <a:schemeClr val="bg1">
                    <a:lumMod val="75000"/>
                  </a:schemeClr>
                </a:solidFill>
              </a:rPr>
              <a:t>, </a:t>
            </a:r>
            <a:r>
              <a:rPr lang="en-US" altLang="en-US" sz="1200" b="1" dirty="0" err="1">
                <a:solidFill>
                  <a:srgbClr val="0000FF"/>
                </a:solidFill>
              </a:rPr>
              <a:t>Terrien (</a:t>
            </a:r>
            <a:r>
              <a:rPr lang="en-US" altLang="en-US" sz="1200" b="1" dirty="0">
                <a:solidFill>
                  <a:srgbClr val="0000FF"/>
                </a:solidFill>
              </a:rPr>
              <a:t>marginal</a:t>
            </a:r>
            <a:r>
              <a:rPr lang="en-US" altLang="en-US" sz="1200" dirty="0">
                <a:solidFill>
                  <a:schemeClr val="bg1">
                    <a:lumMod val="75000"/>
                  </a:schemeClr>
                </a:solidFill>
              </a:rPr>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Warum ist </a:t>
            </a:r>
            <a:r>
              <a:rPr lang="en-US" altLang="en-US" sz="1200" i="1" dirty="0" err="1">
                <a:solidFill>
                  <a:schemeClr val="bg1">
                    <a:lumMod val="75000"/>
                  </a:schemeClr>
                </a:solidFill>
              </a:rPr>
              <a:t>Terriens </a:t>
            </a:r>
            <a:r>
              <a:rPr lang="en-US" altLang="en-US" sz="1200" i="1" dirty="0">
                <a:solidFill>
                  <a:schemeClr val="bg1">
                    <a:lumMod val="75000"/>
                  </a:schemeClr>
                </a:solidFill>
              </a:rPr>
              <a:t>in dieser Gruppe der Außenseiter?</a:t>
            </a:r>
          </a:p>
          <a:p>
            <a:pPr eaLnBrk="1" hangingPunct="1">
              <a:spcBef>
                <a:spcPct val="0"/>
              </a:spcBef>
              <a:buClrTx/>
              <a:buSzTx/>
              <a:buFontTx/>
              <a:buNone/>
            </a:pPr>
            <a:r>
              <a:rPr lang="en-US" altLang="en-US" sz="1200" dirty="0">
                <a:solidFill>
                  <a:schemeClr val="bg1">
                    <a:lumMod val="75000"/>
                  </a:schemeClr>
                </a:solidFill>
              </a:rPr>
              <a:t>Zwei Gründe:</a:t>
            </a:r>
          </a:p>
          <a:p>
            <a:pPr eaLnBrk="1" hangingPunct="1">
              <a:spcBef>
                <a:spcPct val="0"/>
              </a:spcBef>
              <a:buClrTx/>
              <a:buSzTx/>
              <a:buFontTx/>
              <a:buNone/>
            </a:pPr>
            <a:r>
              <a:rPr lang="en-US" altLang="en-US" sz="1200" dirty="0">
                <a:solidFill>
                  <a:schemeClr val="bg1">
                    <a:lumMod val="75000"/>
                  </a:schemeClr>
                </a:solidFill>
              </a:rPr>
              <a:t>--Bei den anderen handelt es sich bei PUK um einen  entzündlichen  Prozess; </a:t>
            </a:r>
            <a:r>
              <a:rPr lang="en-US" altLang="en-US" sz="1200" dirty="0" err="1">
                <a:solidFill>
                  <a:schemeClr val="bg1">
                    <a:lumMod val="75000"/>
                  </a:schemeClr>
                </a:solidFill>
              </a:rPr>
              <a:t>bei Terrien </a:t>
            </a:r>
            <a:r>
              <a:rPr lang="en-US" altLang="en-US" sz="1200" dirty="0">
                <a:solidFill>
                  <a:schemeClr val="bg1">
                    <a:lumMod val="75000"/>
                  </a:schemeClr>
                </a:solidFill>
              </a:rPr>
              <a:t>ist er  nichtentzündlich</a:t>
            </a:r>
          </a:p>
          <a:p>
            <a:pPr eaLnBrk="1" hangingPunct="1">
              <a:spcBef>
                <a:spcPct val="0"/>
              </a:spcBef>
              <a:buClrTx/>
              <a:buSzTx/>
              <a:buFontTx/>
              <a:buNone/>
            </a:pPr>
            <a:r>
              <a:rPr lang="en-US" altLang="en-US" sz="1200" dirty="0">
                <a:solidFill>
                  <a:schemeClr val="bg1">
                    <a:lumMod val="75000"/>
                  </a:schemeClr>
                </a:solidFill>
              </a:rPr>
              <a:t>--Wie das Wort „ulzerativ“ im Namen andeutet, ist das Hornhautepithel bei PUK  gestört. Im Gegensatz dazu ist das Epithel bei </a:t>
            </a:r>
            <a:r>
              <a:rPr lang="en-US" altLang="en-US" sz="1200" dirty="0" err="1">
                <a:solidFill>
                  <a:schemeClr val="bg1">
                    <a:lumMod val="75000"/>
                  </a:schemeClr>
                </a:solidFill>
              </a:rPr>
              <a:t>Terrien’s </a:t>
            </a:r>
            <a:r>
              <a:rPr lang="en-US" altLang="en-US" sz="1200" b="1" dirty="0">
                <a:solidFill>
                  <a:schemeClr val="bg1">
                    <a:lumMod val="75000"/>
                  </a:schemeClr>
                </a:solidFill>
              </a:rPr>
              <a:t> intakt</a:t>
            </a:r>
            <a:r>
              <a:rPr lang="en-US" altLang="en-US" sz="1200" dirty="0">
                <a:solidFill>
                  <a:schemeClr val="bg1">
                    <a:lumMod val="75000"/>
                  </a:schemeClr>
                </a:solidFill>
              </a:rPr>
              <a: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200</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4" name="TextBox 1">
            <a:extLst>
              <a:ext uri="{FF2B5EF4-FFF2-40B4-BE49-F238E27FC236}">
                <a16:creationId xmlns:a16="http://schemas.microsoft.com/office/drawing/2014/main" id="{CE08F59B-9D8E-40C0-A3C8-F9FEBFC107C0}"/>
              </a:ext>
            </a:extLst>
          </p:cNvPr>
          <p:cNvSpPr txBox="1">
            <a:spLocks noChangeArrowheads="1"/>
          </p:cNvSpPr>
          <p:nvPr/>
        </p:nvSpPr>
        <p:spPr bwMode="auto">
          <a:xfrm>
            <a:off x="1293160" y="805458"/>
            <a:ext cx="6599884" cy="2918748"/>
          </a:xfrm>
          <a:prstGeom prst="rect">
            <a:avLst/>
          </a:prstGeom>
          <a:solidFill>
            <a:schemeClr val="accent1">
              <a:lumMod val="40000"/>
              <a:lumOff val="6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Apropos Terrien…</a:t>
            </a:r>
          </a:p>
          <a:p>
            <a:pPr eaLnBrk="1" hangingPunct="1">
              <a:spcBef>
                <a:spcPct val="0"/>
              </a:spcBef>
              <a:buClrTx/>
              <a:buSzTx/>
              <a:buFontTx/>
              <a:buNone/>
            </a:pPr>
            <a:r>
              <a:rPr lang="en-US" altLang="en-US" sz="1200" i="1" dirty="0">
                <a:solidFill>
                  <a:srgbClr val="0000FF"/>
                </a:solidFill>
              </a:rPr>
              <a:t>Handelt es sich um eine häufige oder eine seltene Erkrankung?</a:t>
            </a:r>
          </a:p>
          <a:p>
            <a:pPr eaLnBrk="1" hangingPunct="1">
              <a:spcBef>
                <a:spcPct val="0"/>
              </a:spcBef>
              <a:buClrTx/>
              <a:buSzTx/>
              <a:buFontTx/>
              <a:buNone/>
            </a:pPr>
            <a:r>
              <a:rPr lang="en-US" altLang="en-US" sz="1200" dirty="0">
                <a:solidFill>
                  <a:srgbClr val="0000FF"/>
                </a:solidFill>
              </a:rPr>
              <a:t>Selten</a:t>
            </a:r>
          </a:p>
          <a:p>
            <a:pPr eaLnBrk="1" hangingPunct="1">
              <a:spcBef>
                <a:spcPct val="0"/>
              </a:spcBef>
              <a:buClrTx/>
              <a:buSzTx/>
              <a:buFontTx/>
              <a:buNone/>
            </a:pPr>
            <a:endParaRPr lang="en-US" altLang="en-US" sz="1400" dirty="0">
              <a:solidFill>
                <a:srgbClr val="0000FF"/>
              </a:solidFill>
            </a:endParaRPr>
          </a:p>
          <a:p>
            <a:pPr eaLnBrk="1" hangingPunct="1">
              <a:spcBef>
                <a:spcPct val="0"/>
              </a:spcBef>
              <a:buClrTx/>
              <a:buSzTx/>
              <a:buFontTx/>
              <a:buNone/>
            </a:pPr>
            <a:r>
              <a:rPr lang="en-US" altLang="en-US" sz="1200" i="1" dirty="0">
                <a:solidFill>
                  <a:srgbClr val="0000FF"/>
                </a:solidFill>
              </a:rPr>
              <a:t>Gibt es eine geschlechtsspezifische Prävalenz?</a:t>
            </a:r>
          </a:p>
          <a:p>
            <a:pPr eaLnBrk="1" hangingPunct="1">
              <a:spcBef>
                <a:spcPct val="0"/>
              </a:spcBef>
              <a:buClrTx/>
              <a:buSzTx/>
              <a:buNone/>
            </a:pPr>
            <a:r>
              <a:rPr lang="en-US" altLang="en-US" sz="1200" dirty="0">
                <a:solidFill>
                  <a:srgbClr val="0000FF"/>
                </a:solidFill>
              </a:rPr>
              <a:t>Ja, sie tritt häufiger bei Männern auf</a:t>
            </a:r>
          </a:p>
          <a:p>
            <a:pPr eaLnBrk="1" hangingPunct="1">
              <a:spcBef>
                <a:spcPct val="0"/>
              </a:spcBef>
              <a:buClrTx/>
              <a:buSzTx/>
              <a:buFontTx/>
              <a:buNone/>
            </a:pPr>
            <a:endParaRPr lang="en-US" altLang="en-US" sz="1400" dirty="0">
              <a:solidFill>
                <a:srgbClr val="0000FF"/>
              </a:solidFill>
            </a:endParaRPr>
          </a:p>
          <a:p>
            <a:pPr eaLnBrk="1" hangingPunct="1">
              <a:spcBef>
                <a:spcPct val="0"/>
              </a:spcBef>
              <a:buClrTx/>
              <a:buSzTx/>
              <a:buFontTx/>
              <a:buNone/>
            </a:pPr>
            <a:r>
              <a:rPr lang="en-US" altLang="en-US" sz="1200" i="1" dirty="0">
                <a:solidFill>
                  <a:srgbClr val="0000FF"/>
                </a:solidFill>
              </a:rPr>
              <a:t>Tritt sie einseitig oder beidseitig auf?</a:t>
            </a:r>
          </a:p>
          <a:p>
            <a:pPr eaLnBrk="1" hangingPunct="1">
              <a:spcBef>
                <a:spcPct val="0"/>
              </a:spcBef>
              <a:buClrTx/>
              <a:buSzTx/>
              <a:buFontTx/>
              <a:buNone/>
            </a:pPr>
            <a:r>
              <a:rPr lang="en-US" altLang="en-US" sz="1200" dirty="0">
                <a:solidFill>
                  <a:srgbClr val="0000FF"/>
                </a:solidFill>
              </a:rPr>
              <a:t>Beidseitig (obwohl die Beteiligung auffallend asymmetrisch sein kann)</a:t>
            </a:r>
          </a:p>
          <a:p>
            <a:pPr eaLnBrk="1" hangingPunct="1">
              <a:spcBef>
                <a:spcPct val="0"/>
              </a:spcBef>
              <a:buClrTx/>
              <a:buSzTx/>
              <a:buFontTx/>
              <a:buNone/>
            </a:pPr>
            <a:endParaRPr lang="en-US" altLang="en-US" sz="1400" dirty="0">
              <a:solidFill>
                <a:srgbClr val="0000FF"/>
              </a:solidFill>
            </a:endParaRPr>
          </a:p>
          <a:p>
            <a:pPr eaLnBrk="1" hangingPunct="1">
              <a:spcBef>
                <a:spcPct val="0"/>
              </a:spcBef>
              <a:buClrTx/>
              <a:buSzTx/>
              <a:buFontTx/>
              <a:buNone/>
            </a:pPr>
            <a:r>
              <a:rPr lang="en-US" altLang="en-US" sz="1200" i="1" dirty="0">
                <a:solidFill>
                  <a:srgbClr val="0000FF"/>
                </a:solidFill>
              </a:rPr>
              <a:t>Welcher Bereich der Hornhaut ist zuerst betroffen, und wie verläuft die Erkrankung von dort aus?</a:t>
            </a:r>
          </a:p>
          <a:p>
            <a:pPr eaLnBrk="1" hangingPunct="1">
              <a:spcBef>
                <a:spcPct val="0"/>
              </a:spcBef>
              <a:buClrTx/>
              <a:buSzTx/>
              <a:buFontTx/>
              <a:buNone/>
            </a:pPr>
            <a:r>
              <a:rPr lang="en-US" altLang="en-US" sz="1200" dirty="0">
                <a:solidFill>
                  <a:srgbClr val="0000FF"/>
                </a:solidFill>
              </a:rPr>
              <a:t>Es beginnt </a:t>
            </a:r>
            <a:r>
              <a:rPr lang="en-US" altLang="en-US" sz="1200" dirty="0" err="1">
                <a:solidFill>
                  <a:srgbClr val="0000FF"/>
                </a:solidFill>
              </a:rPr>
              <a:t>superonasal </a:t>
            </a:r>
            <a:r>
              <a:rPr lang="en-US" altLang="en-US" sz="1200" dirty="0">
                <a:solidFill>
                  <a:srgbClr val="0000FF"/>
                </a:solidFill>
              </a:rPr>
              <a:t>und breitet sich dann zirkulär aus</a:t>
            </a:r>
          </a:p>
          <a:p>
            <a:pPr eaLnBrk="1" hangingPunct="1">
              <a:spcBef>
                <a:spcPct val="0"/>
              </a:spcBef>
              <a:buClrTx/>
              <a:buSzTx/>
              <a:buFontTx/>
              <a:buNone/>
            </a:pPr>
            <a:endParaRPr lang="en-US" altLang="en-US" sz="1400" dirty="0">
              <a:solidFill>
                <a:srgbClr val="0000FF"/>
              </a:solidFill>
            </a:endParaRPr>
          </a:p>
          <a:p>
            <a:pPr eaLnBrk="1" hangingPunct="1">
              <a:spcBef>
                <a:spcPct val="0"/>
              </a:spcBef>
              <a:buClrTx/>
              <a:buSzTx/>
              <a:buFontTx/>
              <a:buNone/>
            </a:pPr>
            <a:r>
              <a:rPr lang="en-US" altLang="en-US" sz="1200" i="1" dirty="0">
                <a:solidFill>
                  <a:srgbClr val="0000FF"/>
                </a:solidFill>
              </a:rPr>
              <a:t>Beeinträchtigt es das Sehvermögen? Wenn ja, inwiefern?</a:t>
            </a:r>
            <a:endParaRPr lang="en-US" altLang="en-US" sz="1400" i="1" dirty="0">
              <a:solidFill>
                <a:schemeClr val="accent1">
                  <a:lumMod val="40000"/>
                  <a:lumOff val="60000"/>
                </a:schemeClr>
              </a:solidFill>
            </a:endParaRPr>
          </a:p>
          <a:p>
            <a:pPr eaLnBrk="1" hangingPunct="1">
              <a:spcBef>
                <a:spcPct val="0"/>
              </a:spcBef>
              <a:buClrTx/>
              <a:buSzTx/>
              <a:buFontTx/>
              <a:buNone/>
            </a:pPr>
            <a:r>
              <a:rPr lang="en-US" altLang="en-US" sz="1200" dirty="0">
                <a:solidFill>
                  <a:schemeClr val="accent1">
                    <a:lumMod val="40000"/>
                    <a:lumOff val="60000"/>
                  </a:schemeClr>
                </a:solidFill>
              </a:rPr>
              <a:t>Ja, durch die Entstehung eines starken Astigmatismus</a:t>
            </a:r>
          </a:p>
        </p:txBody>
      </p:sp>
    </p:spTree>
    <p:extLst>
      <p:ext uri="{BB962C8B-B14F-4D97-AF65-F5344CB8AC3E}">
        <p14:creationId xmlns:p14="http://schemas.microsoft.com/office/powerpoint/2010/main" val="3674187206"/>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Aussagen passt nicht dazu, und warum?</a:t>
            </a:r>
          </a:p>
          <a:p>
            <a:pPr lvl="1" eaLnBrk="1" hangingPunct="1">
              <a:defRPr/>
            </a:pPr>
            <a:r>
              <a:rPr lang="en-US" altLang="en-US" sz="1200" dirty="0">
                <a:solidFill>
                  <a:schemeClr val="bg1">
                    <a:lumMod val="75000"/>
                  </a:schemeClr>
                </a:solidFill>
              </a:rPr>
              <a:t>RA, </a:t>
            </a:r>
            <a:r>
              <a:rPr lang="en-US" altLang="en-US" sz="1200" dirty="0" err="1">
                <a:solidFill>
                  <a:schemeClr val="bg1">
                    <a:lumMod val="75000"/>
                  </a:schemeClr>
                </a:solidFill>
              </a:rPr>
              <a:t>Morbus von Mooren</a:t>
            </a:r>
            <a:r>
              <a:rPr lang="en-US" altLang="en-US" sz="1200" dirty="0">
                <a:solidFill>
                  <a:schemeClr val="bg1">
                    <a:lumMod val="75000"/>
                  </a:schemeClr>
                </a:solidFill>
              </a:rPr>
              <a:t>, </a:t>
            </a:r>
            <a:r>
              <a:rPr lang="en-US" altLang="en-US" sz="1200" dirty="0" err="1">
                <a:solidFill>
                  <a:schemeClr val="bg1">
                    <a:lumMod val="75000"/>
                  </a:schemeClr>
                </a:solidFill>
              </a:rPr>
              <a:t>Behçet-Syndrom</a:t>
            </a:r>
            <a:r>
              <a:rPr lang="en-US" altLang="en-US" sz="1200" dirty="0">
                <a:solidFill>
                  <a:schemeClr val="bg1">
                    <a:lumMod val="75000"/>
                  </a:schemeClr>
                </a:solidFill>
              </a:rPr>
              <a:t>, IBD</a:t>
            </a:r>
          </a:p>
          <a:p>
            <a:pPr eaLnBrk="1" hangingPunct="1">
              <a:defRPr/>
            </a:pPr>
            <a:endParaRPr lang="en-US" altLang="en-US" dirty="0">
              <a:solidFill>
                <a:schemeClr val="bg1">
                  <a:lumMod val="75000"/>
                </a:schemeClr>
              </a:solidFill>
            </a:endParaRPr>
          </a:p>
          <a:p>
            <a:pPr eaLnBrk="1" hangingPunct="1">
              <a:defRPr/>
            </a:pPr>
            <a:r>
              <a:rPr lang="en-US" altLang="en-US" sz="1200" dirty="0">
                <a:solidFill>
                  <a:schemeClr val="bg1">
                    <a:lumMod val="75000"/>
                  </a:schemeClr>
                </a:solidFill>
              </a:rPr>
              <a:t>Und in dieser Gruppe?</a:t>
            </a:r>
          </a:p>
          <a:p>
            <a:pPr lvl="1" eaLnBrk="1" hangingPunct="1">
              <a:defRPr/>
            </a:pPr>
            <a:r>
              <a:rPr lang="en-US" altLang="en-US" sz="1200" dirty="0" err="1">
                <a:solidFill>
                  <a:schemeClr val="bg1">
                    <a:lumMod val="75000"/>
                  </a:schemeClr>
                </a:solidFill>
              </a:rPr>
              <a:t>Mooren</a:t>
            </a:r>
            <a:r>
              <a:rPr lang="en-US" altLang="en-US" sz="1200" dirty="0">
                <a:solidFill>
                  <a:schemeClr val="bg1">
                    <a:lumMod val="75000"/>
                  </a:schemeClr>
                </a:solidFill>
              </a:rPr>
              <a:t>, </a:t>
            </a:r>
            <a:r>
              <a:rPr lang="en-US" altLang="en-US" sz="1200" b="1" dirty="0" err="1">
                <a:solidFill>
                  <a:srgbClr val="0000FF"/>
                </a:solidFill>
              </a:rPr>
              <a:t>Terrien (</a:t>
            </a:r>
            <a:r>
              <a:rPr lang="en-US" altLang="en-US" sz="1200" b="1" dirty="0">
                <a:solidFill>
                  <a:srgbClr val="0000FF"/>
                </a:solidFill>
              </a:rPr>
              <a:t>marginal</a:t>
            </a:r>
            <a:r>
              <a:rPr lang="en-US" altLang="en-US" sz="1200" dirty="0">
                <a:solidFill>
                  <a:schemeClr val="bg1">
                    <a:lumMod val="75000"/>
                  </a:schemeClr>
                </a:solidFill>
              </a:rPr>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Warum ist </a:t>
            </a:r>
            <a:r>
              <a:rPr lang="en-US" altLang="en-US" sz="1200" i="1" dirty="0" err="1">
                <a:solidFill>
                  <a:schemeClr val="bg1">
                    <a:lumMod val="75000"/>
                  </a:schemeClr>
                </a:solidFill>
              </a:rPr>
              <a:t>Terriens </a:t>
            </a:r>
            <a:r>
              <a:rPr lang="en-US" altLang="en-US" sz="1200" i="1" dirty="0">
                <a:solidFill>
                  <a:schemeClr val="bg1">
                    <a:lumMod val="75000"/>
                  </a:schemeClr>
                </a:solidFill>
              </a:rPr>
              <a:t>in dieser Gruppe der Außenseiter?</a:t>
            </a:r>
          </a:p>
          <a:p>
            <a:pPr eaLnBrk="1" hangingPunct="1">
              <a:spcBef>
                <a:spcPct val="0"/>
              </a:spcBef>
              <a:buClrTx/>
              <a:buSzTx/>
              <a:buFontTx/>
              <a:buNone/>
            </a:pPr>
            <a:r>
              <a:rPr lang="en-US" altLang="en-US" sz="1200" dirty="0">
                <a:solidFill>
                  <a:schemeClr val="bg1">
                    <a:lumMod val="75000"/>
                  </a:schemeClr>
                </a:solidFill>
              </a:rPr>
              <a:t>Zwei Gründe:</a:t>
            </a:r>
          </a:p>
          <a:p>
            <a:pPr eaLnBrk="1" hangingPunct="1">
              <a:spcBef>
                <a:spcPct val="0"/>
              </a:spcBef>
              <a:buClrTx/>
              <a:buSzTx/>
              <a:buFontTx/>
              <a:buNone/>
            </a:pPr>
            <a:r>
              <a:rPr lang="en-US" altLang="en-US" sz="1200" dirty="0">
                <a:solidFill>
                  <a:schemeClr val="bg1">
                    <a:lumMod val="75000"/>
                  </a:schemeClr>
                </a:solidFill>
              </a:rPr>
              <a:t>--Bei den anderen handelt es sich bei PUK um einen  entzündlichen  Prozess; </a:t>
            </a:r>
            <a:r>
              <a:rPr lang="en-US" altLang="en-US" sz="1200" dirty="0" err="1">
                <a:solidFill>
                  <a:schemeClr val="bg1">
                    <a:lumMod val="75000"/>
                  </a:schemeClr>
                </a:solidFill>
              </a:rPr>
              <a:t>bei Terrien </a:t>
            </a:r>
            <a:r>
              <a:rPr lang="en-US" altLang="en-US" sz="1200" dirty="0">
                <a:solidFill>
                  <a:schemeClr val="bg1">
                    <a:lumMod val="75000"/>
                  </a:schemeClr>
                </a:solidFill>
              </a:rPr>
              <a:t>ist er  nichtentzündlich</a:t>
            </a:r>
          </a:p>
          <a:p>
            <a:pPr eaLnBrk="1" hangingPunct="1">
              <a:spcBef>
                <a:spcPct val="0"/>
              </a:spcBef>
              <a:buClrTx/>
              <a:buSzTx/>
              <a:buFontTx/>
              <a:buNone/>
            </a:pPr>
            <a:r>
              <a:rPr lang="en-US" altLang="en-US" sz="1200" dirty="0">
                <a:solidFill>
                  <a:schemeClr val="bg1">
                    <a:lumMod val="75000"/>
                  </a:schemeClr>
                </a:solidFill>
              </a:rPr>
              <a:t>--Wie das Wort „ulzerativ“ im Namen andeutet, ist das Hornhautepithel bei PUK  gestört. Im Gegensatz dazu ist das Epithel bei </a:t>
            </a:r>
            <a:r>
              <a:rPr lang="en-US" altLang="en-US" sz="1200" dirty="0" err="1">
                <a:solidFill>
                  <a:schemeClr val="bg1">
                    <a:lumMod val="75000"/>
                  </a:schemeClr>
                </a:solidFill>
              </a:rPr>
              <a:t>Terrien’s </a:t>
            </a:r>
            <a:r>
              <a:rPr lang="en-US" altLang="en-US" sz="1200" b="1" dirty="0">
                <a:solidFill>
                  <a:schemeClr val="bg1">
                    <a:lumMod val="75000"/>
                  </a:schemeClr>
                </a:solidFill>
              </a:rPr>
              <a:t> intakt</a:t>
            </a:r>
            <a:r>
              <a:rPr lang="en-US" altLang="en-US" sz="1200" dirty="0">
                <a:solidFill>
                  <a:schemeClr val="bg1">
                    <a:lumMod val="75000"/>
                  </a:schemeClr>
                </a:solidFill>
              </a:rPr>
              <a: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201</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4" name="TextBox 1">
            <a:extLst>
              <a:ext uri="{FF2B5EF4-FFF2-40B4-BE49-F238E27FC236}">
                <a16:creationId xmlns:a16="http://schemas.microsoft.com/office/drawing/2014/main" id="{CE08F59B-9D8E-40C0-A3C8-F9FEBFC107C0}"/>
              </a:ext>
            </a:extLst>
          </p:cNvPr>
          <p:cNvSpPr txBox="1">
            <a:spLocks noChangeArrowheads="1"/>
          </p:cNvSpPr>
          <p:nvPr/>
        </p:nvSpPr>
        <p:spPr bwMode="auto">
          <a:xfrm>
            <a:off x="1293160" y="805458"/>
            <a:ext cx="6599884" cy="2918748"/>
          </a:xfrm>
          <a:prstGeom prst="rect">
            <a:avLst/>
          </a:prstGeom>
          <a:solidFill>
            <a:schemeClr val="accent1">
              <a:lumMod val="40000"/>
              <a:lumOff val="6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Apropos Terrien…</a:t>
            </a:r>
          </a:p>
          <a:p>
            <a:pPr eaLnBrk="1" hangingPunct="1">
              <a:spcBef>
                <a:spcPct val="0"/>
              </a:spcBef>
              <a:buClrTx/>
              <a:buSzTx/>
              <a:buFontTx/>
              <a:buNone/>
            </a:pPr>
            <a:r>
              <a:rPr lang="en-US" altLang="en-US" sz="1200" i="1" dirty="0">
                <a:solidFill>
                  <a:srgbClr val="0000FF"/>
                </a:solidFill>
              </a:rPr>
              <a:t>Handelt es sich um eine häufige oder eine seltene Erkrankung?</a:t>
            </a:r>
          </a:p>
          <a:p>
            <a:pPr eaLnBrk="1" hangingPunct="1">
              <a:spcBef>
                <a:spcPct val="0"/>
              </a:spcBef>
              <a:buClrTx/>
              <a:buSzTx/>
              <a:buFontTx/>
              <a:buNone/>
            </a:pPr>
            <a:r>
              <a:rPr lang="en-US" altLang="en-US" sz="1200" dirty="0">
                <a:solidFill>
                  <a:srgbClr val="0000FF"/>
                </a:solidFill>
              </a:rPr>
              <a:t>Selten</a:t>
            </a:r>
          </a:p>
          <a:p>
            <a:pPr eaLnBrk="1" hangingPunct="1">
              <a:spcBef>
                <a:spcPct val="0"/>
              </a:spcBef>
              <a:buClrTx/>
              <a:buSzTx/>
              <a:buFontTx/>
              <a:buNone/>
            </a:pPr>
            <a:endParaRPr lang="en-US" altLang="en-US" sz="1400" dirty="0">
              <a:solidFill>
                <a:srgbClr val="0000FF"/>
              </a:solidFill>
            </a:endParaRPr>
          </a:p>
          <a:p>
            <a:pPr eaLnBrk="1" hangingPunct="1">
              <a:spcBef>
                <a:spcPct val="0"/>
              </a:spcBef>
              <a:buClrTx/>
              <a:buSzTx/>
              <a:buFontTx/>
              <a:buNone/>
            </a:pPr>
            <a:r>
              <a:rPr lang="en-US" altLang="en-US" sz="1200" i="1" dirty="0">
                <a:solidFill>
                  <a:srgbClr val="0000FF"/>
                </a:solidFill>
              </a:rPr>
              <a:t>Gibt es eine geschlechtsspezifische Prävalenz?</a:t>
            </a:r>
          </a:p>
          <a:p>
            <a:pPr eaLnBrk="1" hangingPunct="1">
              <a:spcBef>
                <a:spcPct val="0"/>
              </a:spcBef>
              <a:buClrTx/>
              <a:buSzTx/>
              <a:buNone/>
            </a:pPr>
            <a:r>
              <a:rPr lang="en-US" altLang="en-US" sz="1200" dirty="0">
                <a:solidFill>
                  <a:srgbClr val="0000FF"/>
                </a:solidFill>
              </a:rPr>
              <a:t>Ja, sie tritt häufiger bei Männern auf</a:t>
            </a:r>
          </a:p>
          <a:p>
            <a:pPr eaLnBrk="1" hangingPunct="1">
              <a:spcBef>
                <a:spcPct val="0"/>
              </a:spcBef>
              <a:buClrTx/>
              <a:buSzTx/>
              <a:buFontTx/>
              <a:buNone/>
            </a:pPr>
            <a:endParaRPr lang="en-US" altLang="en-US" sz="1400" dirty="0">
              <a:solidFill>
                <a:srgbClr val="0000FF"/>
              </a:solidFill>
            </a:endParaRPr>
          </a:p>
          <a:p>
            <a:pPr eaLnBrk="1" hangingPunct="1">
              <a:spcBef>
                <a:spcPct val="0"/>
              </a:spcBef>
              <a:buClrTx/>
              <a:buSzTx/>
              <a:buFontTx/>
              <a:buNone/>
            </a:pPr>
            <a:r>
              <a:rPr lang="en-US" altLang="en-US" sz="1200" i="1" dirty="0">
                <a:solidFill>
                  <a:srgbClr val="0000FF"/>
                </a:solidFill>
              </a:rPr>
              <a:t>Tritt sie einseitig oder beidseitig auf?</a:t>
            </a:r>
          </a:p>
          <a:p>
            <a:pPr eaLnBrk="1" hangingPunct="1">
              <a:spcBef>
                <a:spcPct val="0"/>
              </a:spcBef>
              <a:buClrTx/>
              <a:buSzTx/>
              <a:buFontTx/>
              <a:buNone/>
            </a:pPr>
            <a:r>
              <a:rPr lang="en-US" altLang="en-US" sz="1200" dirty="0">
                <a:solidFill>
                  <a:srgbClr val="0000FF"/>
                </a:solidFill>
              </a:rPr>
              <a:t>Beidseitig (obwohl die Beteiligung auffallend asymmetrisch sein kann)</a:t>
            </a:r>
          </a:p>
          <a:p>
            <a:pPr eaLnBrk="1" hangingPunct="1">
              <a:spcBef>
                <a:spcPct val="0"/>
              </a:spcBef>
              <a:buClrTx/>
              <a:buSzTx/>
              <a:buFontTx/>
              <a:buNone/>
            </a:pPr>
            <a:endParaRPr lang="en-US" altLang="en-US" sz="1400" dirty="0">
              <a:solidFill>
                <a:srgbClr val="0000FF"/>
              </a:solidFill>
            </a:endParaRPr>
          </a:p>
          <a:p>
            <a:pPr eaLnBrk="1" hangingPunct="1">
              <a:spcBef>
                <a:spcPct val="0"/>
              </a:spcBef>
              <a:buClrTx/>
              <a:buSzTx/>
              <a:buFontTx/>
              <a:buNone/>
            </a:pPr>
            <a:r>
              <a:rPr lang="en-US" altLang="en-US" sz="1200" i="1" dirty="0">
                <a:solidFill>
                  <a:srgbClr val="0000FF"/>
                </a:solidFill>
              </a:rPr>
              <a:t>Welcher Bereich der Hornhaut ist zuerst betroffen, und wie verläuft die Erkrankung von dort aus?</a:t>
            </a:r>
          </a:p>
          <a:p>
            <a:pPr eaLnBrk="1" hangingPunct="1">
              <a:spcBef>
                <a:spcPct val="0"/>
              </a:spcBef>
              <a:buClrTx/>
              <a:buSzTx/>
              <a:buFontTx/>
              <a:buNone/>
            </a:pPr>
            <a:r>
              <a:rPr lang="en-US" altLang="en-US" sz="1200" dirty="0">
                <a:solidFill>
                  <a:srgbClr val="0000FF"/>
                </a:solidFill>
              </a:rPr>
              <a:t>Es beginnt </a:t>
            </a:r>
            <a:r>
              <a:rPr lang="en-US" altLang="en-US" sz="1200" dirty="0" err="1">
                <a:solidFill>
                  <a:srgbClr val="0000FF"/>
                </a:solidFill>
              </a:rPr>
              <a:t>superonasal </a:t>
            </a:r>
            <a:r>
              <a:rPr lang="en-US" altLang="en-US" sz="1200" dirty="0">
                <a:solidFill>
                  <a:srgbClr val="0000FF"/>
                </a:solidFill>
              </a:rPr>
              <a:t>und breitet sich dann zirkulär aus</a:t>
            </a:r>
          </a:p>
          <a:p>
            <a:pPr eaLnBrk="1" hangingPunct="1">
              <a:spcBef>
                <a:spcPct val="0"/>
              </a:spcBef>
              <a:buClrTx/>
              <a:buSzTx/>
              <a:buFontTx/>
              <a:buNone/>
            </a:pPr>
            <a:endParaRPr lang="en-US" altLang="en-US" sz="1400" dirty="0">
              <a:solidFill>
                <a:srgbClr val="0000FF"/>
              </a:solidFill>
            </a:endParaRPr>
          </a:p>
          <a:p>
            <a:pPr eaLnBrk="1" hangingPunct="1">
              <a:spcBef>
                <a:spcPct val="0"/>
              </a:spcBef>
              <a:buClrTx/>
              <a:buSzTx/>
              <a:buFontTx/>
              <a:buNone/>
            </a:pPr>
            <a:r>
              <a:rPr lang="en-US" altLang="en-US" sz="1200" i="1" dirty="0">
                <a:solidFill>
                  <a:srgbClr val="0000FF"/>
                </a:solidFill>
              </a:rPr>
              <a:t>Beeinträchtigt es das Sehvermögen? Wenn ja, inwiefern?</a:t>
            </a:r>
          </a:p>
          <a:p>
            <a:pPr eaLnBrk="1" hangingPunct="1">
              <a:spcBef>
                <a:spcPct val="0"/>
              </a:spcBef>
              <a:buClrTx/>
              <a:buSzTx/>
              <a:buFontTx/>
              <a:buNone/>
            </a:pPr>
            <a:r>
              <a:rPr lang="en-US" altLang="en-US" sz="1200" dirty="0">
                <a:solidFill>
                  <a:srgbClr val="0000FF"/>
                </a:solidFill>
              </a:rPr>
              <a:t>Ja, durch die Entstehung eines starken Astigmatismus</a:t>
            </a:r>
          </a:p>
        </p:txBody>
      </p:sp>
    </p:spTree>
    <p:extLst>
      <p:ext uri="{BB962C8B-B14F-4D97-AF65-F5344CB8AC3E}">
        <p14:creationId xmlns:p14="http://schemas.microsoft.com/office/powerpoint/2010/main" val="3277281796"/>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Optionen passt nicht dazu, und warum?</a:t>
            </a:r>
          </a:p>
          <a:p>
            <a:pPr lvl="1" eaLnBrk="1" hangingPunct="1">
              <a:defRPr/>
            </a:pPr>
            <a:r>
              <a:rPr lang="en-US" altLang="en-US" sz="1200" dirty="0">
                <a:solidFill>
                  <a:schemeClr val="bg1">
                    <a:lumMod val="75000"/>
                  </a:schemeClr>
                </a:solidFill>
              </a:rPr>
              <a:t>RA, </a:t>
            </a:r>
            <a:r>
              <a:rPr lang="en-US" altLang="en-US" sz="1200" dirty="0" err="1">
                <a:solidFill>
                  <a:schemeClr val="bg1">
                    <a:lumMod val="75000"/>
                  </a:schemeClr>
                </a:solidFill>
              </a:rPr>
              <a:t>Morbus von Mooren</a:t>
            </a:r>
            <a:r>
              <a:rPr lang="en-US" altLang="en-US" sz="1200" dirty="0">
                <a:solidFill>
                  <a:schemeClr val="bg1">
                    <a:lumMod val="75000"/>
                  </a:schemeClr>
                </a:solidFill>
              </a:rPr>
              <a:t>, </a:t>
            </a:r>
            <a:r>
              <a:rPr lang="en-US" altLang="en-US" sz="1200" dirty="0" err="1">
                <a:solidFill>
                  <a:schemeClr val="bg1">
                    <a:lumMod val="75000"/>
                  </a:schemeClr>
                </a:solidFill>
              </a:rPr>
              <a:t>Behçet-Syndrom</a:t>
            </a:r>
            <a:r>
              <a:rPr lang="en-US" altLang="en-US" sz="1200" dirty="0">
                <a:solidFill>
                  <a:schemeClr val="bg1">
                    <a:lumMod val="75000"/>
                  </a:schemeClr>
                </a:solidFill>
              </a:rPr>
              <a:t>, IBD</a:t>
            </a:r>
          </a:p>
          <a:p>
            <a:pPr eaLnBrk="1" hangingPunct="1">
              <a:defRPr/>
            </a:pPr>
            <a:endParaRPr lang="en-US" altLang="en-US" dirty="0">
              <a:solidFill>
                <a:schemeClr val="bg1">
                  <a:lumMod val="75000"/>
                </a:schemeClr>
              </a:solidFill>
            </a:endParaRPr>
          </a:p>
          <a:p>
            <a:pPr eaLnBrk="1" hangingPunct="1">
              <a:defRPr/>
            </a:pPr>
            <a:r>
              <a:rPr lang="en-US" altLang="en-US" sz="1200" dirty="0">
                <a:solidFill>
                  <a:schemeClr val="bg1">
                    <a:lumMod val="75000"/>
                  </a:schemeClr>
                </a:solidFill>
              </a:rPr>
              <a:t>Und in dieser Gruppe?</a:t>
            </a:r>
          </a:p>
          <a:p>
            <a:pPr lvl="1" eaLnBrk="1" hangingPunct="1">
              <a:defRPr/>
            </a:pPr>
            <a:r>
              <a:rPr lang="en-US" altLang="en-US" sz="1200" dirty="0" err="1">
                <a:solidFill>
                  <a:schemeClr val="bg1">
                    <a:lumMod val="75000"/>
                  </a:schemeClr>
                </a:solidFill>
              </a:rPr>
              <a:t>Mooren</a:t>
            </a:r>
            <a:r>
              <a:rPr lang="en-US" altLang="en-US" sz="1200" dirty="0">
                <a:solidFill>
                  <a:schemeClr val="bg1">
                    <a:lumMod val="75000"/>
                  </a:schemeClr>
                </a:solidFill>
              </a:rPr>
              <a:t>, </a:t>
            </a:r>
            <a:r>
              <a:rPr lang="en-US" altLang="en-US" sz="1200" b="1" dirty="0" err="1">
                <a:solidFill>
                  <a:srgbClr val="0000FF"/>
                </a:solidFill>
              </a:rPr>
              <a:t>Terrien (</a:t>
            </a:r>
            <a:r>
              <a:rPr lang="en-US" altLang="en-US" sz="1200" b="1" dirty="0">
                <a:solidFill>
                  <a:srgbClr val="0000FF"/>
                </a:solidFill>
              </a:rPr>
              <a:t>marginal</a:t>
            </a:r>
            <a:r>
              <a:rPr lang="en-US" altLang="en-US" sz="1200" dirty="0">
                <a:solidFill>
                  <a:schemeClr val="bg1">
                    <a:lumMod val="75000"/>
                  </a:schemeClr>
                </a:solidFill>
              </a:rPr>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Warum ist </a:t>
            </a:r>
            <a:r>
              <a:rPr lang="en-US" altLang="en-US" sz="1200" i="1" dirty="0" err="1">
                <a:solidFill>
                  <a:schemeClr val="bg1">
                    <a:lumMod val="75000"/>
                  </a:schemeClr>
                </a:solidFill>
              </a:rPr>
              <a:t>Terrien </a:t>
            </a:r>
            <a:r>
              <a:rPr lang="en-US" altLang="en-US" sz="1200" i="1" dirty="0">
                <a:solidFill>
                  <a:schemeClr val="bg1">
                    <a:lumMod val="75000"/>
                  </a:schemeClr>
                </a:solidFill>
              </a:rPr>
              <a:t>in dieser Gruppe der Außenseiter?</a:t>
            </a:r>
          </a:p>
          <a:p>
            <a:pPr eaLnBrk="1" hangingPunct="1">
              <a:spcBef>
                <a:spcPct val="0"/>
              </a:spcBef>
              <a:buClrTx/>
              <a:buSzTx/>
              <a:buFontTx/>
              <a:buNone/>
            </a:pPr>
            <a:r>
              <a:rPr lang="en-US" altLang="en-US" sz="1200" dirty="0">
                <a:solidFill>
                  <a:schemeClr val="bg1">
                    <a:lumMod val="75000"/>
                  </a:schemeClr>
                </a:solidFill>
              </a:rPr>
              <a:t>Zwei Gründe:</a:t>
            </a:r>
          </a:p>
          <a:p>
            <a:pPr eaLnBrk="1" hangingPunct="1">
              <a:spcBef>
                <a:spcPct val="0"/>
              </a:spcBef>
              <a:buClrTx/>
              <a:buSzTx/>
              <a:buFontTx/>
              <a:buNone/>
            </a:pPr>
            <a:r>
              <a:rPr lang="en-US" altLang="en-US" sz="1200" dirty="0">
                <a:solidFill>
                  <a:schemeClr val="bg1">
                    <a:lumMod val="75000"/>
                  </a:schemeClr>
                </a:solidFill>
              </a:rPr>
              <a:t>--Bei den anderen handelt es sich bei PUK um einen  entzündlichen  Prozess; </a:t>
            </a:r>
            <a:r>
              <a:rPr lang="en-US" altLang="en-US" sz="1200" dirty="0" err="1">
                <a:solidFill>
                  <a:schemeClr val="bg1">
                    <a:lumMod val="75000"/>
                  </a:schemeClr>
                </a:solidFill>
              </a:rPr>
              <a:t>bei Terrien </a:t>
            </a:r>
            <a:r>
              <a:rPr lang="en-US" altLang="en-US" sz="1200" dirty="0">
                <a:solidFill>
                  <a:schemeClr val="bg1">
                    <a:lumMod val="75000"/>
                  </a:schemeClr>
                </a:solidFill>
              </a:rPr>
              <a:t>ist er  nichtentzündlich</a:t>
            </a:r>
          </a:p>
          <a:p>
            <a:pPr eaLnBrk="1" hangingPunct="1">
              <a:spcBef>
                <a:spcPct val="0"/>
              </a:spcBef>
              <a:buClrTx/>
              <a:buSzTx/>
              <a:buFontTx/>
              <a:buNone/>
            </a:pPr>
            <a:r>
              <a:rPr lang="en-US" altLang="en-US" sz="1200" dirty="0">
                <a:solidFill>
                  <a:schemeClr val="bg1">
                    <a:lumMod val="75000"/>
                  </a:schemeClr>
                </a:solidFill>
              </a:rPr>
              <a:t>--Wie das Wort „ulzerativ“ im Namen andeutet, ist das Hornhautepithel bei PUK  gestört. Im Gegensatz dazu ist das Epithel bei </a:t>
            </a:r>
            <a:r>
              <a:rPr lang="en-US" altLang="en-US" sz="1200" dirty="0" err="1">
                <a:solidFill>
                  <a:schemeClr val="bg1">
                    <a:lumMod val="75000"/>
                  </a:schemeClr>
                </a:solidFill>
              </a:rPr>
              <a:t>Terrien’s </a:t>
            </a:r>
            <a:r>
              <a:rPr lang="en-US" altLang="en-US" sz="1200" b="1" dirty="0">
                <a:solidFill>
                  <a:schemeClr val="bg1">
                    <a:lumMod val="75000"/>
                  </a:schemeClr>
                </a:solidFill>
              </a:rPr>
              <a:t> intakt</a:t>
            </a:r>
            <a:r>
              <a:rPr lang="en-US" altLang="en-US" sz="1200" dirty="0">
                <a:solidFill>
                  <a:schemeClr val="bg1">
                    <a:lumMod val="75000"/>
                  </a:schemeClr>
                </a:solidFill>
              </a:rPr>
              <a: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202</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4" name="TextBox 1">
            <a:extLst>
              <a:ext uri="{FF2B5EF4-FFF2-40B4-BE49-F238E27FC236}">
                <a16:creationId xmlns:a16="http://schemas.microsoft.com/office/drawing/2014/main" id="{CE08F59B-9D8E-40C0-A3C8-F9FEBFC107C0}"/>
              </a:ext>
            </a:extLst>
          </p:cNvPr>
          <p:cNvSpPr txBox="1">
            <a:spLocks noChangeArrowheads="1"/>
          </p:cNvSpPr>
          <p:nvPr/>
        </p:nvSpPr>
        <p:spPr bwMode="auto">
          <a:xfrm>
            <a:off x="1293160" y="805458"/>
            <a:ext cx="6599884" cy="3103414"/>
          </a:xfrm>
          <a:prstGeom prst="rect">
            <a:avLst/>
          </a:prstGeom>
          <a:solidFill>
            <a:schemeClr val="accent1">
              <a:lumMod val="40000"/>
              <a:lumOff val="6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Apropos Terrien…</a:t>
            </a:r>
            <a:endParaRPr lang="en-US" altLang="en-US" sz="18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Handelt es sich um eine häufige oder eine seltene Erkrankung?</a:t>
            </a:r>
          </a:p>
          <a:p>
            <a:pPr eaLnBrk="1" hangingPunct="1">
              <a:spcBef>
                <a:spcPct val="0"/>
              </a:spcBef>
              <a:buClrTx/>
              <a:buSzTx/>
              <a:buFontTx/>
              <a:buNone/>
            </a:pPr>
            <a:r>
              <a:rPr lang="en-US" altLang="en-US" sz="1200" dirty="0">
                <a:solidFill>
                  <a:schemeClr val="bg1">
                    <a:lumMod val="75000"/>
                  </a:schemeClr>
                </a:solidFill>
              </a:rPr>
              <a:t>Selten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Gibt es eine geschlechtsspezifische Prävalenz?</a:t>
            </a:r>
          </a:p>
          <a:p>
            <a:pPr eaLnBrk="1" hangingPunct="1">
              <a:spcBef>
                <a:spcPct val="0"/>
              </a:spcBef>
              <a:buClrTx/>
              <a:buSzTx/>
              <a:buFontTx/>
              <a:buNone/>
            </a:pPr>
            <a:r>
              <a:rPr lang="en-US" altLang="en-US" sz="1200" dirty="0">
                <a:solidFill>
                  <a:schemeClr val="bg1">
                    <a:lumMod val="75000"/>
                  </a:schemeClr>
                </a:solidFill>
              </a:rPr>
              <a:t>Während man früher annahm, dass sie bei Männern häufiger auftritt, geht man heute von einer gleichmäßigen Verteilung aus</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Tritt sie einseitig oder beidseitig auf?</a:t>
            </a:r>
          </a:p>
          <a:p>
            <a:pPr eaLnBrk="1" hangingPunct="1">
              <a:spcBef>
                <a:spcPct val="0"/>
              </a:spcBef>
              <a:buClrTx/>
              <a:buSzTx/>
              <a:buFontTx/>
              <a:buNone/>
            </a:pPr>
            <a:r>
              <a:rPr lang="en-US" altLang="en-US" sz="1200" dirty="0">
                <a:solidFill>
                  <a:schemeClr val="bg1">
                    <a:lumMod val="75000"/>
                  </a:schemeClr>
                </a:solidFill>
              </a:rPr>
              <a:t>Beidseitig (obwohl die Beteiligung auffallend asymmetrisch sein kann)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Welcher Bereich der Hornhaut ist zuerst betroffen, und wie verläuft die Erkrankung von dort aus?</a:t>
            </a:r>
          </a:p>
          <a:p>
            <a:pPr eaLnBrk="1" hangingPunct="1">
              <a:spcBef>
                <a:spcPct val="0"/>
              </a:spcBef>
              <a:buClrTx/>
              <a:buSzTx/>
              <a:buFontTx/>
              <a:buNone/>
            </a:pPr>
            <a:r>
              <a:rPr lang="en-US" altLang="en-US" sz="1200" dirty="0">
                <a:solidFill>
                  <a:schemeClr val="bg1">
                    <a:lumMod val="75000"/>
                  </a:schemeClr>
                </a:solidFill>
              </a:rPr>
              <a:t>Es beginnt </a:t>
            </a:r>
            <a:r>
              <a:rPr lang="en-US" altLang="en-US" sz="1200" dirty="0" err="1">
                <a:solidFill>
                  <a:schemeClr val="bg1">
                    <a:lumMod val="75000"/>
                  </a:schemeClr>
                </a:solidFill>
              </a:rPr>
              <a:t>superonasal </a:t>
            </a:r>
            <a:r>
              <a:rPr lang="en-US" altLang="en-US" sz="1200" dirty="0">
                <a:solidFill>
                  <a:schemeClr val="bg1">
                    <a:lumMod val="75000"/>
                  </a:schemeClr>
                </a:solidFill>
              </a:rPr>
              <a:t>und breitet sich dann zirkulär aus</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Beeinträchtigt es das Sehvermögen? Wenn ja, inwiefern?</a:t>
            </a:r>
          </a:p>
          <a:p>
            <a:pPr eaLnBrk="1" hangingPunct="1">
              <a:spcBef>
                <a:spcPct val="0"/>
              </a:spcBef>
              <a:buClrTx/>
              <a:buSzTx/>
              <a:buFontTx/>
              <a:buNone/>
            </a:pPr>
            <a:r>
              <a:rPr lang="en-US" altLang="en-US" sz="1200" dirty="0">
                <a:solidFill>
                  <a:schemeClr val="bg1">
                    <a:lumMod val="75000"/>
                  </a:schemeClr>
                </a:solidFill>
              </a:rPr>
              <a:t>Ja, durch die Entstehung eines starken Astigmatismus</a:t>
            </a:r>
          </a:p>
        </p:txBody>
      </p:sp>
      <p:sp>
        <p:nvSpPr>
          <p:cNvPr id="5" name="TextBox 1">
            <a:extLst>
              <a:ext uri="{FF2B5EF4-FFF2-40B4-BE49-F238E27FC236}">
                <a16:creationId xmlns:a16="http://schemas.microsoft.com/office/drawing/2014/main" id="{24B4A797-2520-47F8-87B0-BA8E6619CF24}"/>
              </a:ext>
            </a:extLst>
          </p:cNvPr>
          <p:cNvSpPr txBox="1">
            <a:spLocks noChangeArrowheads="1"/>
          </p:cNvSpPr>
          <p:nvPr/>
        </p:nvSpPr>
        <p:spPr bwMode="auto">
          <a:xfrm>
            <a:off x="685800" y="1765303"/>
            <a:ext cx="7664450" cy="1077218"/>
          </a:xfrm>
          <a:prstGeom prst="rect">
            <a:avLst/>
          </a:prstGeom>
          <a:solidFill>
            <a:srgbClr val="002060"/>
          </a:solid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dirty="0">
                <a:solidFill>
                  <a:schemeClr val="bg1"/>
                </a:solidFill>
              </a:rPr>
              <a:t>Der Schlüssel zur Diagnose </a:t>
            </a:r>
            <a:r>
              <a:rPr lang="en-US" altLang="en-US" sz="1200" i="1" dirty="0" err="1">
                <a:solidFill>
                  <a:schemeClr val="bg1"/>
                </a:solidFill>
              </a:rPr>
              <a:t>von Terrien </a:t>
            </a:r>
            <a:r>
              <a:rPr lang="en-US" altLang="en-US" sz="1200" i="1" dirty="0">
                <a:solidFill>
                  <a:schemeClr val="bg1"/>
                </a:solidFill>
              </a:rPr>
              <a:t>liegt in seinem klassischen Erscheinungsbild:</a:t>
            </a:r>
          </a:p>
          <a:p>
            <a:r>
              <a:rPr lang="en-US" altLang="en-US" sz="1200" dirty="0">
                <a:solidFill>
                  <a:schemeClr val="bg1"/>
                </a:solidFill>
              </a:rPr>
              <a:t>– Das Epithel ist, wie bereits erwähnt,</a:t>
            </a:r>
            <a:r>
              <a:rPr lang="en-US" altLang="en-US" sz="1200" b="1" dirty="0">
                <a:solidFill>
                  <a:schemeClr val="bg1"/>
                </a:solidFill>
              </a:rPr>
              <a:t> intakt</a:t>
            </a:r>
            <a:endParaRPr lang="en-US" altLang="en-US" sz="1600" dirty="0">
              <a:solidFill>
                <a:srgbClr val="002060"/>
              </a:solidFill>
            </a:endParaRPr>
          </a:p>
          <a:p>
            <a:r>
              <a:rPr lang="en-US" altLang="en-US" sz="1200" dirty="0">
                <a:solidFill>
                  <a:srgbClr val="002060"/>
                </a:solidFill>
              </a:rPr>
              <a:t>--Die </a:t>
            </a:r>
            <a:r>
              <a:rPr lang="en-US" altLang="en-US" sz="1200" b="1" dirty="0">
                <a:solidFill>
                  <a:srgbClr val="002060"/>
                </a:solidFill>
              </a:rPr>
              <a:t>Vorderkante </a:t>
            </a:r>
            <a:r>
              <a:rPr lang="en-US" altLang="en-US" sz="1200" dirty="0">
                <a:solidFill>
                  <a:srgbClr val="002060"/>
                </a:solidFill>
              </a:rPr>
              <a:t>des verdünnten Bereichs ist durch das Vorhandensein von … </a:t>
            </a:r>
            <a:r>
              <a:rPr lang="en-US" altLang="en-US" sz="1200" b="1" dirty="0">
                <a:solidFill>
                  <a:srgbClr val="002060"/>
                </a:solidFill>
              </a:rPr>
              <a:t>Lipiden</a:t>
            </a:r>
            <a:r>
              <a:rPr lang="en-US" altLang="en-US" sz="1200" dirty="0">
                <a:solidFill>
                  <a:srgbClr val="002060"/>
                </a:solidFill>
              </a:rPr>
              <a:t> gekennzeichnet</a:t>
            </a:r>
          </a:p>
          <a:p>
            <a:r>
              <a:rPr lang="en-US" altLang="en-US" sz="1200" dirty="0">
                <a:solidFill>
                  <a:srgbClr val="002060"/>
                </a:solidFill>
              </a:rPr>
              <a:t>--Der </a:t>
            </a:r>
            <a:r>
              <a:rPr lang="en-US" altLang="en-US" sz="1200" b="1" dirty="0">
                <a:solidFill>
                  <a:srgbClr val="002060"/>
                </a:solidFill>
              </a:rPr>
              <a:t>hintere Teil </a:t>
            </a:r>
            <a:r>
              <a:rPr lang="en-US" altLang="en-US" sz="1200" dirty="0">
                <a:solidFill>
                  <a:srgbClr val="002060"/>
                </a:solidFill>
              </a:rPr>
              <a:t>ist durch das Vorhandensein von … </a:t>
            </a:r>
            <a:r>
              <a:rPr lang="en-US" altLang="en-US" sz="1200" b="1" dirty="0">
                <a:solidFill>
                  <a:srgbClr val="002060"/>
                </a:solidFill>
              </a:rPr>
              <a:t>einem vaskulären Pannus </a:t>
            </a:r>
            <a:r>
              <a:rPr lang="en-US" altLang="en-US" sz="1200" dirty="0">
                <a:solidFill>
                  <a:srgbClr val="002060"/>
                </a:solidFill>
              </a:rPr>
              <a:t>gekennzeichnet</a:t>
            </a:r>
          </a:p>
        </p:txBody>
      </p:sp>
      <p:sp>
        <p:nvSpPr>
          <p:cNvPr id="6" name="Rectangle 5">
            <a:extLst>
              <a:ext uri="{FF2B5EF4-FFF2-40B4-BE49-F238E27FC236}">
                <a16:creationId xmlns:a16="http://schemas.microsoft.com/office/drawing/2014/main" id="{16D7C4D5-C72A-4865-9B95-0B3E4EC59E2E}"/>
              </a:ext>
            </a:extLst>
          </p:cNvPr>
          <p:cNvSpPr/>
          <p:nvPr/>
        </p:nvSpPr>
        <p:spPr>
          <a:xfrm>
            <a:off x="3276600" y="1974087"/>
            <a:ext cx="609600" cy="2054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5740374"/>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Aussagen passt nicht dazu, und warum?</a:t>
            </a:r>
          </a:p>
          <a:p>
            <a:pPr lvl="1" eaLnBrk="1" hangingPunct="1">
              <a:defRPr/>
            </a:pPr>
            <a:r>
              <a:rPr lang="en-US" altLang="en-US" sz="1200" dirty="0">
                <a:solidFill>
                  <a:schemeClr val="bg1">
                    <a:lumMod val="75000"/>
                  </a:schemeClr>
                </a:solidFill>
              </a:rPr>
              <a:t>RA, </a:t>
            </a:r>
            <a:r>
              <a:rPr lang="en-US" altLang="en-US" sz="1200" dirty="0" err="1">
                <a:solidFill>
                  <a:schemeClr val="bg1">
                    <a:lumMod val="75000"/>
                  </a:schemeClr>
                </a:solidFill>
              </a:rPr>
              <a:t>Morbus von Mooren</a:t>
            </a:r>
            <a:r>
              <a:rPr lang="en-US" altLang="en-US" sz="1200" dirty="0">
                <a:solidFill>
                  <a:schemeClr val="bg1">
                    <a:lumMod val="75000"/>
                  </a:schemeClr>
                </a:solidFill>
              </a:rPr>
              <a:t>, </a:t>
            </a:r>
            <a:r>
              <a:rPr lang="en-US" altLang="en-US" sz="1200" dirty="0" err="1">
                <a:solidFill>
                  <a:schemeClr val="bg1">
                    <a:lumMod val="75000"/>
                  </a:schemeClr>
                </a:solidFill>
              </a:rPr>
              <a:t>Behçet-Syndrom</a:t>
            </a:r>
            <a:r>
              <a:rPr lang="en-US" altLang="en-US" sz="1200" dirty="0">
                <a:solidFill>
                  <a:schemeClr val="bg1">
                    <a:lumMod val="75000"/>
                  </a:schemeClr>
                </a:solidFill>
              </a:rPr>
              <a:t>, IBD</a:t>
            </a:r>
          </a:p>
          <a:p>
            <a:pPr eaLnBrk="1" hangingPunct="1">
              <a:defRPr/>
            </a:pPr>
            <a:endParaRPr lang="en-US" altLang="en-US" dirty="0">
              <a:solidFill>
                <a:schemeClr val="bg1">
                  <a:lumMod val="75000"/>
                </a:schemeClr>
              </a:solidFill>
            </a:endParaRPr>
          </a:p>
          <a:p>
            <a:pPr eaLnBrk="1" hangingPunct="1">
              <a:defRPr/>
            </a:pPr>
            <a:r>
              <a:rPr lang="en-US" altLang="en-US" sz="1200" dirty="0">
                <a:solidFill>
                  <a:schemeClr val="bg1">
                    <a:lumMod val="75000"/>
                  </a:schemeClr>
                </a:solidFill>
              </a:rPr>
              <a:t>Und in dieser Gruppe?</a:t>
            </a:r>
          </a:p>
          <a:p>
            <a:pPr lvl="1" eaLnBrk="1" hangingPunct="1">
              <a:defRPr/>
            </a:pPr>
            <a:r>
              <a:rPr lang="en-US" altLang="en-US" sz="1200" dirty="0" err="1">
                <a:solidFill>
                  <a:schemeClr val="bg1">
                    <a:lumMod val="75000"/>
                  </a:schemeClr>
                </a:solidFill>
              </a:rPr>
              <a:t>Mooren</a:t>
            </a:r>
            <a:r>
              <a:rPr lang="en-US" altLang="en-US" sz="1200" dirty="0">
                <a:solidFill>
                  <a:schemeClr val="bg1">
                    <a:lumMod val="75000"/>
                  </a:schemeClr>
                </a:solidFill>
              </a:rPr>
              <a:t>, </a:t>
            </a:r>
            <a:r>
              <a:rPr lang="en-US" altLang="en-US" sz="1200" b="1" dirty="0" err="1">
                <a:solidFill>
                  <a:srgbClr val="0000FF"/>
                </a:solidFill>
              </a:rPr>
              <a:t>Terrien (</a:t>
            </a:r>
            <a:r>
              <a:rPr lang="en-US" altLang="en-US" sz="1200" b="1" dirty="0">
                <a:solidFill>
                  <a:srgbClr val="0000FF"/>
                </a:solidFill>
              </a:rPr>
              <a:t>marginal</a:t>
            </a:r>
            <a:r>
              <a:rPr lang="en-US" altLang="en-US" sz="1200" dirty="0">
                <a:solidFill>
                  <a:schemeClr val="bg1">
                    <a:lumMod val="75000"/>
                  </a:schemeClr>
                </a:solidFill>
              </a:rPr>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Warum ist </a:t>
            </a:r>
            <a:r>
              <a:rPr lang="en-US" altLang="en-US" sz="1200" i="1" dirty="0" err="1">
                <a:solidFill>
                  <a:schemeClr val="bg1">
                    <a:lumMod val="75000"/>
                  </a:schemeClr>
                </a:solidFill>
              </a:rPr>
              <a:t>Terriens </a:t>
            </a:r>
            <a:r>
              <a:rPr lang="en-US" altLang="en-US" sz="1200" i="1" dirty="0">
                <a:solidFill>
                  <a:schemeClr val="bg1">
                    <a:lumMod val="75000"/>
                  </a:schemeClr>
                </a:solidFill>
              </a:rPr>
              <a:t>in dieser Gruppe der Außenseiter?</a:t>
            </a:r>
          </a:p>
          <a:p>
            <a:pPr eaLnBrk="1" hangingPunct="1">
              <a:spcBef>
                <a:spcPct val="0"/>
              </a:spcBef>
              <a:buClrTx/>
              <a:buSzTx/>
              <a:buFontTx/>
              <a:buNone/>
            </a:pPr>
            <a:r>
              <a:rPr lang="en-US" altLang="en-US" sz="1200" dirty="0">
                <a:solidFill>
                  <a:schemeClr val="bg1">
                    <a:lumMod val="75000"/>
                  </a:schemeClr>
                </a:solidFill>
              </a:rPr>
              <a:t>Zwei Gründe:</a:t>
            </a:r>
          </a:p>
          <a:p>
            <a:pPr eaLnBrk="1" hangingPunct="1">
              <a:spcBef>
                <a:spcPct val="0"/>
              </a:spcBef>
              <a:buClrTx/>
              <a:buSzTx/>
              <a:buFontTx/>
              <a:buNone/>
            </a:pPr>
            <a:r>
              <a:rPr lang="en-US" altLang="en-US" sz="1200" dirty="0">
                <a:solidFill>
                  <a:schemeClr val="bg1">
                    <a:lumMod val="75000"/>
                  </a:schemeClr>
                </a:solidFill>
              </a:rPr>
              <a:t>--Bei den anderen handelt es sich bei PUK um einen  entzündlichen  Prozess; </a:t>
            </a:r>
            <a:r>
              <a:rPr lang="en-US" altLang="en-US" sz="1200" dirty="0" err="1">
                <a:solidFill>
                  <a:schemeClr val="bg1">
                    <a:lumMod val="75000"/>
                  </a:schemeClr>
                </a:solidFill>
              </a:rPr>
              <a:t>bei Terrien </a:t>
            </a:r>
            <a:r>
              <a:rPr lang="en-US" altLang="en-US" sz="1200" dirty="0">
                <a:solidFill>
                  <a:schemeClr val="bg1">
                    <a:lumMod val="75000"/>
                  </a:schemeClr>
                </a:solidFill>
              </a:rPr>
              <a:t>ist er  nichtentzündlich</a:t>
            </a:r>
          </a:p>
          <a:p>
            <a:pPr eaLnBrk="1" hangingPunct="1">
              <a:spcBef>
                <a:spcPct val="0"/>
              </a:spcBef>
              <a:buClrTx/>
              <a:buSzTx/>
              <a:buFontTx/>
              <a:buNone/>
            </a:pPr>
            <a:r>
              <a:rPr lang="en-US" altLang="en-US" sz="1200" dirty="0">
                <a:solidFill>
                  <a:schemeClr val="bg1">
                    <a:lumMod val="75000"/>
                  </a:schemeClr>
                </a:solidFill>
              </a:rPr>
              <a:t>--Wie das Wort „ulzerativ“ im Namen andeutet, ist das Hornhautepithel bei PUK  gestört. Im Gegensatz dazu ist das Epithel bei </a:t>
            </a:r>
            <a:r>
              <a:rPr lang="en-US" altLang="en-US" sz="1200" dirty="0" err="1">
                <a:solidFill>
                  <a:schemeClr val="bg1">
                    <a:lumMod val="75000"/>
                  </a:schemeClr>
                </a:solidFill>
              </a:rPr>
              <a:t>Terrien’s </a:t>
            </a:r>
            <a:r>
              <a:rPr lang="en-US" altLang="en-US" sz="1200" b="1" dirty="0">
                <a:solidFill>
                  <a:schemeClr val="bg1">
                    <a:lumMod val="75000"/>
                  </a:schemeClr>
                </a:solidFill>
              </a:rPr>
              <a:t> intakt</a:t>
            </a:r>
            <a:r>
              <a:rPr lang="en-US" altLang="en-US" sz="1200" dirty="0">
                <a:solidFill>
                  <a:schemeClr val="bg1">
                    <a:lumMod val="75000"/>
                  </a:schemeClr>
                </a:solidFill>
              </a:rPr>
              <a: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203</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4" name="TextBox 1">
            <a:extLst>
              <a:ext uri="{FF2B5EF4-FFF2-40B4-BE49-F238E27FC236}">
                <a16:creationId xmlns:a16="http://schemas.microsoft.com/office/drawing/2014/main" id="{CE08F59B-9D8E-40C0-A3C8-F9FEBFC107C0}"/>
              </a:ext>
            </a:extLst>
          </p:cNvPr>
          <p:cNvSpPr txBox="1">
            <a:spLocks noChangeArrowheads="1"/>
          </p:cNvSpPr>
          <p:nvPr/>
        </p:nvSpPr>
        <p:spPr bwMode="auto">
          <a:xfrm>
            <a:off x="1293160" y="805458"/>
            <a:ext cx="6599884" cy="3103414"/>
          </a:xfrm>
          <a:prstGeom prst="rect">
            <a:avLst/>
          </a:prstGeom>
          <a:solidFill>
            <a:schemeClr val="accent1">
              <a:lumMod val="40000"/>
              <a:lumOff val="6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Apropos Terrien…</a:t>
            </a:r>
            <a:endParaRPr lang="en-US" altLang="en-US" sz="18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Handelt es sich um eine häufige oder eine seltene Erkrankung?</a:t>
            </a:r>
          </a:p>
          <a:p>
            <a:pPr eaLnBrk="1" hangingPunct="1">
              <a:spcBef>
                <a:spcPct val="0"/>
              </a:spcBef>
              <a:buClrTx/>
              <a:buSzTx/>
              <a:buFontTx/>
              <a:buNone/>
            </a:pPr>
            <a:r>
              <a:rPr lang="en-US" altLang="en-US" sz="1200" dirty="0">
                <a:solidFill>
                  <a:schemeClr val="bg1">
                    <a:lumMod val="75000"/>
                  </a:schemeClr>
                </a:solidFill>
              </a:rPr>
              <a:t>Selten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Gibt es eine geschlechtsspezifische Prävalenz?</a:t>
            </a:r>
          </a:p>
          <a:p>
            <a:pPr eaLnBrk="1" hangingPunct="1">
              <a:spcBef>
                <a:spcPct val="0"/>
              </a:spcBef>
              <a:buClrTx/>
              <a:buSzTx/>
              <a:buFontTx/>
              <a:buNone/>
            </a:pPr>
            <a:r>
              <a:rPr lang="en-US" altLang="en-US" sz="1200" dirty="0">
                <a:solidFill>
                  <a:schemeClr val="bg1">
                    <a:lumMod val="75000"/>
                  </a:schemeClr>
                </a:solidFill>
              </a:rPr>
              <a:t>Während man früher annahm, dass sie bei Männern häufiger auftritt, geht man heute von einer gleichmäßigen Verteilung aus</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Tritt sie einseitig oder beidseitig auf?</a:t>
            </a:r>
          </a:p>
          <a:p>
            <a:pPr eaLnBrk="1" hangingPunct="1">
              <a:spcBef>
                <a:spcPct val="0"/>
              </a:spcBef>
              <a:buClrTx/>
              <a:buSzTx/>
              <a:buFontTx/>
              <a:buNone/>
            </a:pPr>
            <a:r>
              <a:rPr lang="en-US" altLang="en-US" sz="1200" dirty="0">
                <a:solidFill>
                  <a:schemeClr val="bg1">
                    <a:lumMod val="75000"/>
                  </a:schemeClr>
                </a:solidFill>
              </a:rPr>
              <a:t>Beidseitig (obwohl die Beteiligung auffallend asymmetrisch sein kann)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Welcher Bereich der Hornhaut ist zuerst betroffen, und wie verläuft die Erkrankung von dort aus?</a:t>
            </a:r>
          </a:p>
          <a:p>
            <a:pPr eaLnBrk="1" hangingPunct="1">
              <a:spcBef>
                <a:spcPct val="0"/>
              </a:spcBef>
              <a:buClrTx/>
              <a:buSzTx/>
              <a:buFontTx/>
              <a:buNone/>
            </a:pPr>
            <a:r>
              <a:rPr lang="en-US" altLang="en-US" sz="1200" dirty="0">
                <a:solidFill>
                  <a:schemeClr val="bg1">
                    <a:lumMod val="75000"/>
                  </a:schemeClr>
                </a:solidFill>
              </a:rPr>
              <a:t>Es beginnt </a:t>
            </a:r>
            <a:r>
              <a:rPr lang="en-US" altLang="en-US" sz="1200" dirty="0" err="1">
                <a:solidFill>
                  <a:schemeClr val="bg1">
                    <a:lumMod val="75000"/>
                  </a:schemeClr>
                </a:solidFill>
              </a:rPr>
              <a:t>superonasal </a:t>
            </a:r>
            <a:r>
              <a:rPr lang="en-US" altLang="en-US" sz="1200" dirty="0">
                <a:solidFill>
                  <a:schemeClr val="bg1">
                    <a:lumMod val="75000"/>
                  </a:schemeClr>
                </a:solidFill>
              </a:rPr>
              <a:t>und breitet sich dann zirkulär aus</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Beeinträchtigt es das Sehvermögen? Wenn ja, inwiefern?</a:t>
            </a:r>
          </a:p>
          <a:p>
            <a:pPr eaLnBrk="1" hangingPunct="1">
              <a:spcBef>
                <a:spcPct val="0"/>
              </a:spcBef>
              <a:buClrTx/>
              <a:buSzTx/>
              <a:buFontTx/>
              <a:buNone/>
            </a:pPr>
            <a:r>
              <a:rPr lang="en-US" altLang="en-US" sz="1200" dirty="0">
                <a:solidFill>
                  <a:schemeClr val="bg1">
                    <a:lumMod val="75000"/>
                  </a:schemeClr>
                </a:solidFill>
              </a:rPr>
              <a:t>Ja, durch die Entstehung eines starken Astigmatismus</a:t>
            </a:r>
          </a:p>
        </p:txBody>
      </p:sp>
      <p:sp>
        <p:nvSpPr>
          <p:cNvPr id="5" name="TextBox 1">
            <a:extLst>
              <a:ext uri="{FF2B5EF4-FFF2-40B4-BE49-F238E27FC236}">
                <a16:creationId xmlns:a16="http://schemas.microsoft.com/office/drawing/2014/main" id="{24B4A797-2520-47F8-87B0-BA8E6619CF24}"/>
              </a:ext>
            </a:extLst>
          </p:cNvPr>
          <p:cNvSpPr txBox="1">
            <a:spLocks noChangeArrowheads="1"/>
          </p:cNvSpPr>
          <p:nvPr/>
        </p:nvSpPr>
        <p:spPr bwMode="auto">
          <a:xfrm>
            <a:off x="685800" y="1765303"/>
            <a:ext cx="7664450" cy="1077218"/>
          </a:xfrm>
          <a:prstGeom prst="rect">
            <a:avLst/>
          </a:prstGeom>
          <a:solidFill>
            <a:srgbClr val="002060"/>
          </a:solid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dirty="0">
                <a:solidFill>
                  <a:schemeClr val="bg1"/>
                </a:solidFill>
              </a:rPr>
              <a:t>Der Schlüssel zur Diagnose </a:t>
            </a:r>
            <a:r>
              <a:rPr lang="en-US" altLang="en-US" sz="1200" i="1" dirty="0" err="1">
                <a:solidFill>
                  <a:schemeClr val="bg1"/>
                </a:solidFill>
              </a:rPr>
              <a:t>von Terrien </a:t>
            </a:r>
            <a:r>
              <a:rPr lang="en-US" altLang="en-US" sz="1200" i="1" dirty="0">
                <a:solidFill>
                  <a:schemeClr val="bg1"/>
                </a:solidFill>
              </a:rPr>
              <a:t>ist das klassische Erscheinungsbild:</a:t>
            </a:r>
          </a:p>
          <a:p>
            <a:r>
              <a:rPr lang="en-US" altLang="en-US" sz="1200" dirty="0">
                <a:solidFill>
                  <a:schemeClr val="bg1"/>
                </a:solidFill>
              </a:rPr>
              <a:t>– Das Epithel ist, wie bereits erwähnt,</a:t>
            </a:r>
            <a:r>
              <a:rPr lang="en-US" altLang="en-US" sz="1200" b="1" dirty="0">
                <a:solidFill>
                  <a:schemeClr val="bg1"/>
                </a:solidFill>
              </a:rPr>
              <a:t> intakt</a:t>
            </a:r>
            <a:endParaRPr lang="en-US" altLang="en-US" sz="1600" dirty="0">
              <a:solidFill>
                <a:srgbClr val="002060"/>
              </a:solidFill>
            </a:endParaRPr>
          </a:p>
          <a:p>
            <a:r>
              <a:rPr lang="en-US" altLang="en-US" sz="1200" dirty="0">
                <a:solidFill>
                  <a:srgbClr val="002060"/>
                </a:solidFill>
              </a:rPr>
              <a:t>--Die </a:t>
            </a:r>
            <a:r>
              <a:rPr lang="en-US" altLang="en-US" sz="1200" b="1" dirty="0">
                <a:solidFill>
                  <a:srgbClr val="002060"/>
                </a:solidFill>
              </a:rPr>
              <a:t>Vorderkante </a:t>
            </a:r>
            <a:r>
              <a:rPr lang="en-US" altLang="en-US" sz="1200" dirty="0">
                <a:solidFill>
                  <a:srgbClr val="002060"/>
                </a:solidFill>
              </a:rPr>
              <a:t>des verdünnten Bereichs ist durch das Vorhandensein von … </a:t>
            </a:r>
            <a:r>
              <a:rPr lang="en-US" altLang="en-US" sz="1200" b="1" dirty="0">
                <a:solidFill>
                  <a:srgbClr val="002060"/>
                </a:solidFill>
              </a:rPr>
              <a:t>Lipiden</a:t>
            </a:r>
            <a:r>
              <a:rPr lang="en-US" altLang="en-US" sz="1200" dirty="0">
                <a:solidFill>
                  <a:srgbClr val="002060"/>
                </a:solidFill>
              </a:rPr>
              <a:t> gekennzeichnet</a:t>
            </a:r>
          </a:p>
          <a:p>
            <a:r>
              <a:rPr lang="en-US" altLang="en-US" sz="1200" dirty="0">
                <a:solidFill>
                  <a:srgbClr val="002060"/>
                </a:solidFill>
              </a:rPr>
              <a:t>--Der </a:t>
            </a:r>
            <a:r>
              <a:rPr lang="en-US" altLang="en-US" sz="1200" b="1" dirty="0">
                <a:solidFill>
                  <a:srgbClr val="002060"/>
                </a:solidFill>
              </a:rPr>
              <a:t>hintere Teil </a:t>
            </a:r>
            <a:r>
              <a:rPr lang="en-US" altLang="en-US" sz="1200" dirty="0">
                <a:solidFill>
                  <a:srgbClr val="002060"/>
                </a:solidFill>
              </a:rPr>
              <a:t>ist durch das Vorhandensein von … </a:t>
            </a:r>
            <a:r>
              <a:rPr lang="en-US" altLang="en-US" sz="1200" b="1" dirty="0">
                <a:solidFill>
                  <a:srgbClr val="002060"/>
                </a:solidFill>
              </a:rPr>
              <a:t>einem vaskulären Pannus </a:t>
            </a:r>
            <a:r>
              <a:rPr lang="en-US" altLang="en-US" sz="1200" dirty="0">
                <a:solidFill>
                  <a:srgbClr val="002060"/>
                </a:solidFill>
              </a:rPr>
              <a:t>gekennzeichnet</a:t>
            </a:r>
          </a:p>
        </p:txBody>
      </p:sp>
    </p:spTree>
    <p:extLst>
      <p:ext uri="{BB962C8B-B14F-4D97-AF65-F5344CB8AC3E}">
        <p14:creationId xmlns:p14="http://schemas.microsoft.com/office/powerpoint/2010/main" val="1767732672"/>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Optionen passt nicht dazu, und warum?</a:t>
            </a:r>
          </a:p>
          <a:p>
            <a:pPr lvl="1" eaLnBrk="1" hangingPunct="1">
              <a:defRPr/>
            </a:pPr>
            <a:r>
              <a:rPr lang="en-US" altLang="en-US" sz="1200" dirty="0">
                <a:solidFill>
                  <a:schemeClr val="bg1">
                    <a:lumMod val="75000"/>
                  </a:schemeClr>
                </a:solidFill>
              </a:rPr>
              <a:t>RA, </a:t>
            </a:r>
            <a:r>
              <a:rPr lang="en-US" altLang="en-US" sz="1200" dirty="0" err="1">
                <a:solidFill>
                  <a:schemeClr val="bg1">
                    <a:lumMod val="75000"/>
                  </a:schemeClr>
                </a:solidFill>
              </a:rPr>
              <a:t>Morbus von Mooren</a:t>
            </a:r>
            <a:r>
              <a:rPr lang="en-US" altLang="en-US" sz="1200" dirty="0">
                <a:solidFill>
                  <a:schemeClr val="bg1">
                    <a:lumMod val="75000"/>
                  </a:schemeClr>
                </a:solidFill>
              </a:rPr>
              <a:t>, </a:t>
            </a:r>
            <a:r>
              <a:rPr lang="en-US" altLang="en-US" sz="1200" dirty="0" err="1">
                <a:solidFill>
                  <a:schemeClr val="bg1">
                    <a:lumMod val="75000"/>
                  </a:schemeClr>
                </a:solidFill>
              </a:rPr>
              <a:t>Behçet-Syndrom</a:t>
            </a:r>
            <a:r>
              <a:rPr lang="en-US" altLang="en-US" sz="1200" dirty="0">
                <a:solidFill>
                  <a:schemeClr val="bg1">
                    <a:lumMod val="75000"/>
                  </a:schemeClr>
                </a:solidFill>
              </a:rPr>
              <a:t>, IBD</a:t>
            </a:r>
          </a:p>
          <a:p>
            <a:pPr eaLnBrk="1" hangingPunct="1">
              <a:defRPr/>
            </a:pPr>
            <a:endParaRPr lang="en-US" altLang="en-US" dirty="0">
              <a:solidFill>
                <a:schemeClr val="bg1">
                  <a:lumMod val="75000"/>
                </a:schemeClr>
              </a:solidFill>
            </a:endParaRPr>
          </a:p>
          <a:p>
            <a:pPr eaLnBrk="1" hangingPunct="1">
              <a:defRPr/>
            </a:pPr>
            <a:r>
              <a:rPr lang="en-US" altLang="en-US" sz="1200" dirty="0">
                <a:solidFill>
                  <a:schemeClr val="bg1">
                    <a:lumMod val="75000"/>
                  </a:schemeClr>
                </a:solidFill>
              </a:rPr>
              <a:t>Und in dieser Gruppe?</a:t>
            </a:r>
          </a:p>
          <a:p>
            <a:pPr lvl="1" eaLnBrk="1" hangingPunct="1">
              <a:defRPr/>
            </a:pPr>
            <a:r>
              <a:rPr lang="en-US" altLang="en-US" sz="1200" dirty="0" err="1">
                <a:solidFill>
                  <a:schemeClr val="bg1">
                    <a:lumMod val="75000"/>
                  </a:schemeClr>
                </a:solidFill>
              </a:rPr>
              <a:t>Mooren</a:t>
            </a:r>
            <a:r>
              <a:rPr lang="en-US" altLang="en-US" sz="1200" dirty="0">
                <a:solidFill>
                  <a:schemeClr val="bg1">
                    <a:lumMod val="75000"/>
                  </a:schemeClr>
                </a:solidFill>
              </a:rPr>
              <a:t>, </a:t>
            </a:r>
            <a:r>
              <a:rPr lang="en-US" altLang="en-US" sz="1200" b="1" dirty="0" err="1">
                <a:solidFill>
                  <a:srgbClr val="0000FF"/>
                </a:solidFill>
              </a:rPr>
              <a:t>Terrien (</a:t>
            </a:r>
            <a:r>
              <a:rPr lang="en-US" altLang="en-US" sz="1200" b="1" dirty="0">
                <a:solidFill>
                  <a:srgbClr val="0000FF"/>
                </a:solidFill>
              </a:rPr>
              <a:t>marginal</a:t>
            </a:r>
            <a:r>
              <a:rPr lang="en-US" altLang="en-US" sz="1200" dirty="0">
                <a:solidFill>
                  <a:schemeClr val="bg1">
                    <a:lumMod val="75000"/>
                  </a:schemeClr>
                </a:solidFill>
              </a:rPr>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Warum ist </a:t>
            </a:r>
            <a:r>
              <a:rPr lang="en-US" altLang="en-US" sz="1200" i="1" dirty="0" err="1">
                <a:solidFill>
                  <a:schemeClr val="bg1">
                    <a:lumMod val="75000"/>
                  </a:schemeClr>
                </a:solidFill>
              </a:rPr>
              <a:t>Terriens </a:t>
            </a:r>
            <a:r>
              <a:rPr lang="en-US" altLang="en-US" sz="1200" i="1" dirty="0">
                <a:solidFill>
                  <a:schemeClr val="bg1">
                    <a:lumMod val="75000"/>
                  </a:schemeClr>
                </a:solidFill>
              </a:rPr>
              <a:t>in dieser Gruppe der Außenseiter?</a:t>
            </a:r>
          </a:p>
          <a:p>
            <a:pPr eaLnBrk="1" hangingPunct="1">
              <a:spcBef>
                <a:spcPct val="0"/>
              </a:spcBef>
              <a:buClrTx/>
              <a:buSzTx/>
              <a:buFontTx/>
              <a:buNone/>
            </a:pPr>
            <a:r>
              <a:rPr lang="en-US" altLang="en-US" sz="1200" dirty="0">
                <a:solidFill>
                  <a:schemeClr val="bg1">
                    <a:lumMod val="75000"/>
                  </a:schemeClr>
                </a:solidFill>
              </a:rPr>
              <a:t>Zwei Gründe:</a:t>
            </a:r>
          </a:p>
          <a:p>
            <a:pPr eaLnBrk="1" hangingPunct="1">
              <a:spcBef>
                <a:spcPct val="0"/>
              </a:spcBef>
              <a:buClrTx/>
              <a:buSzTx/>
              <a:buFontTx/>
              <a:buNone/>
            </a:pPr>
            <a:r>
              <a:rPr lang="en-US" altLang="en-US" sz="1200" dirty="0">
                <a:solidFill>
                  <a:schemeClr val="bg1">
                    <a:lumMod val="75000"/>
                  </a:schemeClr>
                </a:solidFill>
              </a:rPr>
              <a:t>--Bei den anderen handelt es sich bei PUK um einen  entzündlichen  Prozess; </a:t>
            </a:r>
            <a:r>
              <a:rPr lang="en-US" altLang="en-US" sz="1200" dirty="0" err="1">
                <a:solidFill>
                  <a:schemeClr val="bg1">
                    <a:lumMod val="75000"/>
                  </a:schemeClr>
                </a:solidFill>
              </a:rPr>
              <a:t>bei Terrien </a:t>
            </a:r>
            <a:r>
              <a:rPr lang="en-US" altLang="en-US" sz="1200" dirty="0">
                <a:solidFill>
                  <a:schemeClr val="bg1">
                    <a:lumMod val="75000"/>
                  </a:schemeClr>
                </a:solidFill>
              </a:rPr>
              <a:t>ist er  nichtentzündlich</a:t>
            </a:r>
          </a:p>
          <a:p>
            <a:pPr eaLnBrk="1" hangingPunct="1">
              <a:spcBef>
                <a:spcPct val="0"/>
              </a:spcBef>
              <a:buClrTx/>
              <a:buSzTx/>
              <a:buFontTx/>
              <a:buNone/>
            </a:pPr>
            <a:r>
              <a:rPr lang="en-US" altLang="en-US" sz="1200" dirty="0">
                <a:solidFill>
                  <a:schemeClr val="bg1">
                    <a:lumMod val="75000"/>
                  </a:schemeClr>
                </a:solidFill>
              </a:rPr>
              <a:t>--Wie das Wort „ulzerativ“ im Namen andeutet, ist das Hornhautepithel bei PUK  gestört. Im Gegensatz dazu ist das Epithel bei </a:t>
            </a:r>
            <a:r>
              <a:rPr lang="en-US" altLang="en-US" sz="1200" dirty="0" err="1">
                <a:solidFill>
                  <a:schemeClr val="bg1">
                    <a:lumMod val="75000"/>
                  </a:schemeClr>
                </a:solidFill>
              </a:rPr>
              <a:t>Terrien’s </a:t>
            </a:r>
            <a:r>
              <a:rPr lang="en-US" altLang="en-US" sz="1200" b="1" dirty="0">
                <a:solidFill>
                  <a:schemeClr val="bg1">
                    <a:lumMod val="75000"/>
                  </a:schemeClr>
                </a:solidFill>
              </a:rPr>
              <a:t> intakt</a:t>
            </a:r>
            <a:r>
              <a:rPr lang="en-US" altLang="en-US" sz="1200" dirty="0">
                <a:solidFill>
                  <a:schemeClr val="bg1">
                    <a:lumMod val="75000"/>
                  </a:schemeClr>
                </a:solidFill>
              </a:rPr>
              <a: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204</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4" name="TextBox 1">
            <a:extLst>
              <a:ext uri="{FF2B5EF4-FFF2-40B4-BE49-F238E27FC236}">
                <a16:creationId xmlns:a16="http://schemas.microsoft.com/office/drawing/2014/main" id="{CE08F59B-9D8E-40C0-A3C8-F9FEBFC107C0}"/>
              </a:ext>
            </a:extLst>
          </p:cNvPr>
          <p:cNvSpPr txBox="1">
            <a:spLocks noChangeArrowheads="1"/>
          </p:cNvSpPr>
          <p:nvPr/>
        </p:nvSpPr>
        <p:spPr bwMode="auto">
          <a:xfrm>
            <a:off x="1293160" y="805458"/>
            <a:ext cx="6599884" cy="3103414"/>
          </a:xfrm>
          <a:prstGeom prst="rect">
            <a:avLst/>
          </a:prstGeom>
          <a:solidFill>
            <a:schemeClr val="accent1">
              <a:lumMod val="40000"/>
              <a:lumOff val="6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Apropos Terrien…</a:t>
            </a:r>
            <a:endParaRPr lang="en-US" altLang="en-US" sz="18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Handelt es sich um eine häufige oder eine seltene Erkrankung?</a:t>
            </a:r>
          </a:p>
          <a:p>
            <a:pPr eaLnBrk="1" hangingPunct="1">
              <a:spcBef>
                <a:spcPct val="0"/>
              </a:spcBef>
              <a:buClrTx/>
              <a:buSzTx/>
              <a:buFontTx/>
              <a:buNone/>
            </a:pPr>
            <a:r>
              <a:rPr lang="en-US" altLang="en-US" sz="1200" dirty="0">
                <a:solidFill>
                  <a:schemeClr val="bg1">
                    <a:lumMod val="75000"/>
                  </a:schemeClr>
                </a:solidFill>
              </a:rPr>
              <a:t>Selten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Gibt es eine geschlechtsspezifische Prävalenz?</a:t>
            </a:r>
          </a:p>
          <a:p>
            <a:pPr eaLnBrk="1" hangingPunct="1">
              <a:spcBef>
                <a:spcPct val="0"/>
              </a:spcBef>
              <a:buClrTx/>
              <a:buSzTx/>
              <a:buFontTx/>
              <a:buNone/>
            </a:pPr>
            <a:r>
              <a:rPr lang="en-US" altLang="en-US" sz="1200" dirty="0">
                <a:solidFill>
                  <a:schemeClr val="bg1">
                    <a:lumMod val="75000"/>
                  </a:schemeClr>
                </a:solidFill>
              </a:rPr>
              <a:t>Während man früher annahm, dass sie bei Männern häufiger auftritt, geht man heute von einer gleichmäßigen Verteilung aus</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Tritt sie einseitig oder beidseitig auf?</a:t>
            </a:r>
          </a:p>
          <a:p>
            <a:pPr eaLnBrk="1" hangingPunct="1">
              <a:spcBef>
                <a:spcPct val="0"/>
              </a:spcBef>
              <a:buClrTx/>
              <a:buSzTx/>
              <a:buFontTx/>
              <a:buNone/>
            </a:pPr>
            <a:r>
              <a:rPr lang="en-US" altLang="en-US" sz="1200" dirty="0">
                <a:solidFill>
                  <a:schemeClr val="bg1">
                    <a:lumMod val="75000"/>
                  </a:schemeClr>
                </a:solidFill>
              </a:rPr>
              <a:t>Beidseitig (obwohl die Beteiligung auffallend asymmetrisch sein kann)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Welcher Bereich der Hornhaut ist zuerst betroffen, und wie verläuft die Erkrankung von dort aus?</a:t>
            </a:r>
          </a:p>
          <a:p>
            <a:pPr eaLnBrk="1" hangingPunct="1">
              <a:spcBef>
                <a:spcPct val="0"/>
              </a:spcBef>
              <a:buClrTx/>
              <a:buSzTx/>
              <a:buFontTx/>
              <a:buNone/>
            </a:pPr>
            <a:r>
              <a:rPr lang="en-US" altLang="en-US" sz="1200" dirty="0">
                <a:solidFill>
                  <a:schemeClr val="bg1">
                    <a:lumMod val="75000"/>
                  </a:schemeClr>
                </a:solidFill>
              </a:rPr>
              <a:t>Es beginnt </a:t>
            </a:r>
            <a:r>
              <a:rPr lang="en-US" altLang="en-US" sz="1200" dirty="0" err="1">
                <a:solidFill>
                  <a:schemeClr val="bg1">
                    <a:lumMod val="75000"/>
                  </a:schemeClr>
                </a:solidFill>
              </a:rPr>
              <a:t>superonasal </a:t>
            </a:r>
            <a:r>
              <a:rPr lang="en-US" altLang="en-US" sz="1200" dirty="0">
                <a:solidFill>
                  <a:schemeClr val="bg1">
                    <a:lumMod val="75000"/>
                  </a:schemeClr>
                </a:solidFill>
              </a:rPr>
              <a:t>und breitet sich dann zirkulär aus</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Beeinträchtigt es das Sehvermögen? Wenn ja, inwiefern?</a:t>
            </a:r>
          </a:p>
          <a:p>
            <a:pPr eaLnBrk="1" hangingPunct="1">
              <a:spcBef>
                <a:spcPct val="0"/>
              </a:spcBef>
              <a:buClrTx/>
              <a:buSzTx/>
              <a:buFontTx/>
              <a:buNone/>
            </a:pPr>
            <a:r>
              <a:rPr lang="en-US" altLang="en-US" sz="1200" dirty="0">
                <a:solidFill>
                  <a:schemeClr val="bg1">
                    <a:lumMod val="75000"/>
                  </a:schemeClr>
                </a:solidFill>
              </a:rPr>
              <a:t>Ja, durch die Entstehung eines starken Astigmatismus</a:t>
            </a:r>
          </a:p>
        </p:txBody>
      </p:sp>
      <p:sp>
        <p:nvSpPr>
          <p:cNvPr id="5" name="TextBox 1">
            <a:extLst>
              <a:ext uri="{FF2B5EF4-FFF2-40B4-BE49-F238E27FC236}">
                <a16:creationId xmlns:a16="http://schemas.microsoft.com/office/drawing/2014/main" id="{24B4A797-2520-47F8-87B0-BA8E6619CF24}"/>
              </a:ext>
            </a:extLst>
          </p:cNvPr>
          <p:cNvSpPr txBox="1">
            <a:spLocks noChangeArrowheads="1"/>
          </p:cNvSpPr>
          <p:nvPr/>
        </p:nvSpPr>
        <p:spPr bwMode="auto">
          <a:xfrm>
            <a:off x="685800" y="1765303"/>
            <a:ext cx="7664450" cy="1077218"/>
          </a:xfrm>
          <a:prstGeom prst="rect">
            <a:avLst/>
          </a:prstGeom>
          <a:solidFill>
            <a:srgbClr val="002060"/>
          </a:solid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dirty="0">
                <a:solidFill>
                  <a:schemeClr val="bg1"/>
                </a:solidFill>
              </a:rPr>
              <a:t>Der Schlüssel zur Diagnose </a:t>
            </a:r>
            <a:r>
              <a:rPr lang="en-US" altLang="en-US" sz="1200" i="1" dirty="0" err="1">
                <a:solidFill>
                  <a:schemeClr val="bg1"/>
                </a:solidFill>
              </a:rPr>
              <a:t>von Terrien </a:t>
            </a:r>
            <a:r>
              <a:rPr lang="en-US" altLang="en-US" sz="1200" i="1" dirty="0">
                <a:solidFill>
                  <a:schemeClr val="bg1"/>
                </a:solidFill>
              </a:rPr>
              <a:t>liegt in seinem klassischen Erscheinungsbild:</a:t>
            </a:r>
          </a:p>
          <a:p>
            <a:r>
              <a:rPr lang="en-US" altLang="en-US" sz="1200" dirty="0">
                <a:solidFill>
                  <a:schemeClr val="bg1"/>
                </a:solidFill>
              </a:rPr>
              <a:t>– Das Epithel ist, wie bereits erwähnt,</a:t>
            </a:r>
            <a:r>
              <a:rPr lang="en-US" altLang="en-US" sz="1200" b="1" dirty="0">
                <a:solidFill>
                  <a:schemeClr val="bg1"/>
                </a:solidFill>
              </a:rPr>
              <a:t> intakt</a:t>
            </a:r>
          </a:p>
          <a:p>
            <a:r>
              <a:rPr lang="en-US" altLang="en-US" sz="1200" dirty="0">
                <a:solidFill>
                  <a:schemeClr val="bg1"/>
                </a:solidFill>
              </a:rPr>
              <a:t>--Die </a:t>
            </a:r>
            <a:r>
              <a:rPr lang="en-US" altLang="en-US" sz="1200" b="1" dirty="0">
                <a:solidFill>
                  <a:schemeClr val="bg1"/>
                </a:solidFill>
              </a:rPr>
              <a:t>Vorderkante </a:t>
            </a:r>
            <a:r>
              <a:rPr lang="en-US" altLang="en-US" sz="1200" dirty="0">
                <a:solidFill>
                  <a:schemeClr val="bg1"/>
                </a:solidFill>
              </a:rPr>
              <a:t>des verdünnten Bereichs ist durch das Vorhandensein von … </a:t>
            </a:r>
            <a:r>
              <a:rPr lang="en-US" altLang="en-US" sz="1200" b="1" dirty="0">
                <a:solidFill>
                  <a:schemeClr val="bg1"/>
                </a:solidFill>
              </a:rPr>
              <a:t>Lipiden</a:t>
            </a:r>
            <a:r>
              <a:rPr lang="en-US" altLang="en-US" sz="1200" dirty="0">
                <a:solidFill>
                  <a:schemeClr val="bg1"/>
                </a:solidFill>
              </a:rPr>
              <a:t> gekennzeichnet</a:t>
            </a:r>
          </a:p>
          <a:p>
            <a:r>
              <a:rPr lang="en-US" altLang="en-US" sz="1200" dirty="0">
                <a:solidFill>
                  <a:srgbClr val="002060"/>
                </a:solidFill>
              </a:rPr>
              <a:t>--Der </a:t>
            </a:r>
            <a:r>
              <a:rPr lang="en-US" altLang="en-US" sz="1200" b="1" dirty="0">
                <a:solidFill>
                  <a:srgbClr val="002060"/>
                </a:solidFill>
              </a:rPr>
              <a:t>hintere Teil </a:t>
            </a:r>
            <a:r>
              <a:rPr lang="en-US" altLang="en-US" sz="1200" dirty="0">
                <a:solidFill>
                  <a:srgbClr val="002060"/>
                </a:solidFill>
              </a:rPr>
              <a:t>ist durch das Vorhandensein von … </a:t>
            </a:r>
            <a:r>
              <a:rPr lang="en-US" altLang="en-US" sz="1200" b="1" dirty="0">
                <a:solidFill>
                  <a:srgbClr val="002060"/>
                </a:solidFill>
              </a:rPr>
              <a:t>einem vaskulären Pannus </a:t>
            </a:r>
            <a:r>
              <a:rPr lang="en-US" altLang="en-US" sz="1200" dirty="0">
                <a:solidFill>
                  <a:srgbClr val="002060"/>
                </a:solidFill>
              </a:rPr>
              <a:t>gekennzeichnet</a:t>
            </a:r>
          </a:p>
        </p:txBody>
      </p:sp>
      <p:sp>
        <p:nvSpPr>
          <p:cNvPr id="6" name="Rectangle 5">
            <a:extLst>
              <a:ext uri="{FF2B5EF4-FFF2-40B4-BE49-F238E27FC236}">
                <a16:creationId xmlns:a16="http://schemas.microsoft.com/office/drawing/2014/main" id="{CC61EAA0-AAAF-49B8-B0E8-C3EED63F7EB0}"/>
              </a:ext>
            </a:extLst>
          </p:cNvPr>
          <p:cNvSpPr/>
          <p:nvPr/>
        </p:nvSpPr>
        <p:spPr>
          <a:xfrm>
            <a:off x="6096000" y="2170113"/>
            <a:ext cx="609600" cy="2054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8643443"/>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Aussagen passt nicht dazu, und warum?</a:t>
            </a:r>
          </a:p>
          <a:p>
            <a:pPr lvl="1" eaLnBrk="1" hangingPunct="1">
              <a:defRPr/>
            </a:pPr>
            <a:r>
              <a:rPr lang="en-US" altLang="en-US" sz="1200" dirty="0">
                <a:solidFill>
                  <a:schemeClr val="bg1">
                    <a:lumMod val="75000"/>
                  </a:schemeClr>
                </a:solidFill>
              </a:rPr>
              <a:t>RA, </a:t>
            </a:r>
            <a:r>
              <a:rPr lang="en-US" altLang="en-US" sz="1200" dirty="0" err="1">
                <a:solidFill>
                  <a:schemeClr val="bg1">
                    <a:lumMod val="75000"/>
                  </a:schemeClr>
                </a:solidFill>
              </a:rPr>
              <a:t>Morbus von Mooren</a:t>
            </a:r>
            <a:r>
              <a:rPr lang="en-US" altLang="en-US" sz="1200" dirty="0">
                <a:solidFill>
                  <a:schemeClr val="bg1">
                    <a:lumMod val="75000"/>
                  </a:schemeClr>
                </a:solidFill>
              </a:rPr>
              <a:t>, Morbus </a:t>
            </a:r>
            <a:r>
              <a:rPr lang="en-US" altLang="en-US" sz="1200" dirty="0" err="1">
                <a:solidFill>
                  <a:schemeClr val="bg1">
                    <a:lumMod val="75000"/>
                  </a:schemeClr>
                </a:solidFill>
              </a:rPr>
              <a:t>Behçet</a:t>
            </a:r>
            <a:r>
              <a:rPr lang="en-US" altLang="en-US" sz="1200" dirty="0">
                <a:solidFill>
                  <a:schemeClr val="bg1">
                    <a:lumMod val="75000"/>
                  </a:schemeClr>
                </a:solidFill>
              </a:rPr>
              <a:t>, IBD</a:t>
            </a:r>
          </a:p>
          <a:p>
            <a:pPr eaLnBrk="1" hangingPunct="1">
              <a:defRPr/>
            </a:pPr>
            <a:endParaRPr lang="en-US" altLang="en-US" dirty="0">
              <a:solidFill>
                <a:schemeClr val="bg1">
                  <a:lumMod val="75000"/>
                </a:schemeClr>
              </a:solidFill>
            </a:endParaRPr>
          </a:p>
          <a:p>
            <a:pPr eaLnBrk="1" hangingPunct="1">
              <a:defRPr/>
            </a:pPr>
            <a:r>
              <a:rPr lang="en-US" altLang="en-US" sz="1200" dirty="0">
                <a:solidFill>
                  <a:schemeClr val="bg1">
                    <a:lumMod val="75000"/>
                  </a:schemeClr>
                </a:solidFill>
              </a:rPr>
              <a:t>Und in dieser Gruppe?</a:t>
            </a:r>
          </a:p>
          <a:p>
            <a:pPr lvl="1" eaLnBrk="1" hangingPunct="1">
              <a:defRPr/>
            </a:pPr>
            <a:r>
              <a:rPr lang="en-US" altLang="en-US" sz="1200" dirty="0" err="1">
                <a:solidFill>
                  <a:schemeClr val="bg1">
                    <a:lumMod val="75000"/>
                  </a:schemeClr>
                </a:solidFill>
              </a:rPr>
              <a:t>Mooren</a:t>
            </a:r>
            <a:r>
              <a:rPr lang="en-US" altLang="en-US" sz="1200" dirty="0">
                <a:solidFill>
                  <a:schemeClr val="bg1">
                    <a:lumMod val="75000"/>
                  </a:schemeClr>
                </a:solidFill>
              </a:rPr>
              <a:t>, </a:t>
            </a:r>
            <a:r>
              <a:rPr lang="en-US" altLang="en-US" sz="1200" b="1" dirty="0" err="1">
                <a:solidFill>
                  <a:srgbClr val="0000FF"/>
                </a:solidFill>
              </a:rPr>
              <a:t>Terrien (</a:t>
            </a:r>
            <a:r>
              <a:rPr lang="en-US" altLang="en-US" sz="1200" b="1" dirty="0">
                <a:solidFill>
                  <a:srgbClr val="0000FF"/>
                </a:solidFill>
              </a:rPr>
              <a:t>marginal</a:t>
            </a:r>
            <a:r>
              <a:rPr lang="en-US" altLang="en-US" sz="1200" dirty="0">
                <a:solidFill>
                  <a:schemeClr val="bg1">
                    <a:lumMod val="75000"/>
                  </a:schemeClr>
                </a:solidFill>
              </a:rPr>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Warum ist </a:t>
            </a:r>
            <a:r>
              <a:rPr lang="en-US" altLang="en-US" sz="1200" i="1" dirty="0" err="1">
                <a:solidFill>
                  <a:schemeClr val="bg1">
                    <a:lumMod val="75000"/>
                  </a:schemeClr>
                </a:solidFill>
              </a:rPr>
              <a:t>Terriens </a:t>
            </a:r>
            <a:r>
              <a:rPr lang="en-US" altLang="en-US" sz="1200" i="1" dirty="0">
                <a:solidFill>
                  <a:schemeClr val="bg1">
                    <a:lumMod val="75000"/>
                  </a:schemeClr>
                </a:solidFill>
              </a:rPr>
              <a:t>in dieser Gruppe der Außenseiter?</a:t>
            </a:r>
          </a:p>
          <a:p>
            <a:pPr eaLnBrk="1" hangingPunct="1">
              <a:spcBef>
                <a:spcPct val="0"/>
              </a:spcBef>
              <a:buClrTx/>
              <a:buSzTx/>
              <a:buFontTx/>
              <a:buNone/>
            </a:pPr>
            <a:r>
              <a:rPr lang="en-US" altLang="en-US" sz="1200" dirty="0">
                <a:solidFill>
                  <a:schemeClr val="bg1">
                    <a:lumMod val="75000"/>
                  </a:schemeClr>
                </a:solidFill>
              </a:rPr>
              <a:t>Zwei Gründe:</a:t>
            </a:r>
          </a:p>
          <a:p>
            <a:pPr eaLnBrk="1" hangingPunct="1">
              <a:spcBef>
                <a:spcPct val="0"/>
              </a:spcBef>
              <a:buClrTx/>
              <a:buSzTx/>
              <a:buFontTx/>
              <a:buNone/>
            </a:pPr>
            <a:r>
              <a:rPr lang="en-US" altLang="en-US" sz="1200" dirty="0">
                <a:solidFill>
                  <a:schemeClr val="bg1">
                    <a:lumMod val="75000"/>
                  </a:schemeClr>
                </a:solidFill>
              </a:rPr>
              <a:t>--Bei den anderen handelt es sich bei PUK um einen  entzündlichen  Prozess; </a:t>
            </a:r>
            <a:r>
              <a:rPr lang="en-US" altLang="en-US" sz="1200" dirty="0" err="1">
                <a:solidFill>
                  <a:schemeClr val="bg1">
                    <a:lumMod val="75000"/>
                  </a:schemeClr>
                </a:solidFill>
              </a:rPr>
              <a:t>bei Terrien </a:t>
            </a:r>
            <a:r>
              <a:rPr lang="en-US" altLang="en-US" sz="1200" dirty="0">
                <a:solidFill>
                  <a:schemeClr val="bg1">
                    <a:lumMod val="75000"/>
                  </a:schemeClr>
                </a:solidFill>
              </a:rPr>
              <a:t>ist er  nichtentzündlich</a:t>
            </a:r>
          </a:p>
          <a:p>
            <a:pPr eaLnBrk="1" hangingPunct="1">
              <a:spcBef>
                <a:spcPct val="0"/>
              </a:spcBef>
              <a:buClrTx/>
              <a:buSzTx/>
              <a:buFontTx/>
              <a:buNone/>
            </a:pPr>
            <a:r>
              <a:rPr lang="en-US" altLang="en-US" sz="1200" dirty="0">
                <a:solidFill>
                  <a:schemeClr val="bg1">
                    <a:lumMod val="75000"/>
                  </a:schemeClr>
                </a:solidFill>
              </a:rPr>
              <a:t>--Wie das Wort „ulzerativ“ im Namen andeutet, ist das Hornhautepithel bei PUK  gestört. Im Gegensatz dazu ist das Epithel bei </a:t>
            </a:r>
            <a:r>
              <a:rPr lang="en-US" altLang="en-US" sz="1200" dirty="0" err="1">
                <a:solidFill>
                  <a:schemeClr val="bg1">
                    <a:lumMod val="75000"/>
                  </a:schemeClr>
                </a:solidFill>
              </a:rPr>
              <a:t>Terrien’s </a:t>
            </a:r>
            <a:r>
              <a:rPr lang="en-US" altLang="en-US" sz="1200" b="1" dirty="0">
                <a:solidFill>
                  <a:schemeClr val="bg1">
                    <a:lumMod val="75000"/>
                  </a:schemeClr>
                </a:solidFill>
              </a:rPr>
              <a:t> intakt</a:t>
            </a:r>
            <a:r>
              <a:rPr lang="en-US" altLang="en-US" sz="1200" dirty="0">
                <a:solidFill>
                  <a:schemeClr val="bg1">
                    <a:lumMod val="75000"/>
                  </a:schemeClr>
                </a:solidFill>
              </a:rPr>
              <a: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205</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4" name="TextBox 1">
            <a:extLst>
              <a:ext uri="{FF2B5EF4-FFF2-40B4-BE49-F238E27FC236}">
                <a16:creationId xmlns:a16="http://schemas.microsoft.com/office/drawing/2014/main" id="{CE08F59B-9D8E-40C0-A3C8-F9FEBFC107C0}"/>
              </a:ext>
            </a:extLst>
          </p:cNvPr>
          <p:cNvSpPr txBox="1">
            <a:spLocks noChangeArrowheads="1"/>
          </p:cNvSpPr>
          <p:nvPr/>
        </p:nvSpPr>
        <p:spPr bwMode="auto">
          <a:xfrm>
            <a:off x="1293160" y="805458"/>
            <a:ext cx="6599884" cy="3103414"/>
          </a:xfrm>
          <a:prstGeom prst="rect">
            <a:avLst/>
          </a:prstGeom>
          <a:solidFill>
            <a:schemeClr val="accent1">
              <a:lumMod val="40000"/>
              <a:lumOff val="6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Apropos Terrien…</a:t>
            </a:r>
            <a:endParaRPr lang="en-US" altLang="en-US" sz="18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Handelt es sich um eine häufige oder eine seltene Erkrankung?</a:t>
            </a:r>
          </a:p>
          <a:p>
            <a:pPr eaLnBrk="1" hangingPunct="1">
              <a:spcBef>
                <a:spcPct val="0"/>
              </a:spcBef>
              <a:buClrTx/>
              <a:buSzTx/>
              <a:buFontTx/>
              <a:buNone/>
            </a:pPr>
            <a:r>
              <a:rPr lang="en-US" altLang="en-US" sz="1200" dirty="0">
                <a:solidFill>
                  <a:schemeClr val="bg1">
                    <a:lumMod val="75000"/>
                  </a:schemeClr>
                </a:solidFill>
              </a:rPr>
              <a:t>Selten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Gibt es eine geschlechtsspezifische Prävalenz?</a:t>
            </a:r>
          </a:p>
          <a:p>
            <a:pPr eaLnBrk="1" hangingPunct="1">
              <a:spcBef>
                <a:spcPct val="0"/>
              </a:spcBef>
              <a:buClrTx/>
              <a:buSzTx/>
              <a:buFontTx/>
              <a:buNone/>
            </a:pPr>
            <a:r>
              <a:rPr lang="en-US" altLang="en-US" sz="1200" dirty="0">
                <a:solidFill>
                  <a:schemeClr val="bg1">
                    <a:lumMod val="75000"/>
                  </a:schemeClr>
                </a:solidFill>
              </a:rPr>
              <a:t>Während man früher annahm, dass sie bei Männern häufiger auftritt, geht man heute von einer gleichmäßigen Verteilung aus</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Tritt sie einseitig oder beidseitig auf?</a:t>
            </a:r>
          </a:p>
          <a:p>
            <a:pPr eaLnBrk="1" hangingPunct="1">
              <a:spcBef>
                <a:spcPct val="0"/>
              </a:spcBef>
              <a:buClrTx/>
              <a:buSzTx/>
              <a:buFontTx/>
              <a:buNone/>
            </a:pPr>
            <a:r>
              <a:rPr lang="en-US" altLang="en-US" sz="1200" dirty="0">
                <a:solidFill>
                  <a:schemeClr val="bg1">
                    <a:lumMod val="75000"/>
                  </a:schemeClr>
                </a:solidFill>
              </a:rPr>
              <a:t>Beidseitig (obwohl die Beteiligung auffallend asymmetrisch sein kann)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Welcher Bereich der Hornhaut ist zuerst betroffen, und wie verläuft die Erkrankung von dort aus?</a:t>
            </a:r>
          </a:p>
          <a:p>
            <a:pPr eaLnBrk="1" hangingPunct="1">
              <a:spcBef>
                <a:spcPct val="0"/>
              </a:spcBef>
              <a:buClrTx/>
              <a:buSzTx/>
              <a:buFontTx/>
              <a:buNone/>
            </a:pPr>
            <a:r>
              <a:rPr lang="en-US" altLang="en-US" sz="1200" dirty="0">
                <a:solidFill>
                  <a:schemeClr val="bg1">
                    <a:lumMod val="75000"/>
                  </a:schemeClr>
                </a:solidFill>
              </a:rPr>
              <a:t>Es beginnt </a:t>
            </a:r>
            <a:r>
              <a:rPr lang="en-US" altLang="en-US" sz="1200" dirty="0" err="1">
                <a:solidFill>
                  <a:schemeClr val="bg1">
                    <a:lumMod val="75000"/>
                  </a:schemeClr>
                </a:solidFill>
              </a:rPr>
              <a:t>superonasal </a:t>
            </a:r>
            <a:r>
              <a:rPr lang="en-US" altLang="en-US" sz="1200" dirty="0">
                <a:solidFill>
                  <a:schemeClr val="bg1">
                    <a:lumMod val="75000"/>
                  </a:schemeClr>
                </a:solidFill>
              </a:rPr>
              <a:t>und breitet sich dann zirkulär aus</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Beeinträchtigt es das Sehvermögen? Wenn ja, inwiefern?</a:t>
            </a:r>
          </a:p>
          <a:p>
            <a:pPr eaLnBrk="1" hangingPunct="1">
              <a:spcBef>
                <a:spcPct val="0"/>
              </a:spcBef>
              <a:buClrTx/>
              <a:buSzTx/>
              <a:buFontTx/>
              <a:buNone/>
            </a:pPr>
            <a:r>
              <a:rPr lang="en-US" altLang="en-US" sz="1200" dirty="0">
                <a:solidFill>
                  <a:schemeClr val="bg1">
                    <a:lumMod val="75000"/>
                  </a:schemeClr>
                </a:solidFill>
              </a:rPr>
              <a:t>Ja, durch die Entstehung eines starken Astigmatismus</a:t>
            </a:r>
          </a:p>
        </p:txBody>
      </p:sp>
      <p:sp>
        <p:nvSpPr>
          <p:cNvPr id="5" name="TextBox 1">
            <a:extLst>
              <a:ext uri="{FF2B5EF4-FFF2-40B4-BE49-F238E27FC236}">
                <a16:creationId xmlns:a16="http://schemas.microsoft.com/office/drawing/2014/main" id="{24B4A797-2520-47F8-87B0-BA8E6619CF24}"/>
              </a:ext>
            </a:extLst>
          </p:cNvPr>
          <p:cNvSpPr txBox="1">
            <a:spLocks noChangeArrowheads="1"/>
          </p:cNvSpPr>
          <p:nvPr/>
        </p:nvSpPr>
        <p:spPr bwMode="auto">
          <a:xfrm>
            <a:off x="685800" y="1765303"/>
            <a:ext cx="7664450" cy="1077218"/>
          </a:xfrm>
          <a:prstGeom prst="rect">
            <a:avLst/>
          </a:prstGeom>
          <a:solidFill>
            <a:srgbClr val="002060"/>
          </a:solid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dirty="0">
                <a:solidFill>
                  <a:schemeClr val="bg1"/>
                </a:solidFill>
              </a:rPr>
              <a:t>Der Schlüssel zur Diagnose </a:t>
            </a:r>
            <a:r>
              <a:rPr lang="en-US" altLang="en-US" sz="1200" i="1" dirty="0" err="1">
                <a:solidFill>
                  <a:schemeClr val="bg1"/>
                </a:solidFill>
              </a:rPr>
              <a:t>von Terrien </a:t>
            </a:r>
            <a:r>
              <a:rPr lang="en-US" altLang="en-US" sz="1200" i="1" dirty="0">
                <a:solidFill>
                  <a:schemeClr val="bg1"/>
                </a:solidFill>
              </a:rPr>
              <a:t>liegt in seinem klassischen Erscheinungsbild:</a:t>
            </a:r>
          </a:p>
          <a:p>
            <a:r>
              <a:rPr lang="en-US" altLang="en-US" sz="1200" dirty="0">
                <a:solidFill>
                  <a:schemeClr val="bg1"/>
                </a:solidFill>
              </a:rPr>
              <a:t>– Das Epithel ist, wie bereits erwähnt,</a:t>
            </a:r>
            <a:r>
              <a:rPr lang="en-US" altLang="en-US" sz="1200" b="1" dirty="0">
                <a:solidFill>
                  <a:schemeClr val="bg1"/>
                </a:solidFill>
              </a:rPr>
              <a:t> intakt</a:t>
            </a:r>
          </a:p>
          <a:p>
            <a:r>
              <a:rPr lang="en-US" altLang="en-US" sz="1200" dirty="0">
                <a:solidFill>
                  <a:schemeClr val="bg1"/>
                </a:solidFill>
              </a:rPr>
              <a:t>--Die </a:t>
            </a:r>
            <a:r>
              <a:rPr lang="en-US" altLang="en-US" sz="1200" b="1" dirty="0">
                <a:solidFill>
                  <a:schemeClr val="bg1"/>
                </a:solidFill>
              </a:rPr>
              <a:t>Vorderkante </a:t>
            </a:r>
            <a:r>
              <a:rPr lang="en-US" altLang="en-US" sz="1200" dirty="0">
                <a:solidFill>
                  <a:schemeClr val="bg1"/>
                </a:solidFill>
              </a:rPr>
              <a:t>des verdünnten Bereichs ist durch das Vorhandensein von … </a:t>
            </a:r>
            <a:r>
              <a:rPr lang="en-US" altLang="en-US" sz="1200" b="1" dirty="0">
                <a:solidFill>
                  <a:schemeClr val="bg1"/>
                </a:solidFill>
              </a:rPr>
              <a:t>Lipiden</a:t>
            </a:r>
            <a:r>
              <a:rPr lang="en-US" altLang="en-US" sz="1200" dirty="0">
                <a:solidFill>
                  <a:schemeClr val="bg1"/>
                </a:solidFill>
              </a:rPr>
              <a:t> gekennzeichnet</a:t>
            </a:r>
          </a:p>
          <a:p>
            <a:r>
              <a:rPr lang="en-US" altLang="en-US" sz="1200" dirty="0">
                <a:solidFill>
                  <a:srgbClr val="002060"/>
                </a:solidFill>
              </a:rPr>
              <a:t>--Der </a:t>
            </a:r>
            <a:r>
              <a:rPr lang="en-US" altLang="en-US" sz="1200" b="1" dirty="0">
                <a:solidFill>
                  <a:srgbClr val="002060"/>
                </a:solidFill>
              </a:rPr>
              <a:t>hintere Teil </a:t>
            </a:r>
            <a:r>
              <a:rPr lang="en-US" altLang="en-US" sz="1200" dirty="0">
                <a:solidFill>
                  <a:srgbClr val="002060"/>
                </a:solidFill>
              </a:rPr>
              <a:t>ist durch das Vorhandensein von … </a:t>
            </a:r>
            <a:r>
              <a:rPr lang="en-US" altLang="en-US" sz="1200" b="1" dirty="0">
                <a:solidFill>
                  <a:srgbClr val="002060"/>
                </a:solidFill>
              </a:rPr>
              <a:t>einem vaskulären Pannus </a:t>
            </a:r>
            <a:r>
              <a:rPr lang="en-US" altLang="en-US" sz="1200" dirty="0">
                <a:solidFill>
                  <a:srgbClr val="002060"/>
                </a:solidFill>
              </a:rPr>
              <a:t>gekennzeichnet</a:t>
            </a:r>
          </a:p>
        </p:txBody>
      </p:sp>
    </p:spTree>
    <p:extLst>
      <p:ext uri="{BB962C8B-B14F-4D97-AF65-F5344CB8AC3E}">
        <p14:creationId xmlns:p14="http://schemas.microsoft.com/office/powerpoint/2010/main" val="1759487317"/>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Optionen passt nicht dazu, und warum?</a:t>
            </a:r>
          </a:p>
          <a:p>
            <a:pPr lvl="1" eaLnBrk="1" hangingPunct="1">
              <a:defRPr/>
            </a:pPr>
            <a:r>
              <a:rPr lang="en-US" altLang="en-US" sz="1200" dirty="0">
                <a:solidFill>
                  <a:schemeClr val="bg1">
                    <a:lumMod val="75000"/>
                  </a:schemeClr>
                </a:solidFill>
              </a:rPr>
              <a:t>RA, </a:t>
            </a:r>
            <a:r>
              <a:rPr lang="en-US" altLang="en-US" sz="1200" dirty="0" err="1">
                <a:solidFill>
                  <a:schemeClr val="bg1">
                    <a:lumMod val="75000"/>
                  </a:schemeClr>
                </a:solidFill>
              </a:rPr>
              <a:t>Morbus von Mooren</a:t>
            </a:r>
            <a:r>
              <a:rPr lang="en-US" altLang="en-US" sz="1200" dirty="0">
                <a:solidFill>
                  <a:schemeClr val="bg1">
                    <a:lumMod val="75000"/>
                  </a:schemeClr>
                </a:solidFill>
              </a:rPr>
              <a:t>, </a:t>
            </a:r>
            <a:r>
              <a:rPr lang="en-US" altLang="en-US" sz="1200" dirty="0" err="1">
                <a:solidFill>
                  <a:schemeClr val="bg1">
                    <a:lumMod val="75000"/>
                  </a:schemeClr>
                </a:solidFill>
              </a:rPr>
              <a:t>Behçet-Syndrom</a:t>
            </a:r>
            <a:r>
              <a:rPr lang="en-US" altLang="en-US" sz="1200" dirty="0">
                <a:solidFill>
                  <a:schemeClr val="bg1">
                    <a:lumMod val="75000"/>
                  </a:schemeClr>
                </a:solidFill>
              </a:rPr>
              <a:t>, IBD</a:t>
            </a:r>
          </a:p>
          <a:p>
            <a:pPr eaLnBrk="1" hangingPunct="1">
              <a:defRPr/>
            </a:pPr>
            <a:endParaRPr lang="en-US" altLang="en-US" dirty="0">
              <a:solidFill>
                <a:schemeClr val="bg1">
                  <a:lumMod val="75000"/>
                </a:schemeClr>
              </a:solidFill>
            </a:endParaRPr>
          </a:p>
          <a:p>
            <a:pPr eaLnBrk="1" hangingPunct="1">
              <a:defRPr/>
            </a:pPr>
            <a:r>
              <a:rPr lang="en-US" altLang="en-US" sz="1200" dirty="0">
                <a:solidFill>
                  <a:schemeClr val="bg1">
                    <a:lumMod val="75000"/>
                  </a:schemeClr>
                </a:solidFill>
              </a:rPr>
              <a:t>Und in dieser Gruppe?</a:t>
            </a:r>
          </a:p>
          <a:p>
            <a:pPr lvl="1" eaLnBrk="1" hangingPunct="1">
              <a:defRPr/>
            </a:pPr>
            <a:r>
              <a:rPr lang="en-US" altLang="en-US" sz="1200" dirty="0" err="1">
                <a:solidFill>
                  <a:schemeClr val="bg1">
                    <a:lumMod val="75000"/>
                  </a:schemeClr>
                </a:solidFill>
              </a:rPr>
              <a:t>Mooren</a:t>
            </a:r>
            <a:r>
              <a:rPr lang="en-US" altLang="en-US" sz="1200" dirty="0">
                <a:solidFill>
                  <a:schemeClr val="bg1">
                    <a:lumMod val="75000"/>
                  </a:schemeClr>
                </a:solidFill>
              </a:rPr>
              <a:t>, </a:t>
            </a:r>
            <a:r>
              <a:rPr lang="en-US" altLang="en-US" sz="1200" b="1" dirty="0" err="1">
                <a:solidFill>
                  <a:srgbClr val="0000FF"/>
                </a:solidFill>
              </a:rPr>
              <a:t>Terrien (</a:t>
            </a:r>
            <a:r>
              <a:rPr lang="en-US" altLang="en-US" sz="1200" b="1" dirty="0">
                <a:solidFill>
                  <a:srgbClr val="0000FF"/>
                </a:solidFill>
              </a:rPr>
              <a:t>marginal</a:t>
            </a:r>
            <a:r>
              <a:rPr lang="en-US" altLang="en-US" sz="1200" dirty="0">
                <a:solidFill>
                  <a:schemeClr val="bg1">
                    <a:lumMod val="75000"/>
                  </a:schemeClr>
                </a:solidFill>
              </a:rPr>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Warum ist </a:t>
            </a:r>
            <a:r>
              <a:rPr lang="en-US" altLang="en-US" sz="1200" i="1" dirty="0" err="1">
                <a:solidFill>
                  <a:schemeClr val="bg1">
                    <a:lumMod val="75000"/>
                  </a:schemeClr>
                </a:solidFill>
              </a:rPr>
              <a:t>Terriens </a:t>
            </a:r>
            <a:r>
              <a:rPr lang="en-US" altLang="en-US" sz="1200" i="1" dirty="0">
                <a:solidFill>
                  <a:schemeClr val="bg1">
                    <a:lumMod val="75000"/>
                  </a:schemeClr>
                </a:solidFill>
              </a:rPr>
              <a:t>in dieser Gruppe der Außenseiter?</a:t>
            </a:r>
          </a:p>
          <a:p>
            <a:pPr eaLnBrk="1" hangingPunct="1">
              <a:spcBef>
                <a:spcPct val="0"/>
              </a:spcBef>
              <a:buClrTx/>
              <a:buSzTx/>
              <a:buFontTx/>
              <a:buNone/>
            </a:pPr>
            <a:r>
              <a:rPr lang="en-US" altLang="en-US" sz="1200" dirty="0">
                <a:solidFill>
                  <a:schemeClr val="bg1">
                    <a:lumMod val="75000"/>
                  </a:schemeClr>
                </a:solidFill>
              </a:rPr>
              <a:t>Zwei Gründe:</a:t>
            </a:r>
          </a:p>
          <a:p>
            <a:pPr eaLnBrk="1" hangingPunct="1">
              <a:spcBef>
                <a:spcPct val="0"/>
              </a:spcBef>
              <a:buClrTx/>
              <a:buSzTx/>
              <a:buFontTx/>
              <a:buNone/>
            </a:pPr>
            <a:r>
              <a:rPr lang="en-US" altLang="en-US" sz="1200" dirty="0">
                <a:solidFill>
                  <a:schemeClr val="bg1">
                    <a:lumMod val="75000"/>
                  </a:schemeClr>
                </a:solidFill>
              </a:rPr>
              <a:t>--Bei den anderen handelt es sich bei PUK um einen  entzündlichen  Prozess; </a:t>
            </a:r>
            <a:r>
              <a:rPr lang="en-US" altLang="en-US" sz="1200" dirty="0" err="1">
                <a:solidFill>
                  <a:schemeClr val="bg1">
                    <a:lumMod val="75000"/>
                  </a:schemeClr>
                </a:solidFill>
              </a:rPr>
              <a:t>bei Terrien </a:t>
            </a:r>
            <a:r>
              <a:rPr lang="en-US" altLang="en-US" sz="1200" dirty="0">
                <a:solidFill>
                  <a:schemeClr val="bg1">
                    <a:lumMod val="75000"/>
                  </a:schemeClr>
                </a:solidFill>
              </a:rPr>
              <a:t>ist er  nichtentzündlich</a:t>
            </a:r>
          </a:p>
          <a:p>
            <a:pPr eaLnBrk="1" hangingPunct="1">
              <a:spcBef>
                <a:spcPct val="0"/>
              </a:spcBef>
              <a:buClrTx/>
              <a:buSzTx/>
              <a:buFontTx/>
              <a:buNone/>
            </a:pPr>
            <a:r>
              <a:rPr lang="en-US" altLang="en-US" sz="1200" dirty="0">
                <a:solidFill>
                  <a:schemeClr val="bg1">
                    <a:lumMod val="75000"/>
                  </a:schemeClr>
                </a:solidFill>
              </a:rPr>
              <a:t>--Wie das Wort „ulzerativ“ im Namen andeutet, ist das Hornhautepithel bei PUK  gestört. Im Gegensatz dazu ist das Epithel bei </a:t>
            </a:r>
            <a:r>
              <a:rPr lang="en-US" altLang="en-US" sz="1200" dirty="0" err="1">
                <a:solidFill>
                  <a:schemeClr val="bg1">
                    <a:lumMod val="75000"/>
                  </a:schemeClr>
                </a:solidFill>
              </a:rPr>
              <a:t>Terrien’s </a:t>
            </a:r>
            <a:r>
              <a:rPr lang="en-US" altLang="en-US" sz="1200" b="1" dirty="0">
                <a:solidFill>
                  <a:schemeClr val="bg1">
                    <a:lumMod val="75000"/>
                  </a:schemeClr>
                </a:solidFill>
              </a:rPr>
              <a:t> intakt</a:t>
            </a:r>
            <a:r>
              <a:rPr lang="en-US" altLang="en-US" sz="1200" dirty="0">
                <a:solidFill>
                  <a:schemeClr val="bg1">
                    <a:lumMod val="75000"/>
                  </a:schemeClr>
                </a:solidFill>
              </a:rPr>
              <a: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206</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4" name="TextBox 1">
            <a:extLst>
              <a:ext uri="{FF2B5EF4-FFF2-40B4-BE49-F238E27FC236}">
                <a16:creationId xmlns:a16="http://schemas.microsoft.com/office/drawing/2014/main" id="{CE08F59B-9D8E-40C0-A3C8-F9FEBFC107C0}"/>
              </a:ext>
            </a:extLst>
          </p:cNvPr>
          <p:cNvSpPr txBox="1">
            <a:spLocks noChangeArrowheads="1"/>
          </p:cNvSpPr>
          <p:nvPr/>
        </p:nvSpPr>
        <p:spPr bwMode="auto">
          <a:xfrm>
            <a:off x="1293160" y="805458"/>
            <a:ext cx="6599884" cy="3103414"/>
          </a:xfrm>
          <a:prstGeom prst="rect">
            <a:avLst/>
          </a:prstGeom>
          <a:solidFill>
            <a:schemeClr val="accent1">
              <a:lumMod val="40000"/>
              <a:lumOff val="6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Apropos Terrien…</a:t>
            </a:r>
            <a:endParaRPr lang="en-US" altLang="en-US" sz="18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Handelt es sich um eine häufige oder eine seltene Erkrankung?</a:t>
            </a:r>
          </a:p>
          <a:p>
            <a:pPr eaLnBrk="1" hangingPunct="1">
              <a:spcBef>
                <a:spcPct val="0"/>
              </a:spcBef>
              <a:buClrTx/>
              <a:buSzTx/>
              <a:buFontTx/>
              <a:buNone/>
            </a:pPr>
            <a:r>
              <a:rPr lang="en-US" altLang="en-US" sz="1200" dirty="0">
                <a:solidFill>
                  <a:schemeClr val="bg1">
                    <a:lumMod val="75000"/>
                  </a:schemeClr>
                </a:solidFill>
              </a:rPr>
              <a:t>Selten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Gibt es eine geschlechtsspezifische Prävalenz?</a:t>
            </a:r>
          </a:p>
          <a:p>
            <a:pPr eaLnBrk="1" hangingPunct="1">
              <a:spcBef>
                <a:spcPct val="0"/>
              </a:spcBef>
              <a:buClrTx/>
              <a:buSzTx/>
              <a:buFontTx/>
              <a:buNone/>
            </a:pPr>
            <a:r>
              <a:rPr lang="en-US" altLang="en-US" sz="1200" dirty="0">
                <a:solidFill>
                  <a:schemeClr val="bg1">
                    <a:lumMod val="75000"/>
                  </a:schemeClr>
                </a:solidFill>
              </a:rPr>
              <a:t>Während man früher annahm, dass sie bei Männern häufiger auftritt, geht man heute von einer gleichmäßigen Verteilung aus</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Tritt sie einseitig oder beidseitig auf?</a:t>
            </a:r>
          </a:p>
          <a:p>
            <a:pPr eaLnBrk="1" hangingPunct="1">
              <a:spcBef>
                <a:spcPct val="0"/>
              </a:spcBef>
              <a:buClrTx/>
              <a:buSzTx/>
              <a:buFontTx/>
              <a:buNone/>
            </a:pPr>
            <a:r>
              <a:rPr lang="en-US" altLang="en-US" sz="1200" dirty="0">
                <a:solidFill>
                  <a:schemeClr val="bg1">
                    <a:lumMod val="75000"/>
                  </a:schemeClr>
                </a:solidFill>
              </a:rPr>
              <a:t>Beidseitig (obwohl die Beteiligung auffallend asymmetrisch sein kann)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Welcher Bereich der Hornhaut ist zuerst betroffen, und wie verläuft die Erkrankung von dort aus?</a:t>
            </a:r>
          </a:p>
          <a:p>
            <a:pPr eaLnBrk="1" hangingPunct="1">
              <a:spcBef>
                <a:spcPct val="0"/>
              </a:spcBef>
              <a:buClrTx/>
              <a:buSzTx/>
              <a:buFontTx/>
              <a:buNone/>
            </a:pPr>
            <a:r>
              <a:rPr lang="en-US" altLang="en-US" sz="1200" dirty="0">
                <a:solidFill>
                  <a:schemeClr val="bg1">
                    <a:lumMod val="75000"/>
                  </a:schemeClr>
                </a:solidFill>
              </a:rPr>
              <a:t>Es beginnt </a:t>
            </a:r>
            <a:r>
              <a:rPr lang="en-US" altLang="en-US" sz="1200" dirty="0" err="1">
                <a:solidFill>
                  <a:schemeClr val="bg1">
                    <a:lumMod val="75000"/>
                  </a:schemeClr>
                </a:solidFill>
              </a:rPr>
              <a:t>superonasal </a:t>
            </a:r>
            <a:r>
              <a:rPr lang="en-US" altLang="en-US" sz="1200" dirty="0">
                <a:solidFill>
                  <a:schemeClr val="bg1">
                    <a:lumMod val="75000"/>
                  </a:schemeClr>
                </a:solidFill>
              </a:rPr>
              <a:t>und breitet sich dann zirkulär aus</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Beeinträchtigt es das Sehvermögen? Wenn ja, inwiefern?</a:t>
            </a:r>
          </a:p>
          <a:p>
            <a:pPr eaLnBrk="1" hangingPunct="1">
              <a:spcBef>
                <a:spcPct val="0"/>
              </a:spcBef>
              <a:buClrTx/>
              <a:buSzTx/>
              <a:buFontTx/>
              <a:buNone/>
            </a:pPr>
            <a:r>
              <a:rPr lang="en-US" altLang="en-US" sz="1200" dirty="0">
                <a:solidFill>
                  <a:schemeClr val="bg1">
                    <a:lumMod val="75000"/>
                  </a:schemeClr>
                </a:solidFill>
              </a:rPr>
              <a:t>Ja, durch die Entstehung eines starken Astigmatismus</a:t>
            </a:r>
          </a:p>
        </p:txBody>
      </p:sp>
      <p:sp>
        <p:nvSpPr>
          <p:cNvPr id="5" name="TextBox 1">
            <a:extLst>
              <a:ext uri="{FF2B5EF4-FFF2-40B4-BE49-F238E27FC236}">
                <a16:creationId xmlns:a16="http://schemas.microsoft.com/office/drawing/2014/main" id="{24B4A797-2520-47F8-87B0-BA8E6619CF24}"/>
              </a:ext>
            </a:extLst>
          </p:cNvPr>
          <p:cNvSpPr txBox="1">
            <a:spLocks noChangeArrowheads="1"/>
          </p:cNvSpPr>
          <p:nvPr/>
        </p:nvSpPr>
        <p:spPr bwMode="auto">
          <a:xfrm>
            <a:off x="685800" y="1765303"/>
            <a:ext cx="7664450" cy="1077218"/>
          </a:xfrm>
          <a:prstGeom prst="rect">
            <a:avLst/>
          </a:prstGeom>
          <a:solidFill>
            <a:srgbClr val="002060"/>
          </a:solid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dirty="0">
                <a:solidFill>
                  <a:schemeClr val="bg1"/>
                </a:solidFill>
              </a:rPr>
              <a:t>Der Schlüssel zur Diagnose </a:t>
            </a:r>
            <a:r>
              <a:rPr lang="en-US" altLang="en-US" sz="1200" i="1" dirty="0" err="1">
                <a:solidFill>
                  <a:schemeClr val="bg1"/>
                </a:solidFill>
              </a:rPr>
              <a:t>von Terrien </a:t>
            </a:r>
            <a:r>
              <a:rPr lang="en-US" altLang="en-US" sz="1200" i="1" dirty="0">
                <a:solidFill>
                  <a:schemeClr val="bg1"/>
                </a:solidFill>
              </a:rPr>
              <a:t>liegt in seinem klassischen Erscheinungsbild:</a:t>
            </a:r>
          </a:p>
          <a:p>
            <a:r>
              <a:rPr lang="en-US" altLang="en-US" sz="1200" dirty="0">
                <a:solidFill>
                  <a:schemeClr val="bg1"/>
                </a:solidFill>
              </a:rPr>
              <a:t>– Das Epithel ist, wie bereits erwähnt,</a:t>
            </a:r>
            <a:r>
              <a:rPr lang="en-US" altLang="en-US" sz="1200" b="1" dirty="0">
                <a:solidFill>
                  <a:schemeClr val="bg1"/>
                </a:solidFill>
              </a:rPr>
              <a:t> intakt</a:t>
            </a:r>
          </a:p>
          <a:p>
            <a:r>
              <a:rPr lang="en-US" altLang="en-US" sz="1200" dirty="0">
                <a:solidFill>
                  <a:schemeClr val="bg1"/>
                </a:solidFill>
              </a:rPr>
              <a:t>--Die </a:t>
            </a:r>
            <a:r>
              <a:rPr lang="en-US" altLang="en-US" sz="1200" b="1" dirty="0">
                <a:solidFill>
                  <a:schemeClr val="bg1"/>
                </a:solidFill>
              </a:rPr>
              <a:t>Vorderkante </a:t>
            </a:r>
            <a:r>
              <a:rPr lang="en-US" altLang="en-US" sz="1200" dirty="0">
                <a:solidFill>
                  <a:schemeClr val="bg1"/>
                </a:solidFill>
              </a:rPr>
              <a:t>des verdünnten Bereichs ist durch das Vorhandensein von … </a:t>
            </a:r>
            <a:r>
              <a:rPr lang="en-US" altLang="en-US" sz="1200" b="1" dirty="0">
                <a:solidFill>
                  <a:schemeClr val="bg1"/>
                </a:solidFill>
              </a:rPr>
              <a:t>Lipiden</a:t>
            </a:r>
            <a:r>
              <a:rPr lang="en-US" altLang="en-US" sz="1200" dirty="0">
                <a:solidFill>
                  <a:schemeClr val="bg1"/>
                </a:solidFill>
              </a:rPr>
              <a:t> gekennzeichnet</a:t>
            </a:r>
          </a:p>
          <a:p>
            <a:r>
              <a:rPr lang="en-US" altLang="en-US" sz="1200" dirty="0">
                <a:solidFill>
                  <a:schemeClr val="bg1"/>
                </a:solidFill>
              </a:rPr>
              <a:t>--Der </a:t>
            </a:r>
            <a:r>
              <a:rPr lang="en-US" altLang="en-US" sz="1200" b="1" dirty="0">
                <a:solidFill>
                  <a:schemeClr val="bg1"/>
                </a:solidFill>
              </a:rPr>
              <a:t>hintere Teil </a:t>
            </a:r>
            <a:r>
              <a:rPr lang="en-US" altLang="en-US" sz="1200" dirty="0">
                <a:solidFill>
                  <a:schemeClr val="bg1"/>
                </a:solidFill>
              </a:rPr>
              <a:t>ist durch das Vorhandensein eines … </a:t>
            </a:r>
            <a:r>
              <a:rPr lang="en-US" altLang="en-US" sz="1200" b="1" dirty="0">
                <a:solidFill>
                  <a:schemeClr val="bg1"/>
                </a:solidFill>
              </a:rPr>
              <a:t>vaskulären Pannus </a:t>
            </a:r>
            <a:r>
              <a:rPr lang="en-US" altLang="en-US" sz="1200" dirty="0">
                <a:solidFill>
                  <a:schemeClr val="bg1"/>
                </a:solidFill>
              </a:rPr>
              <a:t>gekennzeichnet</a:t>
            </a:r>
          </a:p>
        </p:txBody>
      </p:sp>
      <p:sp>
        <p:nvSpPr>
          <p:cNvPr id="6" name="Rectangle 5">
            <a:extLst>
              <a:ext uri="{FF2B5EF4-FFF2-40B4-BE49-F238E27FC236}">
                <a16:creationId xmlns:a16="http://schemas.microsoft.com/office/drawing/2014/main" id="{83F0B181-22DE-4EDC-93AE-FAF91BE3A659}"/>
              </a:ext>
            </a:extLst>
          </p:cNvPr>
          <p:cNvSpPr/>
          <p:nvPr/>
        </p:nvSpPr>
        <p:spPr>
          <a:xfrm>
            <a:off x="4343401" y="2357165"/>
            <a:ext cx="1524000" cy="1574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zwei Wörter</a:t>
            </a:r>
          </a:p>
        </p:txBody>
      </p:sp>
    </p:spTree>
    <p:extLst>
      <p:ext uri="{BB962C8B-B14F-4D97-AF65-F5344CB8AC3E}">
        <p14:creationId xmlns:p14="http://schemas.microsoft.com/office/powerpoint/2010/main" val="711024790"/>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Aussagen passt nicht dazu, und warum?</a:t>
            </a:r>
          </a:p>
          <a:p>
            <a:pPr lvl="1" eaLnBrk="1" hangingPunct="1">
              <a:defRPr/>
            </a:pPr>
            <a:r>
              <a:rPr lang="en-US" altLang="en-US" sz="1200" dirty="0">
                <a:solidFill>
                  <a:schemeClr val="bg1">
                    <a:lumMod val="75000"/>
                  </a:schemeClr>
                </a:solidFill>
              </a:rPr>
              <a:t>RA, </a:t>
            </a:r>
            <a:r>
              <a:rPr lang="en-US" altLang="en-US" sz="1200" dirty="0" err="1">
                <a:solidFill>
                  <a:schemeClr val="bg1">
                    <a:lumMod val="75000"/>
                  </a:schemeClr>
                </a:solidFill>
              </a:rPr>
              <a:t>Morbus von Mooren</a:t>
            </a:r>
            <a:r>
              <a:rPr lang="en-US" altLang="en-US" sz="1200" dirty="0">
                <a:solidFill>
                  <a:schemeClr val="bg1">
                    <a:lumMod val="75000"/>
                  </a:schemeClr>
                </a:solidFill>
              </a:rPr>
              <a:t>, </a:t>
            </a:r>
            <a:r>
              <a:rPr lang="en-US" altLang="en-US" sz="1200" dirty="0" err="1">
                <a:solidFill>
                  <a:schemeClr val="bg1">
                    <a:lumMod val="75000"/>
                  </a:schemeClr>
                </a:solidFill>
              </a:rPr>
              <a:t>Behçet-Syndrom</a:t>
            </a:r>
            <a:r>
              <a:rPr lang="en-US" altLang="en-US" sz="1200" dirty="0">
                <a:solidFill>
                  <a:schemeClr val="bg1">
                    <a:lumMod val="75000"/>
                  </a:schemeClr>
                </a:solidFill>
              </a:rPr>
              <a:t>, IBD</a:t>
            </a:r>
          </a:p>
          <a:p>
            <a:pPr eaLnBrk="1" hangingPunct="1">
              <a:defRPr/>
            </a:pPr>
            <a:endParaRPr lang="en-US" altLang="en-US" dirty="0">
              <a:solidFill>
                <a:schemeClr val="bg1">
                  <a:lumMod val="75000"/>
                </a:schemeClr>
              </a:solidFill>
            </a:endParaRPr>
          </a:p>
          <a:p>
            <a:pPr eaLnBrk="1" hangingPunct="1">
              <a:defRPr/>
            </a:pPr>
            <a:r>
              <a:rPr lang="en-US" altLang="en-US" sz="1200" dirty="0">
                <a:solidFill>
                  <a:schemeClr val="bg1">
                    <a:lumMod val="75000"/>
                  </a:schemeClr>
                </a:solidFill>
              </a:rPr>
              <a:t>Und in dieser Gruppe?</a:t>
            </a:r>
          </a:p>
          <a:p>
            <a:pPr lvl="1" eaLnBrk="1" hangingPunct="1">
              <a:defRPr/>
            </a:pPr>
            <a:r>
              <a:rPr lang="en-US" altLang="en-US" sz="1200" dirty="0" err="1">
                <a:solidFill>
                  <a:schemeClr val="bg1">
                    <a:lumMod val="75000"/>
                  </a:schemeClr>
                </a:solidFill>
              </a:rPr>
              <a:t>Mooren</a:t>
            </a:r>
            <a:r>
              <a:rPr lang="en-US" altLang="en-US" sz="1200" dirty="0">
                <a:solidFill>
                  <a:schemeClr val="bg1">
                    <a:lumMod val="75000"/>
                  </a:schemeClr>
                </a:solidFill>
              </a:rPr>
              <a:t>, </a:t>
            </a:r>
            <a:r>
              <a:rPr lang="en-US" altLang="en-US" sz="1200" b="1" dirty="0" err="1">
                <a:solidFill>
                  <a:srgbClr val="0000FF"/>
                </a:solidFill>
              </a:rPr>
              <a:t>Terrien (</a:t>
            </a:r>
            <a:r>
              <a:rPr lang="en-US" altLang="en-US" sz="1200" b="1" dirty="0">
                <a:solidFill>
                  <a:srgbClr val="0000FF"/>
                </a:solidFill>
              </a:rPr>
              <a:t>marginal</a:t>
            </a:r>
            <a:r>
              <a:rPr lang="en-US" altLang="en-US" sz="1200" dirty="0">
                <a:solidFill>
                  <a:schemeClr val="bg1">
                    <a:lumMod val="75000"/>
                  </a:schemeClr>
                </a:solidFill>
              </a:rPr>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Warum ist </a:t>
            </a:r>
            <a:r>
              <a:rPr lang="en-US" altLang="en-US" sz="1200" i="1" dirty="0" err="1">
                <a:solidFill>
                  <a:schemeClr val="bg1">
                    <a:lumMod val="75000"/>
                  </a:schemeClr>
                </a:solidFill>
              </a:rPr>
              <a:t>Terriens </a:t>
            </a:r>
            <a:r>
              <a:rPr lang="en-US" altLang="en-US" sz="1200" i="1" dirty="0">
                <a:solidFill>
                  <a:schemeClr val="bg1">
                    <a:lumMod val="75000"/>
                  </a:schemeClr>
                </a:solidFill>
              </a:rPr>
              <a:t>in dieser Gruppe der Außenseiter?</a:t>
            </a:r>
          </a:p>
          <a:p>
            <a:pPr eaLnBrk="1" hangingPunct="1">
              <a:spcBef>
                <a:spcPct val="0"/>
              </a:spcBef>
              <a:buClrTx/>
              <a:buSzTx/>
              <a:buFontTx/>
              <a:buNone/>
            </a:pPr>
            <a:r>
              <a:rPr lang="en-US" altLang="en-US" sz="1200" dirty="0">
                <a:solidFill>
                  <a:schemeClr val="bg1">
                    <a:lumMod val="75000"/>
                  </a:schemeClr>
                </a:solidFill>
              </a:rPr>
              <a:t>Zwei Gründe:</a:t>
            </a:r>
          </a:p>
          <a:p>
            <a:pPr eaLnBrk="1" hangingPunct="1">
              <a:spcBef>
                <a:spcPct val="0"/>
              </a:spcBef>
              <a:buClrTx/>
              <a:buSzTx/>
              <a:buFontTx/>
              <a:buNone/>
            </a:pPr>
            <a:r>
              <a:rPr lang="en-US" altLang="en-US" sz="1200" dirty="0">
                <a:solidFill>
                  <a:schemeClr val="bg1">
                    <a:lumMod val="75000"/>
                  </a:schemeClr>
                </a:solidFill>
              </a:rPr>
              <a:t>--Bei den anderen handelt es sich bei PUK um einen  entzündlichen  Prozess; </a:t>
            </a:r>
            <a:r>
              <a:rPr lang="en-US" altLang="en-US" sz="1200" dirty="0" err="1">
                <a:solidFill>
                  <a:schemeClr val="bg1">
                    <a:lumMod val="75000"/>
                  </a:schemeClr>
                </a:solidFill>
              </a:rPr>
              <a:t>bei Terrien </a:t>
            </a:r>
            <a:r>
              <a:rPr lang="en-US" altLang="en-US" sz="1200" dirty="0">
                <a:solidFill>
                  <a:schemeClr val="bg1">
                    <a:lumMod val="75000"/>
                  </a:schemeClr>
                </a:solidFill>
              </a:rPr>
              <a:t>ist er  nichtentzündlich</a:t>
            </a:r>
          </a:p>
          <a:p>
            <a:pPr eaLnBrk="1" hangingPunct="1">
              <a:spcBef>
                <a:spcPct val="0"/>
              </a:spcBef>
              <a:buClrTx/>
              <a:buSzTx/>
              <a:buFontTx/>
              <a:buNone/>
            </a:pPr>
            <a:r>
              <a:rPr lang="en-US" altLang="en-US" sz="1200" dirty="0">
                <a:solidFill>
                  <a:schemeClr val="bg1">
                    <a:lumMod val="75000"/>
                  </a:schemeClr>
                </a:solidFill>
              </a:rPr>
              <a:t>--Wie das Wort „ulzerativ“ im Namen andeutet, ist das Hornhautepithel bei PUK  gestört. Im Gegensatz dazu ist das Epithel bei </a:t>
            </a:r>
            <a:r>
              <a:rPr lang="en-US" altLang="en-US" sz="1200" dirty="0" err="1">
                <a:solidFill>
                  <a:schemeClr val="bg1">
                    <a:lumMod val="75000"/>
                  </a:schemeClr>
                </a:solidFill>
              </a:rPr>
              <a:t>Terrien’s </a:t>
            </a:r>
            <a:r>
              <a:rPr lang="en-US" altLang="en-US" sz="1200" b="1" dirty="0">
                <a:solidFill>
                  <a:schemeClr val="bg1">
                    <a:lumMod val="75000"/>
                  </a:schemeClr>
                </a:solidFill>
              </a:rPr>
              <a:t> intakt</a:t>
            </a:r>
            <a:r>
              <a:rPr lang="en-US" altLang="en-US" sz="1200" dirty="0">
                <a:solidFill>
                  <a:schemeClr val="bg1">
                    <a:lumMod val="75000"/>
                  </a:schemeClr>
                </a:solidFill>
              </a:rPr>
              <a: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207</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4" name="TextBox 1">
            <a:extLst>
              <a:ext uri="{FF2B5EF4-FFF2-40B4-BE49-F238E27FC236}">
                <a16:creationId xmlns:a16="http://schemas.microsoft.com/office/drawing/2014/main" id="{CE08F59B-9D8E-40C0-A3C8-F9FEBFC107C0}"/>
              </a:ext>
            </a:extLst>
          </p:cNvPr>
          <p:cNvSpPr txBox="1">
            <a:spLocks noChangeArrowheads="1"/>
          </p:cNvSpPr>
          <p:nvPr/>
        </p:nvSpPr>
        <p:spPr bwMode="auto">
          <a:xfrm>
            <a:off x="1293160" y="805458"/>
            <a:ext cx="6599884" cy="3103414"/>
          </a:xfrm>
          <a:prstGeom prst="rect">
            <a:avLst/>
          </a:prstGeom>
          <a:solidFill>
            <a:schemeClr val="accent1">
              <a:lumMod val="40000"/>
              <a:lumOff val="6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Apropos Terrien…</a:t>
            </a:r>
            <a:endParaRPr lang="en-US" altLang="en-US" sz="18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Handelt es sich um eine häufige oder eine seltene Erkrankung?</a:t>
            </a:r>
          </a:p>
          <a:p>
            <a:pPr eaLnBrk="1" hangingPunct="1">
              <a:spcBef>
                <a:spcPct val="0"/>
              </a:spcBef>
              <a:buClrTx/>
              <a:buSzTx/>
              <a:buFontTx/>
              <a:buNone/>
            </a:pPr>
            <a:r>
              <a:rPr lang="en-US" altLang="en-US" sz="1200" dirty="0">
                <a:solidFill>
                  <a:schemeClr val="bg1">
                    <a:lumMod val="75000"/>
                  </a:schemeClr>
                </a:solidFill>
              </a:rPr>
              <a:t>Selten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Gibt es eine geschlechtsspezifische Prävalenz?</a:t>
            </a:r>
          </a:p>
          <a:p>
            <a:pPr eaLnBrk="1" hangingPunct="1">
              <a:spcBef>
                <a:spcPct val="0"/>
              </a:spcBef>
              <a:buClrTx/>
              <a:buSzTx/>
              <a:buFontTx/>
              <a:buNone/>
            </a:pPr>
            <a:r>
              <a:rPr lang="en-US" altLang="en-US" sz="1200" dirty="0">
                <a:solidFill>
                  <a:schemeClr val="bg1">
                    <a:lumMod val="75000"/>
                  </a:schemeClr>
                </a:solidFill>
              </a:rPr>
              <a:t>Während man früher annahm, dass sie bei Männern häufiger auftritt, geht man heute von einer gleichmäßigen Verteilung aus</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Tritt sie einseitig oder beidseitig auf?</a:t>
            </a:r>
          </a:p>
          <a:p>
            <a:pPr eaLnBrk="1" hangingPunct="1">
              <a:spcBef>
                <a:spcPct val="0"/>
              </a:spcBef>
              <a:buClrTx/>
              <a:buSzTx/>
              <a:buFontTx/>
              <a:buNone/>
            </a:pPr>
            <a:r>
              <a:rPr lang="en-US" altLang="en-US" sz="1200" dirty="0">
                <a:solidFill>
                  <a:schemeClr val="bg1">
                    <a:lumMod val="75000"/>
                  </a:schemeClr>
                </a:solidFill>
              </a:rPr>
              <a:t>Beidseitig (obwohl die Beteiligung auffallend asymmetrisch sein kann)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Welcher Bereich der Hornhaut ist zuerst betroffen, und wie verläuft die Erkrankung von dort aus?</a:t>
            </a:r>
          </a:p>
          <a:p>
            <a:pPr eaLnBrk="1" hangingPunct="1">
              <a:spcBef>
                <a:spcPct val="0"/>
              </a:spcBef>
              <a:buClrTx/>
              <a:buSzTx/>
              <a:buFontTx/>
              <a:buNone/>
            </a:pPr>
            <a:r>
              <a:rPr lang="en-US" altLang="en-US" sz="1200" dirty="0">
                <a:solidFill>
                  <a:schemeClr val="bg1">
                    <a:lumMod val="75000"/>
                  </a:schemeClr>
                </a:solidFill>
              </a:rPr>
              <a:t>Es beginnt </a:t>
            </a:r>
            <a:r>
              <a:rPr lang="en-US" altLang="en-US" sz="1200" dirty="0" err="1">
                <a:solidFill>
                  <a:schemeClr val="bg1">
                    <a:lumMod val="75000"/>
                  </a:schemeClr>
                </a:solidFill>
              </a:rPr>
              <a:t>superonasal </a:t>
            </a:r>
            <a:r>
              <a:rPr lang="en-US" altLang="en-US" sz="1200" dirty="0">
                <a:solidFill>
                  <a:schemeClr val="bg1">
                    <a:lumMod val="75000"/>
                  </a:schemeClr>
                </a:solidFill>
              </a:rPr>
              <a:t>und breitet sich dann zirkulär aus</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Beeinträchtigt es das Sehvermögen? Wenn ja, inwiefern?</a:t>
            </a:r>
          </a:p>
          <a:p>
            <a:pPr eaLnBrk="1" hangingPunct="1">
              <a:spcBef>
                <a:spcPct val="0"/>
              </a:spcBef>
              <a:buClrTx/>
              <a:buSzTx/>
              <a:buFontTx/>
              <a:buNone/>
            </a:pPr>
            <a:r>
              <a:rPr lang="en-US" altLang="en-US" sz="1200" dirty="0">
                <a:solidFill>
                  <a:schemeClr val="bg1">
                    <a:lumMod val="75000"/>
                  </a:schemeClr>
                </a:solidFill>
              </a:rPr>
              <a:t>Ja, durch die Entstehung eines starken Astigmatismus</a:t>
            </a:r>
          </a:p>
        </p:txBody>
      </p:sp>
      <p:sp>
        <p:nvSpPr>
          <p:cNvPr id="5" name="TextBox 1">
            <a:extLst>
              <a:ext uri="{FF2B5EF4-FFF2-40B4-BE49-F238E27FC236}">
                <a16:creationId xmlns:a16="http://schemas.microsoft.com/office/drawing/2014/main" id="{24B4A797-2520-47F8-87B0-BA8E6619CF24}"/>
              </a:ext>
            </a:extLst>
          </p:cNvPr>
          <p:cNvSpPr txBox="1">
            <a:spLocks noChangeArrowheads="1"/>
          </p:cNvSpPr>
          <p:nvPr/>
        </p:nvSpPr>
        <p:spPr bwMode="auto">
          <a:xfrm>
            <a:off x="685800" y="1765303"/>
            <a:ext cx="7664450" cy="1077218"/>
          </a:xfrm>
          <a:prstGeom prst="rect">
            <a:avLst/>
          </a:prstGeom>
          <a:solidFill>
            <a:srgbClr val="002060"/>
          </a:solid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dirty="0">
                <a:solidFill>
                  <a:schemeClr val="bg1"/>
                </a:solidFill>
              </a:rPr>
              <a:t>Der Schlüssel zur Diagnose </a:t>
            </a:r>
            <a:r>
              <a:rPr lang="en-US" altLang="en-US" sz="1200" i="1" dirty="0" err="1">
                <a:solidFill>
                  <a:schemeClr val="bg1"/>
                </a:solidFill>
              </a:rPr>
              <a:t>von Terrien </a:t>
            </a:r>
            <a:r>
              <a:rPr lang="en-US" altLang="en-US" sz="1200" i="1" dirty="0">
                <a:solidFill>
                  <a:schemeClr val="bg1"/>
                </a:solidFill>
              </a:rPr>
              <a:t>liegt in seinem klassischen Erscheinungsbild:</a:t>
            </a:r>
          </a:p>
          <a:p>
            <a:r>
              <a:rPr lang="en-US" altLang="en-US" sz="1200" dirty="0">
                <a:solidFill>
                  <a:schemeClr val="bg1"/>
                </a:solidFill>
              </a:rPr>
              <a:t>– Das Epithel ist, wie bereits erwähnt,</a:t>
            </a:r>
            <a:r>
              <a:rPr lang="en-US" altLang="en-US" sz="1200" b="1" dirty="0">
                <a:solidFill>
                  <a:schemeClr val="bg1"/>
                </a:solidFill>
              </a:rPr>
              <a:t> intakt</a:t>
            </a:r>
          </a:p>
          <a:p>
            <a:r>
              <a:rPr lang="en-US" altLang="en-US" sz="1200" dirty="0">
                <a:solidFill>
                  <a:schemeClr val="bg1"/>
                </a:solidFill>
              </a:rPr>
              <a:t>--Die </a:t>
            </a:r>
            <a:r>
              <a:rPr lang="en-US" altLang="en-US" sz="1200" b="1" dirty="0">
                <a:solidFill>
                  <a:schemeClr val="bg1"/>
                </a:solidFill>
              </a:rPr>
              <a:t>Vorderkante </a:t>
            </a:r>
            <a:r>
              <a:rPr lang="en-US" altLang="en-US" sz="1200" dirty="0">
                <a:solidFill>
                  <a:schemeClr val="bg1"/>
                </a:solidFill>
              </a:rPr>
              <a:t>des verdünnten Bereichs ist durch das Vorhandensein von … </a:t>
            </a:r>
            <a:r>
              <a:rPr lang="en-US" altLang="en-US" sz="1200" b="1" dirty="0">
                <a:solidFill>
                  <a:schemeClr val="bg1"/>
                </a:solidFill>
              </a:rPr>
              <a:t>Lipiden</a:t>
            </a:r>
            <a:r>
              <a:rPr lang="en-US" altLang="en-US" sz="1200" dirty="0">
                <a:solidFill>
                  <a:schemeClr val="bg1"/>
                </a:solidFill>
              </a:rPr>
              <a:t> gekennzeichnet</a:t>
            </a:r>
          </a:p>
          <a:p>
            <a:r>
              <a:rPr lang="en-US" altLang="en-US" sz="1200" dirty="0">
                <a:solidFill>
                  <a:schemeClr val="bg1"/>
                </a:solidFill>
              </a:rPr>
              <a:t>--Der </a:t>
            </a:r>
            <a:r>
              <a:rPr lang="en-US" altLang="en-US" sz="1200" b="1" dirty="0">
                <a:solidFill>
                  <a:schemeClr val="bg1"/>
                </a:solidFill>
              </a:rPr>
              <a:t>hintere Teil </a:t>
            </a:r>
            <a:r>
              <a:rPr lang="en-US" altLang="en-US" sz="1200" dirty="0">
                <a:solidFill>
                  <a:schemeClr val="bg1"/>
                </a:solidFill>
              </a:rPr>
              <a:t>ist durch das Vorhandensein eines … </a:t>
            </a:r>
            <a:r>
              <a:rPr lang="en-US" altLang="en-US" sz="1200" b="1" dirty="0">
                <a:solidFill>
                  <a:schemeClr val="bg1"/>
                </a:solidFill>
              </a:rPr>
              <a:t>vaskulären Pannus </a:t>
            </a:r>
            <a:r>
              <a:rPr lang="en-US" altLang="en-US" sz="1200" dirty="0">
                <a:solidFill>
                  <a:schemeClr val="bg1"/>
                </a:solidFill>
              </a:rPr>
              <a:t>gekennzeichnet</a:t>
            </a:r>
          </a:p>
        </p:txBody>
      </p:sp>
    </p:spTree>
    <p:extLst>
      <p:ext uri="{BB962C8B-B14F-4D97-AF65-F5344CB8AC3E}">
        <p14:creationId xmlns:p14="http://schemas.microsoft.com/office/powerpoint/2010/main" val="1988084458"/>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C8AEA52-3E35-489C-1E44-D9BE872DF697}"/>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208</a:t>
            </a:fld>
            <a:endParaRPr lang="en-US" altLang="en-US"/>
          </a:p>
        </p:txBody>
      </p:sp>
      <p:pic>
        <p:nvPicPr>
          <p:cNvPr id="1026" name="Picture 2">
            <a:extLst>
              <a:ext uri="{FF2B5EF4-FFF2-40B4-BE49-F238E27FC236}">
                <a16:creationId xmlns:a16="http://schemas.microsoft.com/office/drawing/2014/main" id="{CF9051C8-A954-C911-029C-F7EBDD63E5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4717" y="990600"/>
            <a:ext cx="5194566" cy="4650261"/>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4">
            <a:extLst>
              <a:ext uri="{FF2B5EF4-FFF2-40B4-BE49-F238E27FC236}">
                <a16:creationId xmlns:a16="http://schemas.microsoft.com/office/drawing/2014/main" id="{F4AEDE6B-DA44-F3F6-9E30-34CFC6D51FE7}"/>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AA2A7907-3770-5996-6F82-E35CA3A61062}"/>
              </a:ext>
            </a:extLst>
          </p:cNvPr>
          <p:cNvSpPr txBox="1"/>
          <p:nvPr/>
        </p:nvSpPr>
        <p:spPr>
          <a:xfrm>
            <a:off x="631682" y="5867400"/>
            <a:ext cx="7978918" cy="584775"/>
          </a:xfrm>
          <a:prstGeom prst="rect">
            <a:avLst/>
          </a:prstGeom>
          <a:noFill/>
        </p:spPr>
        <p:txBody>
          <a:bodyPr wrap="square" lIns="25400" tIns="12700" rIns="25400" bIns="12700" rtlCol="0">
            <a:spAutoFit/>
          </a:bodyPr>
          <a:lstStyle/>
          <a:p>
            <a:pPr algn="l"/>
            <a:r>
              <a:rPr lang="en-US" sz="1200" i="0" dirty="0">
                <a:solidFill>
                  <a:srgbClr val="0000FF"/>
                </a:solidFill>
                <a:effectLst/>
                <a:cs typeface="Arial" panose="020B0604020202020204" pitchFamily="34" charset="0"/>
              </a:rPr>
              <a:t>Periphere Degeneration mit feinem </a:t>
            </a:r>
            <a:r>
              <a:rPr lang="en-US" sz="1200" i="0" dirty="0">
                <a:solidFill>
                  <a:srgbClr val="000000"/>
                </a:solidFill>
                <a:effectLst/>
                <a:cs typeface="Arial" panose="020B0604020202020204" pitchFamily="34" charset="0"/>
              </a:rPr>
              <a:t>vaskulärem Pannus </a:t>
            </a:r>
            <a:r>
              <a:rPr lang="en-US" sz="1200" i="1" dirty="0">
                <a:solidFill>
                  <a:srgbClr val="000000"/>
                </a:solidFill>
                <a:effectLst/>
                <a:cs typeface="Arial" panose="020B0604020202020204" pitchFamily="34" charset="0"/>
              </a:rPr>
              <a:t>(schwarzer Pfeil), </a:t>
            </a:r>
            <a:r>
              <a:rPr lang="en-US" sz="1200" i="0" dirty="0">
                <a:solidFill>
                  <a:srgbClr val="FF0000"/>
                </a:solidFill>
                <a:effectLst/>
                <a:cs typeface="Arial" panose="020B0604020202020204" pitchFamily="34" charset="0"/>
              </a:rPr>
              <a:t>Ausdünnung im oberen Bereich </a:t>
            </a:r>
            <a:r>
              <a:rPr lang="en-US" sz="1200" i="1" dirty="0">
                <a:solidFill>
                  <a:srgbClr val="FF0000"/>
                </a:solidFill>
                <a:effectLst/>
                <a:cs typeface="Arial" panose="020B0604020202020204" pitchFamily="34" charset="0"/>
              </a:rPr>
              <a:t>(roter Pfeil) </a:t>
            </a:r>
            <a:r>
              <a:rPr lang="en-US" sz="1200" i="0" dirty="0">
                <a:solidFill>
                  <a:srgbClr val="0000FF"/>
                </a:solidFill>
                <a:effectLst/>
                <a:cs typeface="Arial" panose="020B0604020202020204" pitchFamily="34" charset="0"/>
              </a:rPr>
              <a:t>und </a:t>
            </a:r>
            <a:r>
              <a:rPr lang="en-US" sz="1200" i="0" dirty="0">
                <a:solidFill>
                  <a:srgbClr val="33CC33"/>
                </a:solidFill>
                <a:effectLst/>
                <a:cs typeface="Arial" panose="020B0604020202020204" pitchFamily="34" charset="0"/>
              </a:rPr>
              <a:t>Fettablagerungen </a:t>
            </a:r>
            <a:r>
              <a:rPr lang="en-US" sz="1200" i="1" dirty="0">
                <a:solidFill>
                  <a:srgbClr val="33CC33"/>
                </a:solidFill>
                <a:effectLst/>
                <a:cs typeface="Arial" panose="020B0604020202020204" pitchFamily="34" charset="0"/>
              </a:rPr>
              <a:t>(grüner Pfeil) </a:t>
            </a:r>
            <a:r>
              <a:rPr lang="en-US" sz="1200" i="0" dirty="0">
                <a:solidFill>
                  <a:srgbClr val="0000FF"/>
                </a:solidFill>
                <a:effectLst/>
                <a:cs typeface="Arial" panose="020B0604020202020204" pitchFamily="34" charset="0"/>
              </a:rPr>
              <a:t>an der Vorderkante des Pannus</a:t>
            </a:r>
          </a:p>
        </p:txBody>
      </p:sp>
    </p:spTree>
    <p:extLst>
      <p:ext uri="{BB962C8B-B14F-4D97-AF65-F5344CB8AC3E}">
        <p14:creationId xmlns:p14="http://schemas.microsoft.com/office/powerpoint/2010/main" val="480555764"/>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3088657-B0CB-446B-872B-C35FC6D467D6}"/>
              </a:ext>
            </a:extLst>
          </p:cNvPr>
          <p:cNvSpPr>
            <a:spLocks noGrp="1"/>
          </p:cNvSpPr>
          <p:nvPr>
            <p:ph type="sldNum" sz="quarter" idx="12"/>
          </p:nvPr>
        </p:nvSpPr>
        <p:spPr/>
        <p:txBody>
          <a:bodyPr wrap="square" lIns="25400" tIns="12700" rIns="25400" bIns="12700"/>
          <a:lstStyle/>
          <a:p>
            <a:pPr>
              <a:defRPr/>
            </a:pPr>
            <a:fld id="{CEC7EAA0-63E1-4591-B2FA-3AF5449DF5B7}" type="slidenum">
              <a:rPr lang="en-US" altLang="en-US" smtClean="0"/>
              <a:t>209</a:t>
            </a:fld>
            <a:endParaRPr lang="en-US" altLang="en-US"/>
          </a:p>
        </p:txBody>
      </p:sp>
      <p:pic>
        <p:nvPicPr>
          <p:cNvPr id="10" name="Picture 9">
            <a:extLst>
              <a:ext uri="{FF2B5EF4-FFF2-40B4-BE49-F238E27FC236}">
                <a16:creationId xmlns:a16="http://schemas.microsoft.com/office/drawing/2014/main" id="{D8D9762E-BDE8-48C8-A251-A2CDF85D6A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4597" y="1998315"/>
            <a:ext cx="4340803" cy="2861369"/>
          </a:xfrm>
          <a:prstGeom prst="rect">
            <a:avLst/>
          </a:prstGeom>
        </p:spPr>
      </p:pic>
      <p:sp>
        <p:nvSpPr>
          <p:cNvPr id="14" name="Text Box 4">
            <a:extLst>
              <a:ext uri="{FF2B5EF4-FFF2-40B4-BE49-F238E27FC236}">
                <a16:creationId xmlns:a16="http://schemas.microsoft.com/office/drawing/2014/main" id="{4D1A070C-2506-4B75-A827-61180210E46A}"/>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Bezüglich PUK</a:t>
            </a:r>
          </a:p>
        </p:txBody>
      </p:sp>
      <p:sp>
        <p:nvSpPr>
          <p:cNvPr id="15" name="TextBox 14">
            <a:extLst>
              <a:ext uri="{FF2B5EF4-FFF2-40B4-BE49-F238E27FC236}">
                <a16:creationId xmlns:a16="http://schemas.microsoft.com/office/drawing/2014/main" id="{92B77FA8-6D38-47DC-A487-4A80B5842164}"/>
              </a:ext>
            </a:extLst>
          </p:cNvPr>
          <p:cNvSpPr txBox="1"/>
          <p:nvPr/>
        </p:nvSpPr>
        <p:spPr>
          <a:xfrm>
            <a:off x="555487" y="6031468"/>
            <a:ext cx="8033033" cy="369332"/>
          </a:xfrm>
          <a:prstGeom prst="rect">
            <a:avLst/>
          </a:prstGeom>
          <a:noFill/>
        </p:spPr>
        <p:txBody>
          <a:bodyPr wrap="square" lIns="25400" tIns="12700" rIns="25400" bIns="12700" rtlCol="0">
            <a:spAutoFit/>
          </a:bodyPr>
          <a:lstStyle/>
          <a:p>
            <a:pPr algn="ctr"/>
            <a:r>
              <a:rPr lang="en-US" sz="1200" dirty="0"/>
              <a:t>Marginale Degeneration </a:t>
            </a:r>
            <a:r>
              <a:rPr lang="en-US" sz="1200" dirty="0" err="1"/>
              <a:t>des Zahnfleisches</a:t>
            </a:r>
            <a:r>
              <a:rPr lang="en-US" sz="1200" dirty="0"/>
              <a:t>. Beachten Sie die vorderen Lipide und den hinteren Pannus</a:t>
            </a:r>
          </a:p>
        </p:txBody>
      </p:sp>
      <p:pic>
        <p:nvPicPr>
          <p:cNvPr id="17" name="Picture 16">
            <a:extLst>
              <a:ext uri="{FF2B5EF4-FFF2-40B4-BE49-F238E27FC236}">
                <a16:creationId xmlns:a16="http://schemas.microsoft.com/office/drawing/2014/main" id="{918DF8BE-428D-4988-8809-B691692C1A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556" y="1998315"/>
            <a:ext cx="4207761" cy="2885322"/>
          </a:xfrm>
          <a:prstGeom prst="rect">
            <a:avLst/>
          </a:prstGeom>
        </p:spPr>
      </p:pic>
    </p:spTree>
    <p:extLst>
      <p:ext uri="{BB962C8B-B14F-4D97-AF65-F5344CB8AC3E}">
        <p14:creationId xmlns:p14="http://schemas.microsoft.com/office/powerpoint/2010/main" val="6040416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17412"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17413"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7414"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1741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4001FBC2-80F1-43A6-BAA7-3675B6881076}" type="slidenum">
              <a:rPr lang="en-US" altLang="en-US" sz="1000" smtClean="0"/>
              <a:t>21</a:t>
            </a:fld>
            <a:endParaRPr lang="en-US" altLang="en-US" sz="1000"/>
          </a:p>
        </p:txBody>
      </p:sp>
      <p:sp>
        <p:nvSpPr>
          <p:cNvPr id="2" name="Text Box 4">
            <a:extLst>
              <a:ext uri="{FF2B5EF4-FFF2-40B4-BE49-F238E27FC236}">
                <a16:creationId xmlns:a16="http://schemas.microsoft.com/office/drawing/2014/main" id="{5C96FC0D-CDB7-4350-8ADA-11FA8FC055A7}"/>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A0A56AA5-A875-4F9D-8E0C-EEF78F6CC7C4}"/>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5" name="TextBox 4">
            <a:extLst>
              <a:ext uri="{FF2B5EF4-FFF2-40B4-BE49-F238E27FC236}">
                <a16:creationId xmlns:a16="http://schemas.microsoft.com/office/drawing/2014/main" id="{4BABEE30-020F-470E-9BB8-332170594C4E}"/>
              </a:ext>
            </a:extLst>
          </p:cNvPr>
          <p:cNvSpPr txBox="1"/>
          <p:nvPr/>
        </p:nvSpPr>
        <p:spPr>
          <a:xfrm>
            <a:off x="1005284" y="4296205"/>
            <a:ext cx="6371432" cy="2308324"/>
          </a:xfrm>
          <a:prstGeom prst="rect">
            <a:avLst/>
          </a:prstGeom>
          <a:solidFill>
            <a:srgbClr val="D5D5D5"/>
          </a:solidFill>
        </p:spPr>
        <p:txBody>
          <a:bodyPr wrap="square" lIns="25400" tIns="12700" rIns="25400" bIns="12700">
            <a:spAutoFit/>
          </a:bodyPr>
          <a:lstStyle/>
          <a:p>
            <a:pPr eaLnBrk="1" hangingPunct="1">
              <a:defRPr/>
            </a:pPr>
            <a:r>
              <a:rPr lang="en-US" sz="1200" i="1" dirty="0">
                <a:solidFill>
                  <a:schemeClr val="bg1">
                    <a:lumMod val="65000"/>
                  </a:schemeClr>
                </a:solidFill>
                <a:latin typeface="Arial" charset="0"/>
              </a:rPr>
              <a:t>Welche dieser drei Erkrankungen ist am ehesten mit PUK assoziiert?</a:t>
            </a:r>
          </a:p>
          <a:p>
            <a:pPr eaLnBrk="1" hangingPunct="1">
              <a:defRPr/>
            </a:pPr>
            <a:r>
              <a:rPr lang="en-US" sz="1200" dirty="0">
                <a:solidFill>
                  <a:schemeClr val="bg1">
                    <a:lumMod val="65000"/>
                  </a:schemeClr>
                </a:solidFill>
                <a:latin typeface="Arial" charset="0"/>
              </a:rPr>
              <a:t>RA, mit deutlichem Abstand</a:t>
            </a:r>
          </a:p>
          <a:p>
            <a:pPr eaLnBrk="1" hangingPunct="1">
              <a:defRPr/>
            </a:pPr>
            <a:endParaRPr lang="en-US" sz="1600" dirty="0">
              <a:solidFill>
                <a:schemeClr val="bg1">
                  <a:lumMod val="65000"/>
                </a:schemeClr>
              </a:solidFill>
              <a:latin typeface="Arial" charset="0"/>
            </a:endParaRPr>
          </a:p>
          <a:p>
            <a:pPr eaLnBrk="1" hangingPunct="1">
              <a:defRPr/>
            </a:pPr>
            <a:r>
              <a:rPr lang="en-US" sz="1200" i="1" dirty="0">
                <a:solidFill>
                  <a:schemeClr val="bg1">
                    <a:lumMod val="65000"/>
                  </a:schemeClr>
                </a:solidFill>
                <a:latin typeface="Arial" charset="0"/>
              </a:rPr>
              <a:t>Wie hoch ist der Anteil der </a:t>
            </a:r>
            <a:r>
              <a:rPr lang="en-US" sz="1200" i="1" dirty="0" err="1">
                <a:solidFill>
                  <a:schemeClr val="bg1">
                    <a:lumMod val="65000"/>
                  </a:schemeClr>
                </a:solidFill>
                <a:latin typeface="Arial" charset="0"/>
              </a:rPr>
              <a:t>PUK-Patienten, </a:t>
            </a:r>
            <a:r>
              <a:rPr lang="en-US" sz="1200" i="1" dirty="0">
                <a:solidFill>
                  <a:schemeClr val="bg1">
                    <a:lumMod val="65000"/>
                  </a:schemeClr>
                </a:solidFill>
                <a:latin typeface="Arial" charset="0"/>
              </a:rPr>
              <a:t>bei denen RA die Grunderkrankung ist?</a:t>
            </a:r>
          </a:p>
          <a:p>
            <a:pPr eaLnBrk="1" hangingPunct="1">
              <a:defRPr/>
            </a:pPr>
            <a:r>
              <a:rPr lang="en-US" sz="1200" dirty="0">
                <a:solidFill>
                  <a:schemeClr val="bg1">
                    <a:lumMod val="65000"/>
                  </a:schemeClr>
                </a:solidFill>
                <a:latin typeface="Arial" charset="0"/>
              </a:rPr>
              <a:t>Bis zu 40</a:t>
            </a:r>
          </a:p>
          <a:p>
            <a:pPr eaLnBrk="1" hangingPunct="1">
              <a:defRPr/>
            </a:pPr>
            <a:endParaRPr lang="en-US" sz="1600" dirty="0">
              <a:solidFill>
                <a:schemeClr val="bg1">
                  <a:lumMod val="65000"/>
                </a:schemeClr>
              </a:solidFill>
              <a:latin typeface="Arial" charset="0"/>
            </a:endParaRPr>
          </a:p>
          <a:p>
            <a:pPr eaLnBrk="1" hangingPunct="1">
              <a:defRPr/>
            </a:pPr>
            <a:r>
              <a:rPr lang="en-US" sz="1200" i="1" dirty="0">
                <a:solidFill>
                  <a:schemeClr val="bg1">
                    <a:lumMod val="65000"/>
                  </a:schemeClr>
                </a:solidFill>
                <a:latin typeface="Arial" charset="0"/>
              </a:rPr>
              <a:t>Welche andere Augenstruktur ist bei diesen </a:t>
            </a:r>
            <a:r>
              <a:rPr lang="en-US" sz="1200" i="1" dirty="0" err="1">
                <a:solidFill>
                  <a:schemeClr val="bg1">
                    <a:lumMod val="65000"/>
                  </a:schemeClr>
                </a:solidFill>
                <a:latin typeface="Arial" charset="0"/>
              </a:rPr>
              <a:t>Patienten</a:t>
            </a:r>
            <a:r>
              <a:rPr lang="en-US" sz="1200" i="1" dirty="0">
                <a:solidFill>
                  <a:schemeClr val="bg1">
                    <a:lumMod val="65000"/>
                  </a:schemeClr>
                </a:solidFill>
                <a:latin typeface="Arial" charset="0"/>
              </a:rPr>
              <a:t> neben der peripheren Hornhaut häufig betroffen?</a:t>
            </a:r>
          </a:p>
          <a:p>
            <a:pPr eaLnBrk="1" hangingPunct="1">
              <a:defRPr/>
            </a:pPr>
            <a:r>
              <a:rPr lang="en-US" sz="1200" dirty="0">
                <a:solidFill>
                  <a:schemeClr val="bg1">
                    <a:lumMod val="65000"/>
                  </a:schemeClr>
                </a:solidFill>
                <a:latin typeface="Arial" charset="0"/>
              </a:rPr>
              <a:t>Die Sklera </a:t>
            </a:r>
          </a:p>
        </p:txBody>
      </p:sp>
      <p:sp>
        <p:nvSpPr>
          <p:cNvPr id="3" name="TextBox 1">
            <a:extLst>
              <a:ext uri="{FF2B5EF4-FFF2-40B4-BE49-F238E27FC236}">
                <a16:creationId xmlns:a16="http://schemas.microsoft.com/office/drawing/2014/main" id="{89662647-CF75-4128-87CD-6078F7B820C6}"/>
              </a:ext>
            </a:extLst>
          </p:cNvPr>
          <p:cNvSpPr txBox="1">
            <a:spLocks noChangeArrowheads="1"/>
          </p:cNvSpPr>
          <p:nvPr/>
        </p:nvSpPr>
        <p:spPr bwMode="auto">
          <a:xfrm>
            <a:off x="427383" y="4372987"/>
            <a:ext cx="4464684" cy="1169551"/>
          </a:xfrm>
          <a:prstGeom prst="rect">
            <a:avLst/>
          </a:prstGeom>
          <a:solidFill>
            <a:srgbClr val="CCFFCC"/>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Ist PUK die häufigste Augenmanifestation von RA?</a:t>
            </a:r>
          </a:p>
          <a:p>
            <a:pPr eaLnBrk="1" hangingPunct="1">
              <a:spcBef>
                <a:spcPct val="0"/>
              </a:spcBef>
              <a:buClrTx/>
              <a:buSzTx/>
              <a:buFontTx/>
              <a:buNone/>
            </a:pPr>
            <a:r>
              <a:rPr lang="en-US" altLang="en-US" sz="1200" dirty="0">
                <a:solidFill>
                  <a:srgbClr val="0000FF"/>
                </a:solidFill>
              </a:rPr>
              <a:t>Nein</a:t>
            </a:r>
          </a:p>
          <a:p>
            <a:pPr eaLnBrk="1" hangingPunct="1">
              <a:spcBef>
                <a:spcPct val="0"/>
              </a:spcBef>
              <a:buClrTx/>
              <a:buSzTx/>
              <a:buFontTx/>
              <a:buNone/>
            </a:pPr>
            <a:endParaRPr lang="en-US" altLang="en-US" sz="1400" dirty="0">
              <a:solidFill>
                <a:srgbClr val="0000FF"/>
              </a:solidFill>
            </a:endParaRPr>
          </a:p>
          <a:p>
            <a:pPr eaLnBrk="1" hangingPunct="1">
              <a:spcBef>
                <a:spcPct val="0"/>
              </a:spcBef>
              <a:buClrTx/>
              <a:buSzTx/>
              <a:buFontTx/>
              <a:buNone/>
            </a:pPr>
            <a:r>
              <a:rPr lang="en-US" altLang="en-US" sz="1200" i="1" dirty="0">
                <a:solidFill>
                  <a:srgbClr val="0000FF"/>
                </a:solidFill>
              </a:rPr>
              <a:t>Was ist es dann?</a:t>
            </a:r>
          </a:p>
          <a:p>
            <a:pPr eaLnBrk="1" hangingPunct="1">
              <a:spcBef>
                <a:spcPct val="0"/>
              </a:spcBef>
              <a:buClrTx/>
              <a:buSzTx/>
              <a:buFontTx/>
              <a:buNone/>
            </a:pPr>
            <a:r>
              <a:rPr lang="en-US" altLang="en-US" sz="1200" dirty="0">
                <a:solidFill>
                  <a:srgbClr val="0000FF"/>
                </a:solidFill>
              </a:rPr>
              <a:t>Keratokonjunktivitis sicca</a:t>
            </a:r>
          </a:p>
        </p:txBody>
      </p:sp>
      <p:sp>
        <p:nvSpPr>
          <p:cNvPr id="6" name="TextBox 1">
            <a:extLst>
              <a:ext uri="{FF2B5EF4-FFF2-40B4-BE49-F238E27FC236}">
                <a16:creationId xmlns:a16="http://schemas.microsoft.com/office/drawing/2014/main" id="{869FD415-9F1F-8348-9E4E-855EDF58F2C7}"/>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ziemlich mit allen</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ehesten zusammen mit PUK auf?</a:t>
            </a:r>
          </a:p>
          <a:p>
            <a:pPr eaLnBrk="1" hangingPunct="1">
              <a:spcBef>
                <a:spcPct val="0"/>
              </a:spcBef>
              <a:buClrTx/>
              <a:buSzTx/>
              <a:buFontTx/>
              <a:buNone/>
              <a:defRPr/>
            </a:pPr>
            <a:r>
              <a:rPr lang="en-US" altLang="en-US" sz="1200" b="1" dirty="0">
                <a:solidFill>
                  <a:srgbClr val="0000FF"/>
                </a:solidFill>
              </a:rPr>
              <a:t>Rheumatoide Arthritis</a:t>
            </a:r>
            <a:r>
              <a:rPr lang="en-US" altLang="en-US" sz="1200" dirty="0">
                <a:solidFill>
                  <a:schemeClr val="bg1">
                    <a:lumMod val="75000"/>
                  </a:schemeClr>
                </a:solidFill>
              </a:rPr>
              <a:t>, Wegener-Granulomatose und Polyarteritis nodosa</a:t>
            </a:r>
            <a:endParaRPr lang="en-US" altLang="en-US" sz="1600" dirty="0">
              <a:solidFill>
                <a:srgbClr val="FFFF00"/>
              </a:solidFill>
            </a:endParaRPr>
          </a:p>
        </p:txBody>
      </p:sp>
    </p:spTree>
    <p:extLst>
      <p:ext uri="{BB962C8B-B14F-4D97-AF65-F5344CB8AC3E}">
        <p14:creationId xmlns:p14="http://schemas.microsoft.com/office/powerpoint/2010/main" val="3762787709"/>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Welche der folgenden Erkrankungen gehört nicht zu den manifesten Formen der PUK, und warum?</a:t>
            </a:r>
          </a:p>
          <a:p>
            <a:pPr lvl="1" eaLnBrk="1" hangingPunct="1">
              <a:defRPr/>
            </a:pPr>
            <a:r>
              <a:rPr lang="en-US" altLang="en-US" sz="1200" dirty="0">
                <a:solidFill>
                  <a:schemeClr val="bg1">
                    <a:lumMod val="75000"/>
                  </a:schemeClr>
                </a:solidFill>
              </a:rPr>
              <a:t>RA, </a:t>
            </a:r>
            <a:r>
              <a:rPr lang="en-US" altLang="en-US" sz="1200" dirty="0" err="1">
                <a:solidFill>
                  <a:schemeClr val="bg1">
                    <a:lumMod val="75000"/>
                  </a:schemeClr>
                </a:solidFill>
              </a:rPr>
              <a:t>Morbus von Mooren</a:t>
            </a:r>
            <a:r>
              <a:rPr lang="en-US" altLang="en-US" sz="1200" dirty="0">
                <a:solidFill>
                  <a:schemeClr val="bg1">
                    <a:lumMod val="75000"/>
                  </a:schemeClr>
                </a:solidFill>
              </a:rPr>
              <a:t>, </a:t>
            </a:r>
            <a:r>
              <a:rPr lang="en-US" altLang="en-US" sz="1200" dirty="0" err="1">
                <a:solidFill>
                  <a:schemeClr val="bg1">
                    <a:lumMod val="75000"/>
                  </a:schemeClr>
                </a:solidFill>
              </a:rPr>
              <a:t>Behçet-Syndrom</a:t>
            </a:r>
            <a:r>
              <a:rPr lang="en-US" altLang="en-US" sz="1200" dirty="0">
                <a:solidFill>
                  <a:schemeClr val="bg1">
                    <a:lumMod val="75000"/>
                  </a:schemeClr>
                </a:solidFill>
              </a:rPr>
              <a:t>, IBD</a:t>
            </a:r>
          </a:p>
          <a:p>
            <a:pPr eaLnBrk="1" hangingPunct="1">
              <a:defRPr/>
            </a:pPr>
            <a:endParaRPr lang="en-US" altLang="en-US" dirty="0">
              <a:solidFill>
                <a:schemeClr val="bg1">
                  <a:lumMod val="75000"/>
                </a:schemeClr>
              </a:solidFill>
            </a:endParaRPr>
          </a:p>
          <a:p>
            <a:pPr eaLnBrk="1" hangingPunct="1">
              <a:defRPr/>
            </a:pPr>
            <a:r>
              <a:rPr lang="en-US" altLang="en-US" sz="1200" dirty="0">
                <a:solidFill>
                  <a:schemeClr val="bg1">
                    <a:lumMod val="75000"/>
                  </a:schemeClr>
                </a:solidFill>
              </a:rPr>
              <a:t>Und in dieser Gruppe?</a:t>
            </a:r>
          </a:p>
          <a:p>
            <a:pPr lvl="1" eaLnBrk="1" hangingPunct="1">
              <a:defRPr/>
            </a:pPr>
            <a:r>
              <a:rPr lang="en-US" altLang="en-US" sz="1200" dirty="0" err="1">
                <a:solidFill>
                  <a:schemeClr val="bg1">
                    <a:lumMod val="75000"/>
                  </a:schemeClr>
                </a:solidFill>
              </a:rPr>
              <a:t>Mooren-Syndrom</a:t>
            </a:r>
            <a:r>
              <a:rPr lang="en-US" altLang="en-US" sz="1200" dirty="0">
                <a:solidFill>
                  <a:schemeClr val="bg1">
                    <a:lumMod val="75000"/>
                  </a:schemeClr>
                </a:solidFill>
              </a:rPr>
              <a:t>, </a:t>
            </a:r>
            <a:r>
              <a:rPr lang="en-US" altLang="en-US" sz="1200" b="1" dirty="0" err="1">
                <a:solidFill>
                  <a:srgbClr val="0000FF"/>
                </a:solidFill>
              </a:rPr>
              <a:t>Terrien-Syndrom (</a:t>
            </a:r>
            <a:r>
              <a:rPr lang="en-US" altLang="en-US" sz="1200" b="1" dirty="0">
                <a:solidFill>
                  <a:srgbClr val="0000FF"/>
                </a:solidFill>
              </a:rPr>
              <a:t>marginal)</a:t>
            </a:r>
            <a:r>
              <a:rPr lang="en-US" altLang="en-US" sz="1200" dirty="0">
                <a:solidFill>
                  <a:schemeClr val="bg1">
                    <a:lumMod val="75000"/>
                  </a:schemeClr>
                </a:solidFill>
              </a:rPr>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Warum ist </a:t>
            </a:r>
            <a:r>
              <a:rPr lang="en-US" altLang="en-US" sz="1200" i="1" dirty="0" err="1">
                <a:solidFill>
                  <a:schemeClr val="bg1">
                    <a:lumMod val="75000"/>
                  </a:schemeClr>
                </a:solidFill>
              </a:rPr>
              <a:t>Terriens </a:t>
            </a:r>
            <a:r>
              <a:rPr lang="en-US" altLang="en-US" sz="1200" i="1" dirty="0">
                <a:solidFill>
                  <a:schemeClr val="bg1">
                    <a:lumMod val="75000"/>
                  </a:schemeClr>
                </a:solidFill>
              </a:rPr>
              <a:t>in dieser Gruppe der Außenseiter?</a:t>
            </a:r>
          </a:p>
          <a:p>
            <a:pPr eaLnBrk="1" hangingPunct="1">
              <a:spcBef>
                <a:spcPct val="0"/>
              </a:spcBef>
              <a:buClrTx/>
              <a:buSzTx/>
              <a:buFontTx/>
              <a:buNone/>
            </a:pPr>
            <a:r>
              <a:rPr lang="en-US" altLang="en-US" sz="1200" dirty="0">
                <a:solidFill>
                  <a:schemeClr val="bg1">
                    <a:lumMod val="75000"/>
                  </a:schemeClr>
                </a:solidFill>
              </a:rPr>
              <a:t>Zwei Gründe:</a:t>
            </a:r>
          </a:p>
          <a:p>
            <a:pPr eaLnBrk="1" hangingPunct="1">
              <a:spcBef>
                <a:spcPct val="0"/>
              </a:spcBef>
              <a:buClrTx/>
              <a:buSzTx/>
              <a:buFontTx/>
              <a:buNone/>
            </a:pPr>
            <a:r>
              <a:rPr lang="en-US" altLang="en-US" sz="1200" dirty="0">
                <a:solidFill>
                  <a:schemeClr val="bg1">
                    <a:lumMod val="75000"/>
                  </a:schemeClr>
                </a:solidFill>
              </a:rPr>
              <a:t>--Bei den anderen handelt es sich bei PUK um einen  entzündlichen  Prozess; </a:t>
            </a:r>
            <a:r>
              <a:rPr lang="en-US" altLang="en-US" sz="1200" dirty="0" err="1">
                <a:solidFill>
                  <a:schemeClr val="bg1">
                    <a:lumMod val="75000"/>
                  </a:schemeClr>
                </a:solidFill>
              </a:rPr>
              <a:t>bei Terrien </a:t>
            </a:r>
            <a:r>
              <a:rPr lang="en-US" altLang="en-US" sz="1200" dirty="0">
                <a:solidFill>
                  <a:schemeClr val="bg1">
                    <a:lumMod val="75000"/>
                  </a:schemeClr>
                </a:solidFill>
              </a:rPr>
              <a:t>ist er  nichtentzündlich</a:t>
            </a:r>
          </a:p>
          <a:p>
            <a:pPr eaLnBrk="1" hangingPunct="1">
              <a:spcBef>
                <a:spcPct val="0"/>
              </a:spcBef>
              <a:buClrTx/>
              <a:buSzTx/>
              <a:buFontTx/>
              <a:buNone/>
            </a:pPr>
            <a:r>
              <a:rPr lang="en-US" altLang="en-US" sz="1200" dirty="0">
                <a:solidFill>
                  <a:schemeClr val="bg1">
                    <a:lumMod val="75000"/>
                  </a:schemeClr>
                </a:solidFill>
              </a:rPr>
              <a:t>--Wie das Wort „ulzerativ“ im Namen andeutet, ist das Hornhautepithel bei PUK  gestört. Im Gegensatz dazu ist das Epithel bei </a:t>
            </a:r>
            <a:r>
              <a:rPr lang="en-US" altLang="en-US" sz="1200" dirty="0" err="1">
                <a:solidFill>
                  <a:schemeClr val="bg1">
                    <a:lumMod val="75000"/>
                  </a:schemeClr>
                </a:solidFill>
              </a:rPr>
              <a:t>Terrien’s </a:t>
            </a:r>
            <a:r>
              <a:rPr lang="en-US" altLang="en-US" sz="1200" b="1" dirty="0">
                <a:solidFill>
                  <a:schemeClr val="bg1">
                    <a:lumMod val="75000"/>
                  </a:schemeClr>
                </a:solidFill>
              </a:rPr>
              <a:t> intakt</a:t>
            </a:r>
            <a:r>
              <a:rPr lang="en-US" altLang="en-US" sz="1200" dirty="0">
                <a:solidFill>
                  <a:schemeClr val="bg1">
                    <a:lumMod val="75000"/>
                  </a:schemeClr>
                </a:solidFill>
              </a:rPr>
              <a: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210</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4" name="TextBox 1">
            <a:extLst>
              <a:ext uri="{FF2B5EF4-FFF2-40B4-BE49-F238E27FC236}">
                <a16:creationId xmlns:a16="http://schemas.microsoft.com/office/drawing/2014/main" id="{CE08F59B-9D8E-40C0-A3C8-F9FEBFC107C0}"/>
              </a:ext>
            </a:extLst>
          </p:cNvPr>
          <p:cNvSpPr txBox="1">
            <a:spLocks noChangeArrowheads="1"/>
          </p:cNvSpPr>
          <p:nvPr/>
        </p:nvSpPr>
        <p:spPr bwMode="auto">
          <a:xfrm>
            <a:off x="1293160" y="805458"/>
            <a:ext cx="6599884" cy="3103414"/>
          </a:xfrm>
          <a:prstGeom prst="rect">
            <a:avLst/>
          </a:prstGeom>
          <a:solidFill>
            <a:schemeClr val="accent1">
              <a:lumMod val="40000"/>
              <a:lumOff val="6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Apropos Terrien…</a:t>
            </a:r>
            <a:endParaRPr lang="en-US" altLang="en-US" sz="18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Handelt es sich um eine häufige oder eine seltene Erkrankung?</a:t>
            </a:r>
          </a:p>
          <a:p>
            <a:pPr eaLnBrk="1" hangingPunct="1">
              <a:spcBef>
                <a:spcPct val="0"/>
              </a:spcBef>
              <a:buClrTx/>
              <a:buSzTx/>
              <a:buFontTx/>
              <a:buNone/>
            </a:pPr>
            <a:r>
              <a:rPr lang="en-US" altLang="en-US" sz="1200" dirty="0">
                <a:solidFill>
                  <a:schemeClr val="bg1">
                    <a:lumMod val="75000"/>
                  </a:schemeClr>
                </a:solidFill>
              </a:rPr>
              <a:t>Selten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Gibt es eine geschlechtsspezifische Prävalenz?</a:t>
            </a:r>
          </a:p>
          <a:p>
            <a:pPr eaLnBrk="1" hangingPunct="1">
              <a:spcBef>
                <a:spcPct val="0"/>
              </a:spcBef>
              <a:buClrTx/>
              <a:buSzTx/>
              <a:buFontTx/>
              <a:buNone/>
            </a:pPr>
            <a:r>
              <a:rPr lang="en-US" altLang="en-US" sz="1200" dirty="0">
                <a:solidFill>
                  <a:schemeClr val="bg1">
                    <a:lumMod val="75000"/>
                  </a:schemeClr>
                </a:solidFill>
              </a:rPr>
              <a:t>Während man früher annahm, dass sie bei Männern häufiger auftritt, geht man heute von einer gleichmäßigen Verteilung aus</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Tritt sie einseitig oder beidseitig auf?</a:t>
            </a:r>
          </a:p>
          <a:p>
            <a:pPr eaLnBrk="1" hangingPunct="1">
              <a:spcBef>
                <a:spcPct val="0"/>
              </a:spcBef>
              <a:buClrTx/>
              <a:buSzTx/>
              <a:buFontTx/>
              <a:buNone/>
            </a:pPr>
            <a:r>
              <a:rPr lang="en-US" altLang="en-US" sz="1200" dirty="0">
                <a:solidFill>
                  <a:schemeClr val="bg1">
                    <a:lumMod val="75000"/>
                  </a:schemeClr>
                </a:solidFill>
              </a:rPr>
              <a:t>Beidseitig (obwohl die Beteiligung auffallend asymmetrisch sein kann)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Welcher Bereich der Hornhaut ist zuerst betroffen, und wie verläuft die Erkrankung von dort aus?</a:t>
            </a:r>
          </a:p>
          <a:p>
            <a:pPr eaLnBrk="1" hangingPunct="1">
              <a:spcBef>
                <a:spcPct val="0"/>
              </a:spcBef>
              <a:buClrTx/>
              <a:buSzTx/>
              <a:buFontTx/>
              <a:buNone/>
            </a:pPr>
            <a:r>
              <a:rPr lang="en-US" altLang="en-US" sz="1200" dirty="0">
                <a:solidFill>
                  <a:schemeClr val="bg1">
                    <a:lumMod val="75000"/>
                  </a:schemeClr>
                </a:solidFill>
              </a:rPr>
              <a:t>Es beginnt </a:t>
            </a:r>
            <a:r>
              <a:rPr lang="en-US" altLang="en-US" sz="1200" dirty="0" err="1">
                <a:solidFill>
                  <a:schemeClr val="bg1">
                    <a:lumMod val="75000"/>
                  </a:schemeClr>
                </a:solidFill>
              </a:rPr>
              <a:t>superonasal </a:t>
            </a:r>
            <a:r>
              <a:rPr lang="en-US" altLang="en-US" sz="1200" dirty="0">
                <a:solidFill>
                  <a:schemeClr val="bg1">
                    <a:lumMod val="75000"/>
                  </a:schemeClr>
                </a:solidFill>
              </a:rPr>
              <a:t>und breitet sich dann zirkulär aus</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Beeinträchtigt es das Sehvermögen? Wenn ja, inwiefern?</a:t>
            </a:r>
          </a:p>
          <a:p>
            <a:pPr eaLnBrk="1" hangingPunct="1">
              <a:spcBef>
                <a:spcPct val="0"/>
              </a:spcBef>
              <a:buClrTx/>
              <a:buSzTx/>
              <a:buFontTx/>
              <a:buNone/>
            </a:pPr>
            <a:r>
              <a:rPr lang="en-US" altLang="en-US" sz="1200" dirty="0">
                <a:solidFill>
                  <a:schemeClr val="bg1">
                    <a:lumMod val="75000"/>
                  </a:schemeClr>
                </a:solidFill>
              </a:rPr>
              <a:t>Ja, durch die Entstehung eines starken Astigmatismus</a:t>
            </a:r>
          </a:p>
        </p:txBody>
      </p:sp>
      <p:sp>
        <p:nvSpPr>
          <p:cNvPr id="5" name="TextBox 1">
            <a:extLst>
              <a:ext uri="{FF2B5EF4-FFF2-40B4-BE49-F238E27FC236}">
                <a16:creationId xmlns:a16="http://schemas.microsoft.com/office/drawing/2014/main" id="{24B4A797-2520-47F8-87B0-BA8E6619CF24}"/>
              </a:ext>
            </a:extLst>
          </p:cNvPr>
          <p:cNvSpPr txBox="1">
            <a:spLocks noChangeArrowheads="1"/>
          </p:cNvSpPr>
          <p:nvPr/>
        </p:nvSpPr>
        <p:spPr bwMode="auto">
          <a:xfrm>
            <a:off x="685800" y="1765303"/>
            <a:ext cx="7664450" cy="1077218"/>
          </a:xfrm>
          <a:prstGeom prst="rect">
            <a:avLst/>
          </a:prstGeom>
          <a:solidFill>
            <a:srgbClr val="002060"/>
          </a:solid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dirty="0">
                <a:solidFill>
                  <a:schemeClr val="bg1"/>
                </a:solidFill>
              </a:rPr>
              <a:t>Der Schlüssel zur Diagnose </a:t>
            </a:r>
            <a:r>
              <a:rPr lang="en-US" altLang="en-US" sz="1200" i="1" dirty="0" err="1">
                <a:solidFill>
                  <a:schemeClr val="bg1"/>
                </a:solidFill>
              </a:rPr>
              <a:t>von Terrien </a:t>
            </a:r>
            <a:r>
              <a:rPr lang="en-US" altLang="en-US" sz="1200" i="1" dirty="0">
                <a:solidFill>
                  <a:schemeClr val="bg1"/>
                </a:solidFill>
              </a:rPr>
              <a:t>ist das klassische Erscheinungsbild:</a:t>
            </a:r>
          </a:p>
          <a:p>
            <a:r>
              <a:rPr lang="en-US" altLang="en-US" sz="1200" dirty="0">
                <a:solidFill>
                  <a:schemeClr val="bg1"/>
                </a:solidFill>
              </a:rPr>
              <a:t>– Das Epithel ist, wie bereits erwähnt,</a:t>
            </a:r>
            <a:r>
              <a:rPr lang="en-US" altLang="en-US" sz="1200" b="1" dirty="0">
                <a:solidFill>
                  <a:schemeClr val="bg1"/>
                </a:solidFill>
              </a:rPr>
              <a:t> intakt</a:t>
            </a:r>
          </a:p>
          <a:p>
            <a:r>
              <a:rPr lang="en-US" altLang="en-US" sz="1200" dirty="0">
                <a:solidFill>
                  <a:schemeClr val="bg1"/>
                </a:solidFill>
              </a:rPr>
              <a:t>--Die </a:t>
            </a:r>
            <a:r>
              <a:rPr lang="en-US" altLang="en-US" sz="1200" b="1" dirty="0">
                <a:solidFill>
                  <a:schemeClr val="bg1"/>
                </a:solidFill>
              </a:rPr>
              <a:t>Vorderkante </a:t>
            </a:r>
            <a:r>
              <a:rPr lang="en-US" altLang="en-US" sz="1200" dirty="0">
                <a:solidFill>
                  <a:schemeClr val="bg1"/>
                </a:solidFill>
              </a:rPr>
              <a:t>des verdünnten Bereichs ist durch das Vorhandensein von … </a:t>
            </a:r>
            <a:r>
              <a:rPr lang="en-US" altLang="en-US" sz="1200" b="1" dirty="0">
                <a:solidFill>
                  <a:schemeClr val="bg1"/>
                </a:solidFill>
              </a:rPr>
              <a:t>Lipiden</a:t>
            </a:r>
            <a:r>
              <a:rPr lang="en-US" altLang="en-US" sz="1200" dirty="0">
                <a:solidFill>
                  <a:schemeClr val="bg1"/>
                </a:solidFill>
              </a:rPr>
              <a:t> gekennzeichnet</a:t>
            </a:r>
          </a:p>
          <a:p>
            <a:r>
              <a:rPr lang="en-US" altLang="en-US" sz="1200" dirty="0">
                <a:solidFill>
                  <a:schemeClr val="bg1"/>
                </a:solidFill>
              </a:rPr>
              <a:t>--Der </a:t>
            </a:r>
            <a:r>
              <a:rPr lang="en-US" altLang="en-US" sz="1200" b="1" dirty="0">
                <a:solidFill>
                  <a:schemeClr val="bg1"/>
                </a:solidFill>
              </a:rPr>
              <a:t>hintere Teil </a:t>
            </a:r>
            <a:r>
              <a:rPr lang="en-US" altLang="en-US" sz="1200" dirty="0">
                <a:solidFill>
                  <a:schemeClr val="bg1"/>
                </a:solidFill>
              </a:rPr>
              <a:t>ist durch das Vorhandensein eines … </a:t>
            </a:r>
            <a:r>
              <a:rPr lang="en-US" altLang="en-US" sz="1200" b="1" dirty="0">
                <a:solidFill>
                  <a:schemeClr val="bg1"/>
                </a:solidFill>
              </a:rPr>
              <a:t>vaskulären Pannus </a:t>
            </a:r>
            <a:r>
              <a:rPr lang="en-US" altLang="en-US" sz="1200" dirty="0">
                <a:solidFill>
                  <a:schemeClr val="bg1"/>
                </a:solidFill>
              </a:rPr>
              <a:t>gekennzeichnet</a:t>
            </a:r>
          </a:p>
        </p:txBody>
      </p:sp>
      <p:sp>
        <p:nvSpPr>
          <p:cNvPr id="6" name="TextBox 5">
            <a:extLst>
              <a:ext uri="{FF2B5EF4-FFF2-40B4-BE49-F238E27FC236}">
                <a16:creationId xmlns:a16="http://schemas.microsoft.com/office/drawing/2014/main" id="{76ECA935-9EB8-4A5F-9606-F3BF09238FB0}"/>
              </a:ext>
            </a:extLst>
          </p:cNvPr>
          <p:cNvSpPr txBox="1"/>
          <p:nvPr/>
        </p:nvSpPr>
        <p:spPr>
          <a:xfrm>
            <a:off x="908223" y="3019871"/>
            <a:ext cx="7062960" cy="210314"/>
          </a:xfrm>
          <a:prstGeom prst="rect">
            <a:avLst/>
          </a:prstGeom>
          <a:solidFill>
            <a:schemeClr val="accent6">
              <a:lumMod val="20000"/>
              <a:lumOff val="80000"/>
            </a:schemeClr>
          </a:solidFill>
          <a:ln>
            <a:solidFill>
              <a:schemeClr val="tx1"/>
            </a:solidFill>
          </a:ln>
        </p:spPr>
        <p:txBody>
          <a:bodyPr wrap="square" lIns="25400" tIns="12700" rIns="25400" bIns="12700" rtlCol="0">
            <a:spAutoFit/>
          </a:bodyPr>
          <a:lstStyle/>
          <a:p>
            <a:pPr algn="ctr"/>
            <a:r>
              <a:rPr lang="en-US" sz="1200" i="1" dirty="0">
                <a:effectLst>
                  <a:outerShdw blurRad="38100" dist="38100" dir="2700000" algn="tl">
                    <a:srgbClr val="000000">
                      <a:alpha val="43137"/>
                    </a:srgbClr>
                  </a:outerShdw>
                </a:effectLst>
              </a:rPr>
              <a:t>Merken Sie sich das!!! </a:t>
            </a:r>
            <a:r>
              <a:rPr lang="en-US" sz="1200" dirty="0">
                <a:effectLst>
                  <a:outerShdw blurRad="38100" dist="38100" dir="2700000" algn="tl">
                    <a:srgbClr val="000000">
                      <a:alpha val="43137"/>
                    </a:srgbClr>
                  </a:outerShdw>
                </a:effectLst>
              </a:rPr>
              <a:t>Betrachten Sie es als Ihre </a:t>
            </a:r>
            <a:r>
              <a:rPr lang="en-US" sz="1200" dirty="0" err="1">
                <a:effectLst>
                  <a:outerShdw blurRad="38100" dist="38100" dir="2700000" algn="tl">
                    <a:srgbClr val="000000">
                      <a:alpha val="43137"/>
                    </a:srgbClr>
                  </a:outerShdw>
                </a:effectLst>
              </a:rPr>
              <a:t>Zusammenfassung</a:t>
            </a:r>
            <a:r>
              <a:rPr lang="en-US" sz="1200" dirty="0">
                <a:effectLst>
                  <a:outerShdw blurRad="38100" dist="38100" dir="2700000" algn="tl">
                    <a:srgbClr val="000000">
                      <a:alpha val="43137"/>
                    </a:srgbClr>
                  </a:outerShdw>
                </a:effectLst>
              </a:rPr>
              <a:t> für das Terrien</a:t>
            </a:r>
            <a:endParaRPr lang="en-US" sz="2400" dirty="0">
              <a:effectLst>
                <a:outerShdw blurRad="38100" dist="38100" dir="2700000" algn="tl">
                  <a:srgbClr val="000000">
                    <a:alpha val="43137"/>
                  </a:srgbClr>
                </a:outerShdw>
              </a:effectLst>
            </a:endParaRPr>
          </a:p>
        </p:txBody>
      </p:sp>
      <p:sp>
        <p:nvSpPr>
          <p:cNvPr id="7" name="Star: 5 Points 6">
            <a:extLst>
              <a:ext uri="{FF2B5EF4-FFF2-40B4-BE49-F238E27FC236}">
                <a16:creationId xmlns:a16="http://schemas.microsoft.com/office/drawing/2014/main" id="{3F135E67-542E-4D84-AC7E-630640863015}"/>
              </a:ext>
            </a:extLst>
          </p:cNvPr>
          <p:cNvSpPr/>
          <p:nvPr/>
        </p:nvSpPr>
        <p:spPr>
          <a:xfrm>
            <a:off x="8152437" y="1423449"/>
            <a:ext cx="457200" cy="457200"/>
          </a:xfrm>
          <a:prstGeom prst="star5">
            <a:avLst/>
          </a:prstGeom>
          <a:solidFill>
            <a:schemeClr val="accent5">
              <a:lumMod val="50000"/>
            </a:schemeClr>
          </a:solidFill>
          <a:ln>
            <a:solidFill>
              <a:srgbClr val="FFFF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Star: 5 Points 7">
            <a:extLst>
              <a:ext uri="{FF2B5EF4-FFF2-40B4-BE49-F238E27FC236}">
                <a16:creationId xmlns:a16="http://schemas.microsoft.com/office/drawing/2014/main" id="{55FF5F56-A8AD-4FE0-89F9-EA9B197F98A7}"/>
              </a:ext>
            </a:extLst>
          </p:cNvPr>
          <p:cNvSpPr/>
          <p:nvPr/>
        </p:nvSpPr>
        <p:spPr>
          <a:xfrm>
            <a:off x="8153400" y="2667000"/>
            <a:ext cx="457200" cy="457200"/>
          </a:xfrm>
          <a:prstGeom prst="star5">
            <a:avLst/>
          </a:prstGeom>
          <a:solidFill>
            <a:schemeClr val="accent5">
              <a:lumMod val="50000"/>
            </a:schemeClr>
          </a:solidFill>
          <a:ln>
            <a:solidFill>
              <a:srgbClr val="FFFF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Star: 5 Points 8">
            <a:extLst>
              <a:ext uri="{FF2B5EF4-FFF2-40B4-BE49-F238E27FC236}">
                <a16:creationId xmlns:a16="http://schemas.microsoft.com/office/drawing/2014/main" id="{A12A4538-CAD5-4A86-A9F9-6DEC0A3162DF}"/>
              </a:ext>
            </a:extLst>
          </p:cNvPr>
          <p:cNvSpPr/>
          <p:nvPr/>
        </p:nvSpPr>
        <p:spPr>
          <a:xfrm>
            <a:off x="358226" y="1423449"/>
            <a:ext cx="457200" cy="457200"/>
          </a:xfrm>
          <a:prstGeom prst="star5">
            <a:avLst/>
          </a:prstGeom>
          <a:solidFill>
            <a:schemeClr val="accent5">
              <a:lumMod val="50000"/>
            </a:schemeClr>
          </a:solidFill>
          <a:ln>
            <a:solidFill>
              <a:srgbClr val="FFFF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Star: 5 Points 9">
            <a:extLst>
              <a:ext uri="{FF2B5EF4-FFF2-40B4-BE49-F238E27FC236}">
                <a16:creationId xmlns:a16="http://schemas.microsoft.com/office/drawing/2014/main" id="{D68A08BD-B1DC-43C0-83A9-338E133681CE}"/>
              </a:ext>
            </a:extLst>
          </p:cNvPr>
          <p:cNvSpPr/>
          <p:nvPr/>
        </p:nvSpPr>
        <p:spPr>
          <a:xfrm>
            <a:off x="359189" y="2667000"/>
            <a:ext cx="457200" cy="457200"/>
          </a:xfrm>
          <a:prstGeom prst="star5">
            <a:avLst/>
          </a:prstGeom>
          <a:solidFill>
            <a:schemeClr val="accent5">
              <a:lumMod val="50000"/>
            </a:schemeClr>
          </a:solidFill>
          <a:ln>
            <a:solidFill>
              <a:srgbClr val="FFFF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8611452"/>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Welche der folgenden Erkrankungen gehört nicht zu den manifesten Formen der PUK, und warum?</a:t>
            </a:r>
          </a:p>
          <a:p>
            <a:pPr lvl="1" eaLnBrk="1" hangingPunct="1">
              <a:defRPr/>
            </a:pPr>
            <a:r>
              <a:rPr lang="en-US" altLang="en-US" sz="1200" dirty="0">
                <a:solidFill>
                  <a:schemeClr val="bg1">
                    <a:lumMod val="75000"/>
                  </a:schemeClr>
                </a:solidFill>
              </a:rPr>
              <a:t>RA, </a:t>
            </a:r>
            <a:r>
              <a:rPr lang="en-US" altLang="en-US" sz="1200" dirty="0" err="1">
                <a:solidFill>
                  <a:schemeClr val="bg1">
                    <a:lumMod val="75000"/>
                  </a:schemeClr>
                </a:solidFill>
              </a:rPr>
              <a:t>Morbus von Mooren</a:t>
            </a:r>
            <a:r>
              <a:rPr lang="en-US" altLang="en-US" sz="1200" dirty="0">
                <a:solidFill>
                  <a:schemeClr val="bg1">
                    <a:lumMod val="75000"/>
                  </a:schemeClr>
                </a:solidFill>
              </a:rPr>
              <a:t>, </a:t>
            </a:r>
            <a:r>
              <a:rPr lang="en-US" altLang="en-US" sz="1200" dirty="0" err="1">
                <a:solidFill>
                  <a:schemeClr val="bg1">
                    <a:lumMod val="75000"/>
                  </a:schemeClr>
                </a:solidFill>
              </a:rPr>
              <a:t>Behçet-Syndrom</a:t>
            </a:r>
            <a:r>
              <a:rPr lang="en-US" altLang="en-US" sz="1200" dirty="0">
                <a:solidFill>
                  <a:schemeClr val="bg1">
                    <a:lumMod val="75000"/>
                  </a:schemeClr>
                </a:solidFill>
              </a:rPr>
              <a:t>, IBD</a:t>
            </a:r>
          </a:p>
          <a:p>
            <a:pPr eaLnBrk="1" hangingPunct="1">
              <a:defRPr/>
            </a:pPr>
            <a:endParaRPr lang="en-US" altLang="en-US" dirty="0">
              <a:solidFill>
                <a:schemeClr val="bg1">
                  <a:lumMod val="75000"/>
                </a:schemeClr>
              </a:solidFill>
            </a:endParaRPr>
          </a:p>
          <a:p>
            <a:pPr eaLnBrk="1" hangingPunct="1">
              <a:defRPr/>
            </a:pPr>
            <a:r>
              <a:rPr lang="en-US" altLang="en-US" sz="1200" dirty="0">
                <a:solidFill>
                  <a:schemeClr val="bg1">
                    <a:lumMod val="75000"/>
                  </a:schemeClr>
                </a:solidFill>
              </a:rPr>
              <a:t>Und in dieser Gruppe?</a:t>
            </a:r>
          </a:p>
          <a:p>
            <a:pPr lvl="1" eaLnBrk="1" hangingPunct="1">
              <a:defRPr/>
            </a:pPr>
            <a:r>
              <a:rPr lang="en-US" altLang="en-US" sz="1200" dirty="0" err="1">
                <a:solidFill>
                  <a:schemeClr val="bg1">
                    <a:lumMod val="75000"/>
                  </a:schemeClr>
                </a:solidFill>
              </a:rPr>
              <a:t>Mooren</a:t>
            </a:r>
            <a:r>
              <a:rPr lang="en-US" altLang="en-US" sz="1200" dirty="0">
                <a:solidFill>
                  <a:schemeClr val="bg1">
                    <a:lumMod val="75000"/>
                  </a:schemeClr>
                </a:solidFill>
              </a:rPr>
              <a:t>, </a:t>
            </a:r>
            <a:r>
              <a:rPr lang="en-US" altLang="en-US" sz="1200" b="1" dirty="0" err="1">
                <a:solidFill>
                  <a:srgbClr val="0000FF"/>
                </a:solidFill>
              </a:rPr>
              <a:t>Terrien (</a:t>
            </a:r>
            <a:r>
              <a:rPr lang="en-US" altLang="en-US" sz="1200" b="1" dirty="0">
                <a:solidFill>
                  <a:srgbClr val="0000FF"/>
                </a:solidFill>
              </a:rPr>
              <a:t>marginal</a:t>
            </a:r>
            <a:r>
              <a:rPr lang="en-US" altLang="en-US" sz="1200" dirty="0">
                <a:solidFill>
                  <a:schemeClr val="bg1">
                    <a:lumMod val="75000"/>
                  </a:schemeClr>
                </a:solidFill>
              </a:rPr>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Warum ist </a:t>
            </a:r>
            <a:r>
              <a:rPr lang="en-US" altLang="en-US" sz="1200" i="1" dirty="0" err="1">
                <a:solidFill>
                  <a:schemeClr val="bg1">
                    <a:lumMod val="75000"/>
                  </a:schemeClr>
                </a:solidFill>
              </a:rPr>
              <a:t>Terriens </a:t>
            </a:r>
            <a:r>
              <a:rPr lang="en-US" altLang="en-US" sz="1200" i="1" dirty="0">
                <a:solidFill>
                  <a:schemeClr val="bg1">
                    <a:lumMod val="75000"/>
                  </a:schemeClr>
                </a:solidFill>
              </a:rPr>
              <a:t>in dieser Gruppe der Außenseiter?</a:t>
            </a:r>
          </a:p>
          <a:p>
            <a:pPr eaLnBrk="1" hangingPunct="1">
              <a:spcBef>
                <a:spcPct val="0"/>
              </a:spcBef>
              <a:buClrTx/>
              <a:buSzTx/>
              <a:buFontTx/>
              <a:buNone/>
            </a:pPr>
            <a:r>
              <a:rPr lang="en-US" altLang="en-US" sz="1200" dirty="0">
                <a:solidFill>
                  <a:schemeClr val="bg1">
                    <a:lumMod val="75000"/>
                  </a:schemeClr>
                </a:solidFill>
              </a:rPr>
              <a:t>Zwei Gründe:</a:t>
            </a:r>
          </a:p>
          <a:p>
            <a:pPr eaLnBrk="1" hangingPunct="1">
              <a:spcBef>
                <a:spcPct val="0"/>
              </a:spcBef>
              <a:buClrTx/>
              <a:buSzTx/>
              <a:buFontTx/>
              <a:buNone/>
            </a:pPr>
            <a:r>
              <a:rPr lang="en-US" altLang="en-US" sz="1200" dirty="0">
                <a:solidFill>
                  <a:schemeClr val="bg1">
                    <a:lumMod val="75000"/>
                  </a:schemeClr>
                </a:solidFill>
              </a:rPr>
              <a:t>--Bei den anderen handelt es sich bei PUK um einen  entzündlichen  Prozess; </a:t>
            </a:r>
            <a:r>
              <a:rPr lang="en-US" altLang="en-US" sz="1200" dirty="0" err="1">
                <a:solidFill>
                  <a:schemeClr val="bg1">
                    <a:lumMod val="75000"/>
                  </a:schemeClr>
                </a:solidFill>
              </a:rPr>
              <a:t>bei Terrien </a:t>
            </a:r>
            <a:r>
              <a:rPr lang="en-US" altLang="en-US" sz="1200" dirty="0">
                <a:solidFill>
                  <a:schemeClr val="bg1">
                    <a:lumMod val="75000"/>
                  </a:schemeClr>
                </a:solidFill>
              </a:rPr>
              <a:t>ist er  nichtentzündlich</a:t>
            </a:r>
          </a:p>
          <a:p>
            <a:pPr eaLnBrk="1" hangingPunct="1">
              <a:spcBef>
                <a:spcPct val="0"/>
              </a:spcBef>
              <a:buClrTx/>
              <a:buSzTx/>
              <a:buFontTx/>
              <a:buNone/>
            </a:pPr>
            <a:r>
              <a:rPr lang="en-US" altLang="en-US" sz="1200" dirty="0">
                <a:solidFill>
                  <a:schemeClr val="bg1">
                    <a:lumMod val="75000"/>
                  </a:schemeClr>
                </a:solidFill>
              </a:rPr>
              <a:t>--Wie das Wort „ulzerativ“ im Namen andeutet, ist das Hornhautepithel bei PUK  gestört. Im Gegensatz dazu ist das Epithel bei </a:t>
            </a:r>
            <a:r>
              <a:rPr lang="en-US" altLang="en-US" sz="1200" dirty="0" err="1">
                <a:solidFill>
                  <a:schemeClr val="bg1">
                    <a:lumMod val="75000"/>
                  </a:schemeClr>
                </a:solidFill>
              </a:rPr>
              <a:t>Terrien’s </a:t>
            </a:r>
            <a:r>
              <a:rPr lang="en-US" altLang="en-US" sz="1200" b="1" dirty="0">
                <a:solidFill>
                  <a:schemeClr val="bg1">
                    <a:lumMod val="75000"/>
                  </a:schemeClr>
                </a:solidFill>
              </a:rPr>
              <a:t> intakt</a:t>
            </a:r>
            <a:r>
              <a:rPr lang="en-US" altLang="en-US" sz="1200" dirty="0">
                <a:solidFill>
                  <a:schemeClr val="bg1">
                    <a:lumMod val="75000"/>
                  </a:schemeClr>
                </a:solidFill>
              </a:rPr>
              <a: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211</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4" name="TextBox 1">
            <a:extLst>
              <a:ext uri="{FF2B5EF4-FFF2-40B4-BE49-F238E27FC236}">
                <a16:creationId xmlns:a16="http://schemas.microsoft.com/office/drawing/2014/main" id="{CE08F59B-9D8E-40C0-A3C8-F9FEBFC107C0}"/>
              </a:ext>
            </a:extLst>
          </p:cNvPr>
          <p:cNvSpPr txBox="1">
            <a:spLocks noChangeArrowheads="1"/>
          </p:cNvSpPr>
          <p:nvPr/>
        </p:nvSpPr>
        <p:spPr bwMode="auto">
          <a:xfrm>
            <a:off x="1293160" y="805458"/>
            <a:ext cx="6599884" cy="3103414"/>
          </a:xfrm>
          <a:prstGeom prst="rect">
            <a:avLst/>
          </a:prstGeom>
          <a:solidFill>
            <a:schemeClr val="accent1">
              <a:lumMod val="40000"/>
              <a:lumOff val="6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Apropos Terrien…</a:t>
            </a:r>
            <a:endParaRPr lang="en-US" altLang="en-US" sz="18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Handelt es sich um eine häufige oder eine seltene Erkrankung?</a:t>
            </a:r>
          </a:p>
          <a:p>
            <a:pPr eaLnBrk="1" hangingPunct="1">
              <a:spcBef>
                <a:spcPct val="0"/>
              </a:spcBef>
              <a:buClrTx/>
              <a:buSzTx/>
              <a:buFontTx/>
              <a:buNone/>
            </a:pPr>
            <a:r>
              <a:rPr lang="en-US" altLang="en-US" sz="1200" dirty="0">
                <a:solidFill>
                  <a:schemeClr val="bg1">
                    <a:lumMod val="75000"/>
                  </a:schemeClr>
                </a:solidFill>
              </a:rPr>
              <a:t>Selten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Gibt es eine geschlechtsspezifische Prävalenz?</a:t>
            </a:r>
          </a:p>
          <a:p>
            <a:pPr eaLnBrk="1" hangingPunct="1">
              <a:spcBef>
                <a:spcPct val="0"/>
              </a:spcBef>
              <a:buClrTx/>
              <a:buSzTx/>
              <a:buFontTx/>
              <a:buNone/>
            </a:pPr>
            <a:r>
              <a:rPr lang="en-US" altLang="en-US" sz="1200" dirty="0">
                <a:solidFill>
                  <a:schemeClr val="bg1">
                    <a:lumMod val="75000"/>
                  </a:schemeClr>
                </a:solidFill>
              </a:rPr>
              <a:t>Während man früher annahm, dass sie bei Männern häufiger auftritt, geht man heute von einer gleichmäßigen Verteilung aus</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Tritt sie einseitig oder beidseitig auf?</a:t>
            </a:r>
          </a:p>
          <a:p>
            <a:pPr eaLnBrk="1" hangingPunct="1">
              <a:spcBef>
                <a:spcPct val="0"/>
              </a:spcBef>
              <a:buClrTx/>
              <a:buSzTx/>
              <a:buFontTx/>
              <a:buNone/>
            </a:pPr>
            <a:r>
              <a:rPr lang="en-US" altLang="en-US" sz="1200" dirty="0">
                <a:solidFill>
                  <a:schemeClr val="bg1">
                    <a:lumMod val="75000"/>
                  </a:schemeClr>
                </a:solidFill>
              </a:rPr>
              <a:t>Beidseitig (obwohl die Beteiligung auffallend asymmetrisch sein kann)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Welcher Bereich der Hornhaut ist zuerst betroffen, und wie verläuft die Erkrankung von dort aus?</a:t>
            </a:r>
          </a:p>
          <a:p>
            <a:pPr eaLnBrk="1" hangingPunct="1">
              <a:spcBef>
                <a:spcPct val="0"/>
              </a:spcBef>
              <a:buClrTx/>
              <a:buSzTx/>
              <a:buFontTx/>
              <a:buNone/>
            </a:pPr>
            <a:r>
              <a:rPr lang="en-US" altLang="en-US" sz="1200" dirty="0">
                <a:solidFill>
                  <a:schemeClr val="bg1">
                    <a:lumMod val="75000"/>
                  </a:schemeClr>
                </a:solidFill>
              </a:rPr>
              <a:t>Es beginnt </a:t>
            </a:r>
            <a:r>
              <a:rPr lang="en-US" altLang="en-US" sz="1200" dirty="0" err="1">
                <a:solidFill>
                  <a:schemeClr val="bg1">
                    <a:lumMod val="75000"/>
                  </a:schemeClr>
                </a:solidFill>
              </a:rPr>
              <a:t>superonasal </a:t>
            </a:r>
            <a:r>
              <a:rPr lang="en-US" altLang="en-US" sz="1200" dirty="0">
                <a:solidFill>
                  <a:schemeClr val="bg1">
                    <a:lumMod val="75000"/>
                  </a:schemeClr>
                </a:solidFill>
              </a:rPr>
              <a:t>und breitet sich dann zirkulär aus</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Beeinträchtigt es das Sehvermögen? Wenn ja, inwiefern?</a:t>
            </a:r>
          </a:p>
          <a:p>
            <a:pPr eaLnBrk="1" hangingPunct="1">
              <a:spcBef>
                <a:spcPct val="0"/>
              </a:spcBef>
              <a:buClrTx/>
              <a:buSzTx/>
              <a:buFontTx/>
              <a:buNone/>
            </a:pPr>
            <a:r>
              <a:rPr lang="en-US" altLang="en-US" sz="1200" dirty="0">
                <a:solidFill>
                  <a:schemeClr val="bg1">
                    <a:lumMod val="75000"/>
                  </a:schemeClr>
                </a:solidFill>
              </a:rPr>
              <a:t>Ja, durch die Entstehung eines starken Astigmatismus</a:t>
            </a:r>
          </a:p>
        </p:txBody>
      </p:sp>
      <p:sp>
        <p:nvSpPr>
          <p:cNvPr id="6" name="TextBox 1">
            <a:extLst>
              <a:ext uri="{FF2B5EF4-FFF2-40B4-BE49-F238E27FC236}">
                <a16:creationId xmlns:a16="http://schemas.microsoft.com/office/drawing/2014/main" id="{5DD6B5D1-FA9A-4FC2-B5C8-E02F78BCB33F}"/>
              </a:ext>
            </a:extLst>
          </p:cNvPr>
          <p:cNvSpPr txBox="1">
            <a:spLocks noChangeArrowheads="1"/>
          </p:cNvSpPr>
          <p:nvPr/>
        </p:nvSpPr>
        <p:spPr bwMode="auto">
          <a:xfrm>
            <a:off x="2189921" y="1487031"/>
            <a:ext cx="4363279" cy="1749197"/>
          </a:xfrm>
          <a:prstGeom prst="rect">
            <a:avLst/>
          </a:prstGeom>
          <a:solidFill>
            <a:srgbClr val="E6E6E6"/>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err="1">
                <a:solidFill>
                  <a:srgbClr val="0000FF"/>
                </a:solidFill>
              </a:rPr>
              <a:t>Führt</a:t>
            </a:r>
            <a:r>
              <a:rPr lang="en-US" altLang="en-US" sz="1200" i="1" dirty="0">
                <a:solidFill>
                  <a:srgbClr val="0000FF"/>
                </a:solidFill>
              </a:rPr>
              <a:t> </a:t>
            </a:r>
            <a:r>
              <a:rPr lang="en-US" altLang="en-US" sz="1200" i="1" dirty="0" err="1">
                <a:solidFill>
                  <a:srgbClr val="0000FF"/>
                </a:solidFill>
              </a:rPr>
              <a:t>Terriens</a:t>
            </a:r>
            <a:r>
              <a:rPr lang="en-US" altLang="en-US" sz="1200" i="1" dirty="0">
                <a:solidFill>
                  <a:srgbClr val="0000FF"/>
                </a:solidFill>
              </a:rPr>
              <a:t> zu einer deutlich dünneren Hornhaut als normal?</a:t>
            </a:r>
            <a:endParaRPr lang="en-US" altLang="en-US" sz="1400" i="1" dirty="0">
              <a:solidFill>
                <a:srgbClr val="E6E6E6"/>
              </a:solidFill>
            </a:endParaRPr>
          </a:p>
          <a:p>
            <a:pPr eaLnBrk="1" hangingPunct="1">
              <a:spcBef>
                <a:spcPct val="0"/>
              </a:spcBef>
              <a:buClrTx/>
              <a:buSzTx/>
              <a:buFontTx/>
              <a:buNone/>
              <a:defRPr/>
            </a:pPr>
            <a:r>
              <a:rPr lang="en-US" altLang="en-US" sz="1200" dirty="0">
                <a:solidFill>
                  <a:srgbClr val="E6E6E6"/>
                </a:solidFill>
              </a:rPr>
              <a:t>Ja</a:t>
            </a:r>
          </a:p>
          <a:p>
            <a:pPr eaLnBrk="1" hangingPunct="1">
              <a:spcBef>
                <a:spcPct val="0"/>
              </a:spcBef>
              <a:buClrTx/>
              <a:buSzTx/>
              <a:buFontTx/>
              <a:buNone/>
              <a:defRPr/>
            </a:pPr>
            <a:endParaRPr lang="en-US" altLang="en-US" sz="1400" dirty="0">
              <a:solidFill>
                <a:srgbClr val="E6E6E6"/>
              </a:solidFill>
            </a:endParaRPr>
          </a:p>
          <a:p>
            <a:pPr eaLnBrk="1" hangingPunct="1">
              <a:spcBef>
                <a:spcPct val="0"/>
              </a:spcBef>
              <a:buClrTx/>
              <a:buSzTx/>
              <a:buFontTx/>
              <a:buNone/>
              <a:defRPr/>
            </a:pPr>
            <a:r>
              <a:rPr lang="en-US" altLang="en-US" sz="1200" i="1" dirty="0">
                <a:solidFill>
                  <a:srgbClr val="E6E6E6"/>
                </a:solidFill>
              </a:rPr>
              <a:t>Besteht bei der verdünnten Terrien-Hornhaut die Gefahr einer Ruptur bei leichtem Trauma?</a:t>
            </a:r>
          </a:p>
          <a:p>
            <a:pPr eaLnBrk="1" hangingPunct="1">
              <a:spcBef>
                <a:spcPct val="0"/>
              </a:spcBef>
              <a:buClrTx/>
              <a:buSzTx/>
              <a:buFontTx/>
              <a:buNone/>
              <a:defRPr/>
            </a:pPr>
            <a:r>
              <a:rPr lang="en-US" altLang="en-US" sz="1200" dirty="0">
                <a:solidFill>
                  <a:srgbClr val="E6E6E6"/>
                </a:solidFill>
              </a:rPr>
              <a:t>Ja</a:t>
            </a:r>
          </a:p>
          <a:p>
            <a:pPr eaLnBrk="1" hangingPunct="1">
              <a:spcBef>
                <a:spcPct val="0"/>
              </a:spcBef>
              <a:buClrTx/>
              <a:buSzTx/>
              <a:buFontTx/>
              <a:buNone/>
              <a:defRPr/>
            </a:pPr>
            <a:endParaRPr lang="en-US" altLang="en-US" sz="1400" dirty="0">
              <a:solidFill>
                <a:srgbClr val="E6E6E6"/>
              </a:solidFill>
            </a:endParaRPr>
          </a:p>
          <a:p>
            <a:pPr eaLnBrk="1" hangingPunct="1">
              <a:spcBef>
                <a:spcPct val="0"/>
              </a:spcBef>
              <a:buClrTx/>
              <a:buSzTx/>
              <a:buFontTx/>
              <a:buNone/>
              <a:defRPr/>
            </a:pPr>
            <a:r>
              <a:rPr lang="en-US" altLang="en-US" sz="1200" i="1" dirty="0">
                <a:solidFill>
                  <a:srgbClr val="E6E6E6"/>
                </a:solidFill>
              </a:rPr>
              <a:t>Müssen </a:t>
            </a:r>
            <a:r>
              <a:rPr lang="en-US" altLang="en-US" sz="1200" i="1" dirty="0" err="1">
                <a:solidFill>
                  <a:srgbClr val="E6E6E6"/>
                </a:solidFill>
              </a:rPr>
              <a:t>Terrien</a:t>
            </a:r>
            <a:r>
              <a:rPr lang="en-US" altLang="en-US" sz="1200" i="1" dirty="0">
                <a:solidFill>
                  <a:srgbClr val="E6E6E6"/>
                </a:solidFill>
              </a:rPr>
              <a:t>-Patienten eine Schutzbrille tragen?</a:t>
            </a:r>
          </a:p>
          <a:p>
            <a:pPr eaLnBrk="1" hangingPunct="1">
              <a:spcBef>
                <a:spcPct val="0"/>
              </a:spcBef>
              <a:buClrTx/>
              <a:buSzTx/>
              <a:buFontTx/>
              <a:buNone/>
              <a:defRPr/>
            </a:pPr>
            <a:r>
              <a:rPr lang="en-US" altLang="en-US" sz="1200" dirty="0">
                <a:solidFill>
                  <a:srgbClr val="E6E6E6"/>
                </a:solidFill>
              </a:rPr>
              <a:t>Ja</a:t>
            </a:r>
          </a:p>
        </p:txBody>
      </p:sp>
    </p:spTree>
    <p:extLst>
      <p:ext uri="{BB962C8B-B14F-4D97-AF65-F5344CB8AC3E}">
        <p14:creationId xmlns:p14="http://schemas.microsoft.com/office/powerpoint/2010/main" val="2460361913"/>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Aussagen passt nicht dazu, und warum?</a:t>
            </a:r>
          </a:p>
          <a:p>
            <a:pPr lvl="1" eaLnBrk="1" hangingPunct="1">
              <a:defRPr/>
            </a:pPr>
            <a:r>
              <a:rPr lang="en-US" altLang="en-US" sz="1200" dirty="0">
                <a:solidFill>
                  <a:schemeClr val="bg1">
                    <a:lumMod val="75000"/>
                  </a:schemeClr>
                </a:solidFill>
              </a:rPr>
              <a:t>RA, </a:t>
            </a:r>
            <a:r>
              <a:rPr lang="en-US" altLang="en-US" sz="1200" dirty="0" err="1">
                <a:solidFill>
                  <a:schemeClr val="bg1">
                    <a:lumMod val="75000"/>
                  </a:schemeClr>
                </a:solidFill>
              </a:rPr>
              <a:t>Morbus von Mooren</a:t>
            </a:r>
            <a:r>
              <a:rPr lang="en-US" altLang="en-US" sz="1200" dirty="0">
                <a:solidFill>
                  <a:schemeClr val="bg1">
                    <a:lumMod val="75000"/>
                  </a:schemeClr>
                </a:solidFill>
              </a:rPr>
              <a:t>, </a:t>
            </a:r>
            <a:r>
              <a:rPr lang="en-US" altLang="en-US" sz="1200" dirty="0" err="1">
                <a:solidFill>
                  <a:schemeClr val="bg1">
                    <a:lumMod val="75000"/>
                  </a:schemeClr>
                </a:solidFill>
              </a:rPr>
              <a:t>Behçet-Syndrom</a:t>
            </a:r>
            <a:r>
              <a:rPr lang="en-US" altLang="en-US" sz="1200" dirty="0">
                <a:solidFill>
                  <a:schemeClr val="bg1">
                    <a:lumMod val="75000"/>
                  </a:schemeClr>
                </a:solidFill>
              </a:rPr>
              <a:t>, IBD</a:t>
            </a:r>
          </a:p>
          <a:p>
            <a:pPr eaLnBrk="1" hangingPunct="1">
              <a:defRPr/>
            </a:pPr>
            <a:endParaRPr lang="en-US" altLang="en-US" dirty="0">
              <a:solidFill>
                <a:schemeClr val="bg1">
                  <a:lumMod val="75000"/>
                </a:schemeClr>
              </a:solidFill>
            </a:endParaRPr>
          </a:p>
          <a:p>
            <a:pPr eaLnBrk="1" hangingPunct="1">
              <a:defRPr/>
            </a:pPr>
            <a:r>
              <a:rPr lang="en-US" altLang="en-US" sz="1200" dirty="0">
                <a:solidFill>
                  <a:schemeClr val="bg1">
                    <a:lumMod val="75000"/>
                  </a:schemeClr>
                </a:solidFill>
              </a:rPr>
              <a:t>Und in dieser Gruppe?</a:t>
            </a:r>
          </a:p>
          <a:p>
            <a:pPr lvl="1" eaLnBrk="1" hangingPunct="1">
              <a:defRPr/>
            </a:pPr>
            <a:r>
              <a:rPr lang="en-US" altLang="en-US" sz="1200" dirty="0" err="1">
                <a:solidFill>
                  <a:schemeClr val="bg1">
                    <a:lumMod val="75000"/>
                  </a:schemeClr>
                </a:solidFill>
              </a:rPr>
              <a:t>Mooren</a:t>
            </a:r>
            <a:r>
              <a:rPr lang="en-US" altLang="en-US" sz="1200" dirty="0">
                <a:solidFill>
                  <a:schemeClr val="bg1">
                    <a:lumMod val="75000"/>
                  </a:schemeClr>
                </a:solidFill>
              </a:rPr>
              <a:t>, </a:t>
            </a:r>
            <a:r>
              <a:rPr lang="en-US" altLang="en-US" sz="1200" b="1" dirty="0" err="1">
                <a:solidFill>
                  <a:srgbClr val="0000FF"/>
                </a:solidFill>
              </a:rPr>
              <a:t>Terrien (</a:t>
            </a:r>
            <a:r>
              <a:rPr lang="en-US" altLang="en-US" sz="1200" b="1" dirty="0">
                <a:solidFill>
                  <a:srgbClr val="0000FF"/>
                </a:solidFill>
              </a:rPr>
              <a:t>marginal</a:t>
            </a:r>
            <a:r>
              <a:rPr lang="en-US" altLang="en-US" sz="1200" dirty="0">
                <a:solidFill>
                  <a:schemeClr val="bg1">
                    <a:lumMod val="75000"/>
                  </a:schemeClr>
                </a:solidFill>
              </a:rPr>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Warum ist </a:t>
            </a:r>
            <a:r>
              <a:rPr lang="en-US" altLang="en-US" sz="1200" i="1" dirty="0" err="1">
                <a:solidFill>
                  <a:schemeClr val="bg1">
                    <a:lumMod val="75000"/>
                  </a:schemeClr>
                </a:solidFill>
              </a:rPr>
              <a:t>Terriens </a:t>
            </a:r>
            <a:r>
              <a:rPr lang="en-US" altLang="en-US" sz="1200" i="1" dirty="0">
                <a:solidFill>
                  <a:schemeClr val="bg1">
                    <a:lumMod val="75000"/>
                  </a:schemeClr>
                </a:solidFill>
              </a:rPr>
              <a:t>in dieser Gruppe der Außenseiter?</a:t>
            </a:r>
          </a:p>
          <a:p>
            <a:pPr eaLnBrk="1" hangingPunct="1">
              <a:spcBef>
                <a:spcPct val="0"/>
              </a:spcBef>
              <a:buClrTx/>
              <a:buSzTx/>
              <a:buFontTx/>
              <a:buNone/>
            </a:pPr>
            <a:r>
              <a:rPr lang="en-US" altLang="en-US" sz="1200" dirty="0">
                <a:solidFill>
                  <a:schemeClr val="bg1">
                    <a:lumMod val="75000"/>
                  </a:schemeClr>
                </a:solidFill>
              </a:rPr>
              <a:t>Zwei Gründe:</a:t>
            </a:r>
          </a:p>
          <a:p>
            <a:pPr eaLnBrk="1" hangingPunct="1">
              <a:spcBef>
                <a:spcPct val="0"/>
              </a:spcBef>
              <a:buClrTx/>
              <a:buSzTx/>
              <a:buFontTx/>
              <a:buNone/>
            </a:pPr>
            <a:r>
              <a:rPr lang="en-US" altLang="en-US" sz="1200" dirty="0">
                <a:solidFill>
                  <a:schemeClr val="bg1">
                    <a:lumMod val="75000"/>
                  </a:schemeClr>
                </a:solidFill>
              </a:rPr>
              <a:t>--Bei den anderen handelt es sich bei PUK um einen  entzündlichen  Prozess; </a:t>
            </a:r>
            <a:r>
              <a:rPr lang="en-US" altLang="en-US" sz="1200" dirty="0" err="1">
                <a:solidFill>
                  <a:schemeClr val="bg1">
                    <a:lumMod val="75000"/>
                  </a:schemeClr>
                </a:solidFill>
              </a:rPr>
              <a:t>bei Terrien </a:t>
            </a:r>
            <a:r>
              <a:rPr lang="en-US" altLang="en-US" sz="1200" dirty="0">
                <a:solidFill>
                  <a:schemeClr val="bg1">
                    <a:lumMod val="75000"/>
                  </a:schemeClr>
                </a:solidFill>
              </a:rPr>
              <a:t>ist er  nichtentzündlich</a:t>
            </a:r>
          </a:p>
          <a:p>
            <a:pPr eaLnBrk="1" hangingPunct="1">
              <a:spcBef>
                <a:spcPct val="0"/>
              </a:spcBef>
              <a:buClrTx/>
              <a:buSzTx/>
              <a:buFontTx/>
              <a:buNone/>
            </a:pPr>
            <a:r>
              <a:rPr lang="en-US" altLang="en-US" sz="1200" dirty="0">
                <a:solidFill>
                  <a:schemeClr val="bg1">
                    <a:lumMod val="75000"/>
                  </a:schemeClr>
                </a:solidFill>
              </a:rPr>
              <a:t>--Wie das Wort „ulzerativ“ im Namen andeutet, ist das Hornhautepithel bei PUK  gestört. Im Gegensatz dazu ist das Epithel bei </a:t>
            </a:r>
            <a:r>
              <a:rPr lang="en-US" altLang="en-US" sz="1200" dirty="0" err="1">
                <a:solidFill>
                  <a:schemeClr val="bg1">
                    <a:lumMod val="75000"/>
                  </a:schemeClr>
                </a:solidFill>
              </a:rPr>
              <a:t>Terrien’s </a:t>
            </a:r>
            <a:r>
              <a:rPr lang="en-US" altLang="en-US" sz="1200" b="1" dirty="0">
                <a:solidFill>
                  <a:schemeClr val="bg1">
                    <a:lumMod val="75000"/>
                  </a:schemeClr>
                </a:solidFill>
              </a:rPr>
              <a:t> intakt</a:t>
            </a:r>
            <a:r>
              <a:rPr lang="en-US" altLang="en-US" sz="1200" dirty="0">
                <a:solidFill>
                  <a:schemeClr val="bg1">
                    <a:lumMod val="75000"/>
                  </a:schemeClr>
                </a:solidFill>
              </a:rPr>
              <a: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212</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4" name="TextBox 1">
            <a:extLst>
              <a:ext uri="{FF2B5EF4-FFF2-40B4-BE49-F238E27FC236}">
                <a16:creationId xmlns:a16="http://schemas.microsoft.com/office/drawing/2014/main" id="{CE08F59B-9D8E-40C0-A3C8-F9FEBFC107C0}"/>
              </a:ext>
            </a:extLst>
          </p:cNvPr>
          <p:cNvSpPr txBox="1">
            <a:spLocks noChangeArrowheads="1"/>
          </p:cNvSpPr>
          <p:nvPr/>
        </p:nvSpPr>
        <p:spPr bwMode="auto">
          <a:xfrm>
            <a:off x="1293160" y="805458"/>
            <a:ext cx="6599884" cy="3103414"/>
          </a:xfrm>
          <a:prstGeom prst="rect">
            <a:avLst/>
          </a:prstGeom>
          <a:solidFill>
            <a:schemeClr val="accent1">
              <a:lumMod val="40000"/>
              <a:lumOff val="6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Apropos Terrien…</a:t>
            </a:r>
            <a:endParaRPr lang="en-US" altLang="en-US" sz="18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Handelt es sich um eine häufige oder eine seltene Erkrankung?</a:t>
            </a:r>
          </a:p>
          <a:p>
            <a:pPr eaLnBrk="1" hangingPunct="1">
              <a:spcBef>
                <a:spcPct val="0"/>
              </a:spcBef>
              <a:buClrTx/>
              <a:buSzTx/>
              <a:buFontTx/>
              <a:buNone/>
            </a:pPr>
            <a:r>
              <a:rPr lang="en-US" altLang="en-US" sz="1200" dirty="0">
                <a:solidFill>
                  <a:schemeClr val="bg1">
                    <a:lumMod val="75000"/>
                  </a:schemeClr>
                </a:solidFill>
              </a:rPr>
              <a:t>Selten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Gibt es eine geschlechtsspezifische Prävalenz?</a:t>
            </a:r>
          </a:p>
          <a:p>
            <a:pPr eaLnBrk="1" hangingPunct="1">
              <a:spcBef>
                <a:spcPct val="0"/>
              </a:spcBef>
              <a:buClrTx/>
              <a:buSzTx/>
              <a:buFontTx/>
              <a:buNone/>
            </a:pPr>
            <a:r>
              <a:rPr lang="en-US" altLang="en-US" sz="1200" dirty="0">
                <a:solidFill>
                  <a:schemeClr val="bg1">
                    <a:lumMod val="75000"/>
                  </a:schemeClr>
                </a:solidFill>
              </a:rPr>
              <a:t>Während man früher annahm, dass sie bei Männern häufiger auftritt, geht man heute von einer gleichmäßigen Verteilung aus</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Tritt sie einseitig oder beidseitig auf?</a:t>
            </a:r>
          </a:p>
          <a:p>
            <a:pPr eaLnBrk="1" hangingPunct="1">
              <a:spcBef>
                <a:spcPct val="0"/>
              </a:spcBef>
              <a:buClrTx/>
              <a:buSzTx/>
              <a:buFontTx/>
              <a:buNone/>
            </a:pPr>
            <a:r>
              <a:rPr lang="en-US" altLang="en-US" sz="1200" dirty="0">
                <a:solidFill>
                  <a:schemeClr val="bg1">
                    <a:lumMod val="75000"/>
                  </a:schemeClr>
                </a:solidFill>
              </a:rPr>
              <a:t>Beidseitig (obwohl die Beteiligung auffallend asymmetrisch sein kann)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Welcher Bereich der Hornhaut ist zuerst betroffen, und wie verläuft die Erkrankung von dort aus?</a:t>
            </a:r>
          </a:p>
          <a:p>
            <a:pPr eaLnBrk="1" hangingPunct="1">
              <a:spcBef>
                <a:spcPct val="0"/>
              </a:spcBef>
              <a:buClrTx/>
              <a:buSzTx/>
              <a:buFontTx/>
              <a:buNone/>
            </a:pPr>
            <a:r>
              <a:rPr lang="en-US" altLang="en-US" sz="1200" dirty="0">
                <a:solidFill>
                  <a:schemeClr val="bg1">
                    <a:lumMod val="75000"/>
                  </a:schemeClr>
                </a:solidFill>
              </a:rPr>
              <a:t>Es beginnt </a:t>
            </a:r>
            <a:r>
              <a:rPr lang="en-US" altLang="en-US" sz="1200" dirty="0" err="1">
                <a:solidFill>
                  <a:schemeClr val="bg1">
                    <a:lumMod val="75000"/>
                  </a:schemeClr>
                </a:solidFill>
              </a:rPr>
              <a:t>superonasal </a:t>
            </a:r>
            <a:r>
              <a:rPr lang="en-US" altLang="en-US" sz="1200" dirty="0">
                <a:solidFill>
                  <a:schemeClr val="bg1">
                    <a:lumMod val="75000"/>
                  </a:schemeClr>
                </a:solidFill>
              </a:rPr>
              <a:t>und breitet sich dann zirkulär aus</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Beeinträchtigt es das Sehvermögen? Wenn ja, inwiefern?</a:t>
            </a:r>
          </a:p>
          <a:p>
            <a:pPr eaLnBrk="1" hangingPunct="1">
              <a:spcBef>
                <a:spcPct val="0"/>
              </a:spcBef>
              <a:buClrTx/>
              <a:buSzTx/>
              <a:buFontTx/>
              <a:buNone/>
            </a:pPr>
            <a:r>
              <a:rPr lang="en-US" altLang="en-US" sz="1200" dirty="0">
                <a:solidFill>
                  <a:schemeClr val="bg1">
                    <a:lumMod val="75000"/>
                  </a:schemeClr>
                </a:solidFill>
              </a:rPr>
              <a:t>Ja, durch die Entstehung eines starken Astigmatismus</a:t>
            </a:r>
          </a:p>
        </p:txBody>
      </p:sp>
      <p:sp>
        <p:nvSpPr>
          <p:cNvPr id="6" name="TextBox 1">
            <a:extLst>
              <a:ext uri="{FF2B5EF4-FFF2-40B4-BE49-F238E27FC236}">
                <a16:creationId xmlns:a16="http://schemas.microsoft.com/office/drawing/2014/main" id="{5DD6B5D1-FA9A-4FC2-B5C8-E02F78BCB33F}"/>
              </a:ext>
            </a:extLst>
          </p:cNvPr>
          <p:cNvSpPr txBox="1">
            <a:spLocks noChangeArrowheads="1"/>
          </p:cNvSpPr>
          <p:nvPr/>
        </p:nvSpPr>
        <p:spPr bwMode="auto">
          <a:xfrm>
            <a:off x="2189921" y="1487031"/>
            <a:ext cx="4363279" cy="1749197"/>
          </a:xfrm>
          <a:prstGeom prst="rect">
            <a:avLst/>
          </a:prstGeom>
          <a:solidFill>
            <a:srgbClr val="E6E6E6"/>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err="1">
                <a:solidFill>
                  <a:srgbClr val="0000FF"/>
                </a:solidFill>
              </a:rPr>
              <a:t>Führt</a:t>
            </a:r>
            <a:r>
              <a:rPr lang="en-US" altLang="en-US" sz="1200" i="1" dirty="0">
                <a:solidFill>
                  <a:srgbClr val="0000FF"/>
                </a:solidFill>
              </a:rPr>
              <a:t> </a:t>
            </a:r>
            <a:r>
              <a:rPr lang="en-US" altLang="en-US" sz="1200" i="1" dirty="0" err="1">
                <a:solidFill>
                  <a:srgbClr val="0000FF"/>
                </a:solidFill>
              </a:rPr>
              <a:t>Terriens</a:t>
            </a:r>
            <a:r>
              <a:rPr lang="en-US" altLang="en-US" sz="1200" i="1" dirty="0">
                <a:solidFill>
                  <a:srgbClr val="0000FF"/>
                </a:solidFill>
              </a:rPr>
              <a:t> zu einer deutlich dünneren Hornhaut als normal?</a:t>
            </a:r>
          </a:p>
          <a:p>
            <a:pPr eaLnBrk="1" hangingPunct="1">
              <a:spcBef>
                <a:spcPct val="0"/>
              </a:spcBef>
              <a:buClrTx/>
              <a:buSzTx/>
              <a:buFontTx/>
              <a:buNone/>
              <a:defRPr/>
            </a:pPr>
            <a:r>
              <a:rPr lang="en-US" altLang="en-US" sz="1200" dirty="0">
                <a:solidFill>
                  <a:srgbClr val="0000FF"/>
                </a:solidFill>
              </a:rPr>
              <a:t>Ja</a:t>
            </a:r>
            <a:endParaRPr lang="en-US" altLang="en-US" sz="1400" dirty="0">
              <a:solidFill>
                <a:srgbClr val="E6E6E6"/>
              </a:solidFill>
            </a:endParaRPr>
          </a:p>
          <a:p>
            <a:pPr eaLnBrk="1" hangingPunct="1">
              <a:spcBef>
                <a:spcPct val="0"/>
              </a:spcBef>
              <a:buClrTx/>
              <a:buSzTx/>
              <a:buFontTx/>
              <a:buNone/>
              <a:defRPr/>
            </a:pPr>
            <a:endParaRPr lang="en-US" altLang="en-US" sz="1400" dirty="0">
              <a:solidFill>
                <a:srgbClr val="E6E6E6"/>
              </a:solidFill>
            </a:endParaRPr>
          </a:p>
          <a:p>
            <a:pPr eaLnBrk="1" hangingPunct="1">
              <a:spcBef>
                <a:spcPct val="0"/>
              </a:spcBef>
              <a:buClrTx/>
              <a:buSzTx/>
              <a:buFontTx/>
              <a:buNone/>
              <a:defRPr/>
            </a:pPr>
            <a:r>
              <a:rPr lang="en-US" altLang="en-US" sz="1200" i="1" dirty="0">
                <a:solidFill>
                  <a:srgbClr val="E6E6E6"/>
                </a:solidFill>
              </a:rPr>
              <a:t>Besteht bei der verdünnten Terrien-Hornhaut die Gefahr einer Ruptur bei leichtem Trauma?</a:t>
            </a:r>
          </a:p>
          <a:p>
            <a:pPr eaLnBrk="1" hangingPunct="1">
              <a:spcBef>
                <a:spcPct val="0"/>
              </a:spcBef>
              <a:buClrTx/>
              <a:buSzTx/>
              <a:buFontTx/>
              <a:buNone/>
              <a:defRPr/>
            </a:pPr>
            <a:r>
              <a:rPr lang="en-US" altLang="en-US" sz="1200" dirty="0">
                <a:solidFill>
                  <a:srgbClr val="E6E6E6"/>
                </a:solidFill>
              </a:rPr>
              <a:t>Ja</a:t>
            </a:r>
          </a:p>
          <a:p>
            <a:pPr eaLnBrk="1" hangingPunct="1">
              <a:spcBef>
                <a:spcPct val="0"/>
              </a:spcBef>
              <a:buClrTx/>
              <a:buSzTx/>
              <a:buFontTx/>
              <a:buNone/>
              <a:defRPr/>
            </a:pPr>
            <a:endParaRPr lang="en-US" altLang="en-US" sz="1400" dirty="0">
              <a:solidFill>
                <a:srgbClr val="E6E6E6"/>
              </a:solidFill>
            </a:endParaRPr>
          </a:p>
          <a:p>
            <a:pPr eaLnBrk="1" hangingPunct="1">
              <a:spcBef>
                <a:spcPct val="0"/>
              </a:spcBef>
              <a:buClrTx/>
              <a:buSzTx/>
              <a:buFontTx/>
              <a:buNone/>
              <a:defRPr/>
            </a:pPr>
            <a:r>
              <a:rPr lang="en-US" altLang="en-US" sz="1200" i="1" dirty="0">
                <a:solidFill>
                  <a:srgbClr val="E6E6E6"/>
                </a:solidFill>
              </a:rPr>
              <a:t>Müssen </a:t>
            </a:r>
            <a:r>
              <a:rPr lang="en-US" altLang="en-US" sz="1200" i="1" dirty="0" err="1">
                <a:solidFill>
                  <a:srgbClr val="E6E6E6"/>
                </a:solidFill>
              </a:rPr>
              <a:t>Terrien</a:t>
            </a:r>
            <a:r>
              <a:rPr lang="en-US" altLang="en-US" sz="1200" i="1" dirty="0">
                <a:solidFill>
                  <a:srgbClr val="E6E6E6"/>
                </a:solidFill>
              </a:rPr>
              <a:t>-Patienten eine Schutzbrille tragen?</a:t>
            </a:r>
          </a:p>
          <a:p>
            <a:pPr eaLnBrk="1" hangingPunct="1">
              <a:spcBef>
                <a:spcPct val="0"/>
              </a:spcBef>
              <a:buClrTx/>
              <a:buSzTx/>
              <a:buFontTx/>
              <a:buNone/>
              <a:defRPr/>
            </a:pPr>
            <a:r>
              <a:rPr lang="en-US" altLang="en-US" sz="1200" dirty="0">
                <a:solidFill>
                  <a:srgbClr val="E6E6E6"/>
                </a:solidFill>
              </a:rPr>
              <a:t>Ja</a:t>
            </a:r>
          </a:p>
        </p:txBody>
      </p:sp>
    </p:spTree>
    <p:extLst>
      <p:ext uri="{BB962C8B-B14F-4D97-AF65-F5344CB8AC3E}">
        <p14:creationId xmlns:p14="http://schemas.microsoft.com/office/powerpoint/2010/main" val="2540503345"/>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Optionen passt nicht dazu, und warum?</a:t>
            </a:r>
          </a:p>
          <a:p>
            <a:pPr lvl="1" eaLnBrk="1" hangingPunct="1">
              <a:defRPr/>
            </a:pPr>
            <a:r>
              <a:rPr lang="en-US" altLang="en-US" sz="1200" dirty="0">
                <a:solidFill>
                  <a:schemeClr val="bg1">
                    <a:lumMod val="75000"/>
                  </a:schemeClr>
                </a:solidFill>
              </a:rPr>
              <a:t>RA, </a:t>
            </a:r>
            <a:r>
              <a:rPr lang="en-US" altLang="en-US" sz="1200" dirty="0" err="1">
                <a:solidFill>
                  <a:schemeClr val="bg1">
                    <a:lumMod val="75000"/>
                  </a:schemeClr>
                </a:solidFill>
              </a:rPr>
              <a:t>Morbus von Mooren</a:t>
            </a:r>
            <a:r>
              <a:rPr lang="en-US" altLang="en-US" sz="1200" dirty="0">
                <a:solidFill>
                  <a:schemeClr val="bg1">
                    <a:lumMod val="75000"/>
                  </a:schemeClr>
                </a:solidFill>
              </a:rPr>
              <a:t>, </a:t>
            </a:r>
            <a:r>
              <a:rPr lang="en-US" altLang="en-US" sz="1200" dirty="0" err="1">
                <a:solidFill>
                  <a:schemeClr val="bg1">
                    <a:lumMod val="75000"/>
                  </a:schemeClr>
                </a:solidFill>
              </a:rPr>
              <a:t>Behçet-Syndrom</a:t>
            </a:r>
            <a:r>
              <a:rPr lang="en-US" altLang="en-US" sz="1200" dirty="0">
                <a:solidFill>
                  <a:schemeClr val="bg1">
                    <a:lumMod val="75000"/>
                  </a:schemeClr>
                </a:solidFill>
              </a:rPr>
              <a:t>, IBD</a:t>
            </a:r>
          </a:p>
          <a:p>
            <a:pPr eaLnBrk="1" hangingPunct="1">
              <a:defRPr/>
            </a:pPr>
            <a:endParaRPr lang="en-US" altLang="en-US" dirty="0">
              <a:solidFill>
                <a:schemeClr val="bg1">
                  <a:lumMod val="75000"/>
                </a:schemeClr>
              </a:solidFill>
            </a:endParaRPr>
          </a:p>
          <a:p>
            <a:pPr eaLnBrk="1" hangingPunct="1">
              <a:defRPr/>
            </a:pPr>
            <a:r>
              <a:rPr lang="en-US" altLang="en-US" sz="1200" dirty="0">
                <a:solidFill>
                  <a:schemeClr val="bg1">
                    <a:lumMod val="75000"/>
                  </a:schemeClr>
                </a:solidFill>
              </a:rPr>
              <a:t>Und in dieser Gruppe?</a:t>
            </a:r>
          </a:p>
          <a:p>
            <a:pPr lvl="1" eaLnBrk="1" hangingPunct="1">
              <a:defRPr/>
            </a:pPr>
            <a:r>
              <a:rPr lang="en-US" altLang="en-US" sz="1200" dirty="0" err="1">
                <a:solidFill>
                  <a:schemeClr val="bg1">
                    <a:lumMod val="75000"/>
                  </a:schemeClr>
                </a:solidFill>
              </a:rPr>
              <a:t>Mooren</a:t>
            </a:r>
            <a:r>
              <a:rPr lang="en-US" altLang="en-US" sz="1200" dirty="0">
                <a:solidFill>
                  <a:schemeClr val="bg1">
                    <a:lumMod val="75000"/>
                  </a:schemeClr>
                </a:solidFill>
              </a:rPr>
              <a:t>, </a:t>
            </a:r>
            <a:r>
              <a:rPr lang="en-US" altLang="en-US" sz="1200" b="1" dirty="0" err="1">
                <a:solidFill>
                  <a:srgbClr val="0000FF"/>
                </a:solidFill>
              </a:rPr>
              <a:t>Terrien (</a:t>
            </a:r>
            <a:r>
              <a:rPr lang="en-US" altLang="en-US" sz="1200" b="1" dirty="0">
                <a:solidFill>
                  <a:srgbClr val="0000FF"/>
                </a:solidFill>
              </a:rPr>
              <a:t>marginal</a:t>
            </a:r>
            <a:r>
              <a:rPr lang="en-US" altLang="en-US" sz="1200" dirty="0">
                <a:solidFill>
                  <a:schemeClr val="bg1">
                    <a:lumMod val="75000"/>
                  </a:schemeClr>
                </a:solidFill>
              </a:rPr>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Warum ist </a:t>
            </a:r>
            <a:r>
              <a:rPr lang="en-US" altLang="en-US" sz="1200" i="1" dirty="0" err="1">
                <a:solidFill>
                  <a:schemeClr val="bg1">
                    <a:lumMod val="75000"/>
                  </a:schemeClr>
                </a:solidFill>
              </a:rPr>
              <a:t>Terriens </a:t>
            </a:r>
            <a:r>
              <a:rPr lang="en-US" altLang="en-US" sz="1200" i="1" dirty="0">
                <a:solidFill>
                  <a:schemeClr val="bg1">
                    <a:lumMod val="75000"/>
                  </a:schemeClr>
                </a:solidFill>
              </a:rPr>
              <a:t>in dieser Gruppe der Außenseiter?</a:t>
            </a:r>
          </a:p>
          <a:p>
            <a:pPr eaLnBrk="1" hangingPunct="1">
              <a:spcBef>
                <a:spcPct val="0"/>
              </a:spcBef>
              <a:buClrTx/>
              <a:buSzTx/>
              <a:buFontTx/>
              <a:buNone/>
            </a:pPr>
            <a:r>
              <a:rPr lang="en-US" altLang="en-US" sz="1200" dirty="0">
                <a:solidFill>
                  <a:schemeClr val="bg1">
                    <a:lumMod val="75000"/>
                  </a:schemeClr>
                </a:solidFill>
              </a:rPr>
              <a:t>Zwei Gründe:</a:t>
            </a:r>
          </a:p>
          <a:p>
            <a:pPr eaLnBrk="1" hangingPunct="1">
              <a:spcBef>
                <a:spcPct val="0"/>
              </a:spcBef>
              <a:buClrTx/>
              <a:buSzTx/>
              <a:buFontTx/>
              <a:buNone/>
            </a:pPr>
            <a:r>
              <a:rPr lang="en-US" altLang="en-US" sz="1200" dirty="0">
                <a:solidFill>
                  <a:schemeClr val="bg1">
                    <a:lumMod val="75000"/>
                  </a:schemeClr>
                </a:solidFill>
              </a:rPr>
              <a:t>--Bei den anderen handelt es sich bei PUK um einen  entzündlichen  Prozess; </a:t>
            </a:r>
            <a:r>
              <a:rPr lang="en-US" altLang="en-US" sz="1200" dirty="0" err="1">
                <a:solidFill>
                  <a:schemeClr val="bg1">
                    <a:lumMod val="75000"/>
                  </a:schemeClr>
                </a:solidFill>
              </a:rPr>
              <a:t>bei Terrien </a:t>
            </a:r>
            <a:r>
              <a:rPr lang="en-US" altLang="en-US" sz="1200" dirty="0">
                <a:solidFill>
                  <a:schemeClr val="bg1">
                    <a:lumMod val="75000"/>
                  </a:schemeClr>
                </a:solidFill>
              </a:rPr>
              <a:t>ist er  nichtentzündlich</a:t>
            </a:r>
          </a:p>
          <a:p>
            <a:pPr eaLnBrk="1" hangingPunct="1">
              <a:spcBef>
                <a:spcPct val="0"/>
              </a:spcBef>
              <a:buClrTx/>
              <a:buSzTx/>
              <a:buFontTx/>
              <a:buNone/>
            </a:pPr>
            <a:r>
              <a:rPr lang="en-US" altLang="en-US" sz="1200" dirty="0">
                <a:solidFill>
                  <a:schemeClr val="bg1">
                    <a:lumMod val="75000"/>
                  </a:schemeClr>
                </a:solidFill>
              </a:rPr>
              <a:t>--Wie das Wort „ulzerativ“ im Namen andeutet, ist das Hornhautepithel bei PUK  gestört. Im Gegensatz dazu ist das Epithel bei </a:t>
            </a:r>
            <a:r>
              <a:rPr lang="en-US" altLang="en-US" sz="1200" dirty="0" err="1">
                <a:solidFill>
                  <a:schemeClr val="bg1">
                    <a:lumMod val="75000"/>
                  </a:schemeClr>
                </a:solidFill>
              </a:rPr>
              <a:t>Terrien’s </a:t>
            </a:r>
            <a:r>
              <a:rPr lang="en-US" altLang="en-US" sz="1200" b="1" dirty="0">
                <a:solidFill>
                  <a:schemeClr val="bg1">
                    <a:lumMod val="75000"/>
                  </a:schemeClr>
                </a:solidFill>
              </a:rPr>
              <a:t> intakt</a:t>
            </a:r>
            <a:r>
              <a:rPr lang="en-US" altLang="en-US" sz="1200" dirty="0">
                <a:solidFill>
                  <a:schemeClr val="bg1">
                    <a:lumMod val="75000"/>
                  </a:schemeClr>
                </a:solidFill>
              </a:rPr>
              <a: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213</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4" name="TextBox 1">
            <a:extLst>
              <a:ext uri="{FF2B5EF4-FFF2-40B4-BE49-F238E27FC236}">
                <a16:creationId xmlns:a16="http://schemas.microsoft.com/office/drawing/2014/main" id="{CE08F59B-9D8E-40C0-A3C8-F9FEBFC107C0}"/>
              </a:ext>
            </a:extLst>
          </p:cNvPr>
          <p:cNvSpPr txBox="1">
            <a:spLocks noChangeArrowheads="1"/>
          </p:cNvSpPr>
          <p:nvPr/>
        </p:nvSpPr>
        <p:spPr bwMode="auto">
          <a:xfrm>
            <a:off x="1293160" y="805458"/>
            <a:ext cx="6599884" cy="3103414"/>
          </a:xfrm>
          <a:prstGeom prst="rect">
            <a:avLst/>
          </a:prstGeom>
          <a:solidFill>
            <a:schemeClr val="accent1">
              <a:lumMod val="40000"/>
              <a:lumOff val="6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Apropos Terrien…</a:t>
            </a:r>
            <a:endParaRPr lang="en-US" altLang="en-US" sz="18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Handelt es sich um eine häufige oder eine seltene Erkrankung?</a:t>
            </a:r>
          </a:p>
          <a:p>
            <a:pPr eaLnBrk="1" hangingPunct="1">
              <a:spcBef>
                <a:spcPct val="0"/>
              </a:spcBef>
              <a:buClrTx/>
              <a:buSzTx/>
              <a:buFontTx/>
              <a:buNone/>
            </a:pPr>
            <a:r>
              <a:rPr lang="en-US" altLang="en-US" sz="1200" dirty="0">
                <a:solidFill>
                  <a:schemeClr val="bg1">
                    <a:lumMod val="75000"/>
                  </a:schemeClr>
                </a:solidFill>
              </a:rPr>
              <a:t>Selten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Gibt es eine geschlechtsspezifische Prävalenz?</a:t>
            </a:r>
          </a:p>
          <a:p>
            <a:pPr eaLnBrk="1" hangingPunct="1">
              <a:spcBef>
                <a:spcPct val="0"/>
              </a:spcBef>
              <a:buClrTx/>
              <a:buSzTx/>
              <a:buFontTx/>
              <a:buNone/>
            </a:pPr>
            <a:r>
              <a:rPr lang="en-US" altLang="en-US" sz="1200" dirty="0">
                <a:solidFill>
                  <a:schemeClr val="bg1">
                    <a:lumMod val="75000"/>
                  </a:schemeClr>
                </a:solidFill>
              </a:rPr>
              <a:t>Während man früher annahm, dass sie bei Männern häufiger auftritt, geht man heute von einer gleichmäßigen Verteilung aus</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Tritt sie einseitig oder beidseitig auf?</a:t>
            </a:r>
          </a:p>
          <a:p>
            <a:pPr eaLnBrk="1" hangingPunct="1">
              <a:spcBef>
                <a:spcPct val="0"/>
              </a:spcBef>
              <a:buClrTx/>
              <a:buSzTx/>
              <a:buFontTx/>
              <a:buNone/>
            </a:pPr>
            <a:r>
              <a:rPr lang="en-US" altLang="en-US" sz="1200" dirty="0">
                <a:solidFill>
                  <a:schemeClr val="bg1">
                    <a:lumMod val="75000"/>
                  </a:schemeClr>
                </a:solidFill>
              </a:rPr>
              <a:t>Beidseitig (obwohl die Beteiligung auffallend asymmetrisch sein kann)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Welcher Bereich der Hornhaut ist zuerst betroffen, und wie verläuft die Erkrankung von dort aus?</a:t>
            </a:r>
          </a:p>
          <a:p>
            <a:pPr eaLnBrk="1" hangingPunct="1">
              <a:spcBef>
                <a:spcPct val="0"/>
              </a:spcBef>
              <a:buClrTx/>
              <a:buSzTx/>
              <a:buFontTx/>
              <a:buNone/>
            </a:pPr>
            <a:r>
              <a:rPr lang="en-US" altLang="en-US" sz="1200" dirty="0">
                <a:solidFill>
                  <a:schemeClr val="bg1">
                    <a:lumMod val="75000"/>
                  </a:schemeClr>
                </a:solidFill>
              </a:rPr>
              <a:t>Es beginnt </a:t>
            </a:r>
            <a:r>
              <a:rPr lang="en-US" altLang="en-US" sz="1200" dirty="0" err="1">
                <a:solidFill>
                  <a:schemeClr val="bg1">
                    <a:lumMod val="75000"/>
                  </a:schemeClr>
                </a:solidFill>
              </a:rPr>
              <a:t>superonasal </a:t>
            </a:r>
            <a:r>
              <a:rPr lang="en-US" altLang="en-US" sz="1200" dirty="0">
                <a:solidFill>
                  <a:schemeClr val="bg1">
                    <a:lumMod val="75000"/>
                  </a:schemeClr>
                </a:solidFill>
              </a:rPr>
              <a:t>und breitet sich dann zirkulär aus</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Beeinträchtigt es das Sehvermögen? Wenn ja, inwiefern?</a:t>
            </a:r>
          </a:p>
          <a:p>
            <a:pPr eaLnBrk="1" hangingPunct="1">
              <a:spcBef>
                <a:spcPct val="0"/>
              </a:spcBef>
              <a:buClrTx/>
              <a:buSzTx/>
              <a:buFontTx/>
              <a:buNone/>
            </a:pPr>
            <a:r>
              <a:rPr lang="en-US" altLang="en-US" sz="1200" dirty="0">
                <a:solidFill>
                  <a:schemeClr val="bg1">
                    <a:lumMod val="75000"/>
                  </a:schemeClr>
                </a:solidFill>
              </a:rPr>
              <a:t>Ja, durch die Entstehung eines starken Astigmatismus</a:t>
            </a:r>
          </a:p>
        </p:txBody>
      </p:sp>
      <p:sp>
        <p:nvSpPr>
          <p:cNvPr id="6" name="TextBox 1">
            <a:extLst>
              <a:ext uri="{FF2B5EF4-FFF2-40B4-BE49-F238E27FC236}">
                <a16:creationId xmlns:a16="http://schemas.microsoft.com/office/drawing/2014/main" id="{5DD6B5D1-FA9A-4FC2-B5C8-E02F78BCB33F}"/>
              </a:ext>
            </a:extLst>
          </p:cNvPr>
          <p:cNvSpPr txBox="1">
            <a:spLocks noChangeArrowheads="1"/>
          </p:cNvSpPr>
          <p:nvPr/>
        </p:nvSpPr>
        <p:spPr bwMode="auto">
          <a:xfrm>
            <a:off x="2189921" y="1487031"/>
            <a:ext cx="4363279" cy="1749197"/>
          </a:xfrm>
          <a:prstGeom prst="rect">
            <a:avLst/>
          </a:prstGeom>
          <a:solidFill>
            <a:srgbClr val="E6E6E6"/>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err="1">
                <a:solidFill>
                  <a:srgbClr val="0000FF"/>
                </a:solidFill>
              </a:rPr>
              <a:t>Führt</a:t>
            </a:r>
            <a:r>
              <a:rPr lang="en-US" altLang="en-US" sz="1200" i="1" dirty="0">
                <a:solidFill>
                  <a:srgbClr val="0000FF"/>
                </a:solidFill>
              </a:rPr>
              <a:t> </a:t>
            </a:r>
            <a:r>
              <a:rPr lang="en-US" altLang="en-US" sz="1200" i="1" dirty="0" err="1">
                <a:solidFill>
                  <a:srgbClr val="0000FF"/>
                </a:solidFill>
              </a:rPr>
              <a:t>Terriens</a:t>
            </a:r>
            <a:r>
              <a:rPr lang="en-US" altLang="en-US" sz="1200" i="1" dirty="0">
                <a:solidFill>
                  <a:srgbClr val="0000FF"/>
                </a:solidFill>
              </a:rPr>
              <a:t> </a:t>
            </a:r>
            <a:r>
              <a:rPr lang="en-US" altLang="en-US" sz="1200" i="1" dirty="0" err="1">
                <a:solidFill>
                  <a:srgbClr val="0000FF"/>
                </a:solidFill>
              </a:rPr>
              <a:t>zu</a:t>
            </a:r>
            <a:r>
              <a:rPr lang="en-US" altLang="en-US" sz="1200" i="1" dirty="0">
                <a:solidFill>
                  <a:srgbClr val="0000FF"/>
                </a:solidFill>
              </a:rPr>
              <a:t> einer deutlich dünneren Hornhaut als normal?</a:t>
            </a:r>
          </a:p>
          <a:p>
            <a:pPr eaLnBrk="1" hangingPunct="1">
              <a:spcBef>
                <a:spcPct val="0"/>
              </a:spcBef>
              <a:buClrTx/>
              <a:buSzTx/>
              <a:buFontTx/>
              <a:buNone/>
              <a:defRPr/>
            </a:pPr>
            <a:r>
              <a:rPr lang="en-US" altLang="en-US" sz="1200" dirty="0">
                <a:solidFill>
                  <a:srgbClr val="0000FF"/>
                </a:solidFill>
              </a:rPr>
              <a:t>Ja</a:t>
            </a:r>
          </a:p>
          <a:p>
            <a:pPr eaLnBrk="1" hangingPunct="1">
              <a:spcBef>
                <a:spcPct val="0"/>
              </a:spcBef>
              <a:buClrTx/>
              <a:buSzTx/>
              <a:buFontTx/>
              <a:buNone/>
              <a:defRPr/>
            </a:pPr>
            <a:endParaRPr lang="en-US" altLang="en-US" sz="1400" dirty="0">
              <a:solidFill>
                <a:srgbClr val="0000FF"/>
              </a:solidFill>
            </a:endParaRPr>
          </a:p>
          <a:p>
            <a:pPr eaLnBrk="1" hangingPunct="1">
              <a:spcBef>
                <a:spcPct val="0"/>
              </a:spcBef>
              <a:buClrTx/>
              <a:buSzTx/>
              <a:buFontTx/>
              <a:buNone/>
              <a:defRPr/>
            </a:pPr>
            <a:r>
              <a:rPr lang="en-US" altLang="en-US" sz="1200" i="1" dirty="0">
                <a:solidFill>
                  <a:srgbClr val="0000FF"/>
                </a:solidFill>
              </a:rPr>
              <a:t>Besteht bei der verdünnten Terrien-Hornhaut die Gefahr einer Ruptur bei leichtem Trauma?</a:t>
            </a:r>
            <a:endParaRPr lang="en-US" altLang="en-US" sz="1400" i="1" dirty="0">
              <a:solidFill>
                <a:srgbClr val="E6E6E6"/>
              </a:solidFill>
            </a:endParaRPr>
          </a:p>
          <a:p>
            <a:pPr eaLnBrk="1" hangingPunct="1">
              <a:spcBef>
                <a:spcPct val="0"/>
              </a:spcBef>
              <a:buClrTx/>
              <a:buSzTx/>
              <a:buFontTx/>
              <a:buNone/>
              <a:defRPr/>
            </a:pPr>
            <a:r>
              <a:rPr lang="en-US" altLang="en-US" sz="1200" dirty="0">
                <a:solidFill>
                  <a:srgbClr val="E6E6E6"/>
                </a:solidFill>
              </a:rPr>
              <a:t>Ja</a:t>
            </a:r>
          </a:p>
          <a:p>
            <a:pPr eaLnBrk="1" hangingPunct="1">
              <a:spcBef>
                <a:spcPct val="0"/>
              </a:spcBef>
              <a:buClrTx/>
              <a:buSzTx/>
              <a:buFontTx/>
              <a:buNone/>
              <a:defRPr/>
            </a:pPr>
            <a:endParaRPr lang="en-US" altLang="en-US" sz="1400" dirty="0">
              <a:solidFill>
                <a:srgbClr val="E6E6E6"/>
              </a:solidFill>
            </a:endParaRPr>
          </a:p>
          <a:p>
            <a:pPr eaLnBrk="1" hangingPunct="1">
              <a:spcBef>
                <a:spcPct val="0"/>
              </a:spcBef>
              <a:buClrTx/>
              <a:buSzTx/>
              <a:buFontTx/>
              <a:buNone/>
              <a:defRPr/>
            </a:pPr>
            <a:r>
              <a:rPr lang="en-US" altLang="en-US" sz="1200" i="1" dirty="0">
                <a:solidFill>
                  <a:srgbClr val="E6E6E6"/>
                </a:solidFill>
              </a:rPr>
              <a:t>Müssen </a:t>
            </a:r>
            <a:r>
              <a:rPr lang="en-US" altLang="en-US" sz="1200" i="1" dirty="0" err="1">
                <a:solidFill>
                  <a:srgbClr val="E6E6E6"/>
                </a:solidFill>
              </a:rPr>
              <a:t>Terrien</a:t>
            </a:r>
            <a:r>
              <a:rPr lang="en-US" altLang="en-US" sz="1200" i="1" dirty="0">
                <a:solidFill>
                  <a:srgbClr val="E6E6E6"/>
                </a:solidFill>
              </a:rPr>
              <a:t>-Patienten eine Schutzbrille tragen?</a:t>
            </a:r>
          </a:p>
          <a:p>
            <a:pPr eaLnBrk="1" hangingPunct="1">
              <a:spcBef>
                <a:spcPct val="0"/>
              </a:spcBef>
              <a:buClrTx/>
              <a:buSzTx/>
              <a:buFontTx/>
              <a:buNone/>
              <a:defRPr/>
            </a:pPr>
            <a:r>
              <a:rPr lang="en-US" altLang="en-US" sz="1200" dirty="0">
                <a:solidFill>
                  <a:srgbClr val="E6E6E6"/>
                </a:solidFill>
              </a:rPr>
              <a:t>Ja</a:t>
            </a:r>
          </a:p>
        </p:txBody>
      </p:sp>
    </p:spTree>
    <p:extLst>
      <p:ext uri="{BB962C8B-B14F-4D97-AF65-F5344CB8AC3E}">
        <p14:creationId xmlns:p14="http://schemas.microsoft.com/office/powerpoint/2010/main" val="2847301955"/>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Aussagen passt nicht dazu, und warum?</a:t>
            </a:r>
          </a:p>
          <a:p>
            <a:pPr lvl="1" eaLnBrk="1" hangingPunct="1">
              <a:defRPr/>
            </a:pPr>
            <a:r>
              <a:rPr lang="en-US" altLang="en-US" sz="1200" dirty="0">
                <a:solidFill>
                  <a:schemeClr val="bg1">
                    <a:lumMod val="75000"/>
                  </a:schemeClr>
                </a:solidFill>
              </a:rPr>
              <a:t>RA, </a:t>
            </a:r>
            <a:r>
              <a:rPr lang="en-US" altLang="en-US" sz="1200" dirty="0" err="1">
                <a:solidFill>
                  <a:schemeClr val="bg1">
                    <a:lumMod val="75000"/>
                  </a:schemeClr>
                </a:solidFill>
              </a:rPr>
              <a:t>Morbus von Mooren</a:t>
            </a:r>
            <a:r>
              <a:rPr lang="en-US" altLang="en-US" sz="1200" dirty="0">
                <a:solidFill>
                  <a:schemeClr val="bg1">
                    <a:lumMod val="75000"/>
                  </a:schemeClr>
                </a:solidFill>
              </a:rPr>
              <a:t>, </a:t>
            </a:r>
            <a:r>
              <a:rPr lang="en-US" altLang="en-US" sz="1200" dirty="0" err="1">
                <a:solidFill>
                  <a:schemeClr val="bg1">
                    <a:lumMod val="75000"/>
                  </a:schemeClr>
                </a:solidFill>
              </a:rPr>
              <a:t>Behçet-Syndrom</a:t>
            </a:r>
            <a:r>
              <a:rPr lang="en-US" altLang="en-US" sz="1200" dirty="0">
                <a:solidFill>
                  <a:schemeClr val="bg1">
                    <a:lumMod val="75000"/>
                  </a:schemeClr>
                </a:solidFill>
              </a:rPr>
              <a:t>, IBD</a:t>
            </a:r>
          </a:p>
          <a:p>
            <a:pPr eaLnBrk="1" hangingPunct="1">
              <a:defRPr/>
            </a:pPr>
            <a:endParaRPr lang="en-US" altLang="en-US" dirty="0">
              <a:solidFill>
                <a:schemeClr val="bg1">
                  <a:lumMod val="75000"/>
                </a:schemeClr>
              </a:solidFill>
            </a:endParaRPr>
          </a:p>
          <a:p>
            <a:pPr eaLnBrk="1" hangingPunct="1">
              <a:defRPr/>
            </a:pPr>
            <a:r>
              <a:rPr lang="en-US" altLang="en-US" sz="1200" dirty="0">
                <a:solidFill>
                  <a:schemeClr val="bg1">
                    <a:lumMod val="75000"/>
                  </a:schemeClr>
                </a:solidFill>
              </a:rPr>
              <a:t>Und in dieser Gruppe?</a:t>
            </a:r>
          </a:p>
          <a:p>
            <a:pPr lvl="1" eaLnBrk="1" hangingPunct="1">
              <a:defRPr/>
            </a:pPr>
            <a:r>
              <a:rPr lang="en-US" altLang="en-US" sz="1200" dirty="0" err="1">
                <a:solidFill>
                  <a:schemeClr val="bg1">
                    <a:lumMod val="75000"/>
                  </a:schemeClr>
                </a:solidFill>
              </a:rPr>
              <a:t>Mooren</a:t>
            </a:r>
            <a:r>
              <a:rPr lang="en-US" altLang="en-US" sz="1200" dirty="0">
                <a:solidFill>
                  <a:schemeClr val="bg1">
                    <a:lumMod val="75000"/>
                  </a:schemeClr>
                </a:solidFill>
              </a:rPr>
              <a:t>, </a:t>
            </a:r>
            <a:r>
              <a:rPr lang="en-US" altLang="en-US" sz="1200" b="1" dirty="0" err="1">
                <a:solidFill>
                  <a:srgbClr val="0000FF"/>
                </a:solidFill>
              </a:rPr>
              <a:t>Terrien (</a:t>
            </a:r>
            <a:r>
              <a:rPr lang="en-US" altLang="en-US" sz="1200" b="1" dirty="0">
                <a:solidFill>
                  <a:srgbClr val="0000FF"/>
                </a:solidFill>
              </a:rPr>
              <a:t>marginal</a:t>
            </a:r>
            <a:r>
              <a:rPr lang="en-US" altLang="en-US" sz="1200" dirty="0">
                <a:solidFill>
                  <a:schemeClr val="bg1">
                    <a:lumMod val="75000"/>
                  </a:schemeClr>
                </a:solidFill>
              </a:rPr>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Warum ist </a:t>
            </a:r>
            <a:r>
              <a:rPr lang="en-US" altLang="en-US" sz="1200" i="1" dirty="0" err="1">
                <a:solidFill>
                  <a:schemeClr val="bg1">
                    <a:lumMod val="75000"/>
                  </a:schemeClr>
                </a:solidFill>
              </a:rPr>
              <a:t>Terriens </a:t>
            </a:r>
            <a:r>
              <a:rPr lang="en-US" altLang="en-US" sz="1200" i="1" dirty="0">
                <a:solidFill>
                  <a:schemeClr val="bg1">
                    <a:lumMod val="75000"/>
                  </a:schemeClr>
                </a:solidFill>
              </a:rPr>
              <a:t>in dieser Gruppe der Außenseiter?</a:t>
            </a:r>
          </a:p>
          <a:p>
            <a:pPr eaLnBrk="1" hangingPunct="1">
              <a:spcBef>
                <a:spcPct val="0"/>
              </a:spcBef>
              <a:buClrTx/>
              <a:buSzTx/>
              <a:buFontTx/>
              <a:buNone/>
            </a:pPr>
            <a:r>
              <a:rPr lang="en-US" altLang="en-US" sz="1200" dirty="0">
                <a:solidFill>
                  <a:schemeClr val="bg1">
                    <a:lumMod val="75000"/>
                  </a:schemeClr>
                </a:solidFill>
              </a:rPr>
              <a:t>Zwei Gründe:</a:t>
            </a:r>
          </a:p>
          <a:p>
            <a:pPr eaLnBrk="1" hangingPunct="1">
              <a:spcBef>
                <a:spcPct val="0"/>
              </a:spcBef>
              <a:buClrTx/>
              <a:buSzTx/>
              <a:buFontTx/>
              <a:buNone/>
            </a:pPr>
            <a:r>
              <a:rPr lang="en-US" altLang="en-US" sz="1200" dirty="0">
                <a:solidFill>
                  <a:schemeClr val="bg1">
                    <a:lumMod val="75000"/>
                  </a:schemeClr>
                </a:solidFill>
              </a:rPr>
              <a:t>--Bei den anderen handelt es sich bei PUK um einen  entzündlichen  Prozess; </a:t>
            </a:r>
            <a:r>
              <a:rPr lang="en-US" altLang="en-US" sz="1200" dirty="0" err="1">
                <a:solidFill>
                  <a:schemeClr val="bg1">
                    <a:lumMod val="75000"/>
                  </a:schemeClr>
                </a:solidFill>
              </a:rPr>
              <a:t>bei Terrien </a:t>
            </a:r>
            <a:r>
              <a:rPr lang="en-US" altLang="en-US" sz="1200" dirty="0">
                <a:solidFill>
                  <a:schemeClr val="bg1">
                    <a:lumMod val="75000"/>
                  </a:schemeClr>
                </a:solidFill>
              </a:rPr>
              <a:t>ist er  nichtentzündlich</a:t>
            </a:r>
          </a:p>
          <a:p>
            <a:pPr eaLnBrk="1" hangingPunct="1">
              <a:spcBef>
                <a:spcPct val="0"/>
              </a:spcBef>
              <a:buClrTx/>
              <a:buSzTx/>
              <a:buFontTx/>
              <a:buNone/>
            </a:pPr>
            <a:r>
              <a:rPr lang="en-US" altLang="en-US" sz="1200" dirty="0">
                <a:solidFill>
                  <a:schemeClr val="bg1">
                    <a:lumMod val="75000"/>
                  </a:schemeClr>
                </a:solidFill>
              </a:rPr>
              <a:t>--Wie das Wort „ulzerativ“ im Namen andeutet, ist das Hornhautepithel bei PUK  gestört. Im Gegensatz dazu ist das Epithel bei </a:t>
            </a:r>
            <a:r>
              <a:rPr lang="en-US" altLang="en-US" sz="1200" dirty="0" err="1">
                <a:solidFill>
                  <a:schemeClr val="bg1">
                    <a:lumMod val="75000"/>
                  </a:schemeClr>
                </a:solidFill>
              </a:rPr>
              <a:t>Terrien’s </a:t>
            </a:r>
            <a:r>
              <a:rPr lang="en-US" altLang="en-US" sz="1200" b="1" dirty="0">
                <a:solidFill>
                  <a:schemeClr val="bg1">
                    <a:lumMod val="75000"/>
                  </a:schemeClr>
                </a:solidFill>
              </a:rPr>
              <a:t> intakt</a:t>
            </a:r>
            <a:r>
              <a:rPr lang="en-US" altLang="en-US" sz="1200" dirty="0">
                <a:solidFill>
                  <a:schemeClr val="bg1">
                    <a:lumMod val="75000"/>
                  </a:schemeClr>
                </a:solidFill>
              </a:rPr>
              <a: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214</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4" name="TextBox 1">
            <a:extLst>
              <a:ext uri="{FF2B5EF4-FFF2-40B4-BE49-F238E27FC236}">
                <a16:creationId xmlns:a16="http://schemas.microsoft.com/office/drawing/2014/main" id="{CE08F59B-9D8E-40C0-A3C8-F9FEBFC107C0}"/>
              </a:ext>
            </a:extLst>
          </p:cNvPr>
          <p:cNvSpPr txBox="1">
            <a:spLocks noChangeArrowheads="1"/>
          </p:cNvSpPr>
          <p:nvPr/>
        </p:nvSpPr>
        <p:spPr bwMode="auto">
          <a:xfrm>
            <a:off x="1293160" y="805458"/>
            <a:ext cx="6599884" cy="3103414"/>
          </a:xfrm>
          <a:prstGeom prst="rect">
            <a:avLst/>
          </a:prstGeom>
          <a:solidFill>
            <a:schemeClr val="accent1">
              <a:lumMod val="40000"/>
              <a:lumOff val="6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Apropos Terrien…</a:t>
            </a:r>
            <a:endParaRPr lang="en-US" altLang="en-US" sz="18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Handelt es sich um eine häufige oder eine seltene Erkrankung?</a:t>
            </a:r>
          </a:p>
          <a:p>
            <a:pPr eaLnBrk="1" hangingPunct="1">
              <a:spcBef>
                <a:spcPct val="0"/>
              </a:spcBef>
              <a:buClrTx/>
              <a:buSzTx/>
              <a:buFontTx/>
              <a:buNone/>
            </a:pPr>
            <a:r>
              <a:rPr lang="en-US" altLang="en-US" sz="1200" dirty="0">
                <a:solidFill>
                  <a:schemeClr val="bg1">
                    <a:lumMod val="75000"/>
                  </a:schemeClr>
                </a:solidFill>
              </a:rPr>
              <a:t>Selten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Gibt es eine geschlechtsspezifische Prävalenz?</a:t>
            </a:r>
          </a:p>
          <a:p>
            <a:pPr eaLnBrk="1" hangingPunct="1">
              <a:spcBef>
                <a:spcPct val="0"/>
              </a:spcBef>
              <a:buClrTx/>
              <a:buSzTx/>
              <a:buFontTx/>
              <a:buNone/>
            </a:pPr>
            <a:r>
              <a:rPr lang="en-US" altLang="en-US" sz="1200" dirty="0">
                <a:solidFill>
                  <a:schemeClr val="bg1">
                    <a:lumMod val="75000"/>
                  </a:schemeClr>
                </a:solidFill>
              </a:rPr>
              <a:t>Während man früher annahm, dass sie bei Männern häufiger auftritt, geht man heute von einer gleichmäßigen Verteilung aus</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Tritt sie einseitig oder beidseitig auf?</a:t>
            </a:r>
          </a:p>
          <a:p>
            <a:pPr eaLnBrk="1" hangingPunct="1">
              <a:spcBef>
                <a:spcPct val="0"/>
              </a:spcBef>
              <a:buClrTx/>
              <a:buSzTx/>
              <a:buFontTx/>
              <a:buNone/>
            </a:pPr>
            <a:r>
              <a:rPr lang="en-US" altLang="en-US" sz="1200" dirty="0">
                <a:solidFill>
                  <a:schemeClr val="bg1">
                    <a:lumMod val="75000"/>
                  </a:schemeClr>
                </a:solidFill>
              </a:rPr>
              <a:t>Beidseitig (obwohl die Beteiligung auffallend asymmetrisch sein kann)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Welcher Bereich der Hornhaut ist zuerst betroffen, und wie verläuft die Erkrankung von dort aus?</a:t>
            </a:r>
          </a:p>
          <a:p>
            <a:pPr eaLnBrk="1" hangingPunct="1">
              <a:spcBef>
                <a:spcPct val="0"/>
              </a:spcBef>
              <a:buClrTx/>
              <a:buSzTx/>
              <a:buFontTx/>
              <a:buNone/>
            </a:pPr>
            <a:r>
              <a:rPr lang="en-US" altLang="en-US" sz="1200" dirty="0">
                <a:solidFill>
                  <a:schemeClr val="bg1">
                    <a:lumMod val="75000"/>
                  </a:schemeClr>
                </a:solidFill>
              </a:rPr>
              <a:t>Es beginnt </a:t>
            </a:r>
            <a:r>
              <a:rPr lang="en-US" altLang="en-US" sz="1200" dirty="0" err="1">
                <a:solidFill>
                  <a:schemeClr val="bg1">
                    <a:lumMod val="75000"/>
                  </a:schemeClr>
                </a:solidFill>
              </a:rPr>
              <a:t>superonasal </a:t>
            </a:r>
            <a:r>
              <a:rPr lang="en-US" altLang="en-US" sz="1200" dirty="0">
                <a:solidFill>
                  <a:schemeClr val="bg1">
                    <a:lumMod val="75000"/>
                  </a:schemeClr>
                </a:solidFill>
              </a:rPr>
              <a:t>und breitet sich dann zirkulär aus</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Beeinträchtigt es das Sehvermögen? Wenn ja, inwiefern?</a:t>
            </a:r>
          </a:p>
          <a:p>
            <a:pPr eaLnBrk="1" hangingPunct="1">
              <a:spcBef>
                <a:spcPct val="0"/>
              </a:spcBef>
              <a:buClrTx/>
              <a:buSzTx/>
              <a:buFontTx/>
              <a:buNone/>
            </a:pPr>
            <a:r>
              <a:rPr lang="en-US" altLang="en-US" sz="1200" dirty="0">
                <a:solidFill>
                  <a:schemeClr val="bg1">
                    <a:lumMod val="75000"/>
                  </a:schemeClr>
                </a:solidFill>
              </a:rPr>
              <a:t>Ja, durch die Entstehung eines starken Astigmatismus</a:t>
            </a:r>
          </a:p>
        </p:txBody>
      </p:sp>
      <p:sp>
        <p:nvSpPr>
          <p:cNvPr id="6" name="TextBox 1">
            <a:extLst>
              <a:ext uri="{FF2B5EF4-FFF2-40B4-BE49-F238E27FC236}">
                <a16:creationId xmlns:a16="http://schemas.microsoft.com/office/drawing/2014/main" id="{5DD6B5D1-FA9A-4FC2-B5C8-E02F78BCB33F}"/>
              </a:ext>
            </a:extLst>
          </p:cNvPr>
          <p:cNvSpPr txBox="1">
            <a:spLocks noChangeArrowheads="1"/>
          </p:cNvSpPr>
          <p:nvPr/>
        </p:nvSpPr>
        <p:spPr bwMode="auto">
          <a:xfrm>
            <a:off x="2189921" y="1487031"/>
            <a:ext cx="4363279" cy="1749197"/>
          </a:xfrm>
          <a:prstGeom prst="rect">
            <a:avLst/>
          </a:prstGeom>
          <a:solidFill>
            <a:srgbClr val="E6E6E6"/>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err="1">
                <a:solidFill>
                  <a:srgbClr val="0000FF"/>
                </a:solidFill>
              </a:rPr>
              <a:t>Führt</a:t>
            </a:r>
            <a:r>
              <a:rPr lang="en-US" altLang="en-US" sz="1200" i="1" dirty="0">
                <a:solidFill>
                  <a:srgbClr val="0000FF"/>
                </a:solidFill>
              </a:rPr>
              <a:t> </a:t>
            </a:r>
            <a:r>
              <a:rPr lang="en-US" altLang="en-US" sz="1200" i="1" dirty="0" err="1">
                <a:solidFill>
                  <a:srgbClr val="0000FF"/>
                </a:solidFill>
              </a:rPr>
              <a:t>Terriens</a:t>
            </a:r>
            <a:r>
              <a:rPr lang="en-US" altLang="en-US" sz="1200" i="1" dirty="0">
                <a:solidFill>
                  <a:srgbClr val="0000FF"/>
                </a:solidFill>
              </a:rPr>
              <a:t> zu einer deutlich dünneren Hornhaut als normal?</a:t>
            </a:r>
          </a:p>
          <a:p>
            <a:pPr eaLnBrk="1" hangingPunct="1">
              <a:spcBef>
                <a:spcPct val="0"/>
              </a:spcBef>
              <a:buClrTx/>
              <a:buSzTx/>
              <a:buFontTx/>
              <a:buNone/>
              <a:defRPr/>
            </a:pPr>
            <a:r>
              <a:rPr lang="en-US" altLang="en-US" sz="1200" dirty="0">
                <a:solidFill>
                  <a:srgbClr val="0000FF"/>
                </a:solidFill>
              </a:rPr>
              <a:t>Ja</a:t>
            </a:r>
          </a:p>
          <a:p>
            <a:pPr eaLnBrk="1" hangingPunct="1">
              <a:spcBef>
                <a:spcPct val="0"/>
              </a:spcBef>
              <a:buClrTx/>
              <a:buSzTx/>
              <a:buFontTx/>
              <a:buNone/>
              <a:defRPr/>
            </a:pPr>
            <a:endParaRPr lang="en-US" altLang="en-US" sz="1400" dirty="0">
              <a:solidFill>
                <a:srgbClr val="0000FF"/>
              </a:solidFill>
            </a:endParaRPr>
          </a:p>
          <a:p>
            <a:pPr eaLnBrk="1" hangingPunct="1">
              <a:spcBef>
                <a:spcPct val="0"/>
              </a:spcBef>
              <a:buClrTx/>
              <a:buSzTx/>
              <a:buFontTx/>
              <a:buNone/>
              <a:defRPr/>
            </a:pPr>
            <a:r>
              <a:rPr lang="en-US" altLang="en-US" sz="1200" i="1" dirty="0">
                <a:solidFill>
                  <a:srgbClr val="0000FF"/>
                </a:solidFill>
              </a:rPr>
              <a:t>Besteht bei der verdünnten Terrien-Hornhaut die Gefahr einer Ruptur bei leichtem Trauma?</a:t>
            </a:r>
          </a:p>
          <a:p>
            <a:pPr eaLnBrk="1" hangingPunct="1">
              <a:spcBef>
                <a:spcPct val="0"/>
              </a:spcBef>
              <a:buClrTx/>
              <a:buSzTx/>
              <a:buFontTx/>
              <a:buNone/>
              <a:defRPr/>
            </a:pPr>
            <a:r>
              <a:rPr lang="en-US" altLang="en-US" sz="1200" dirty="0">
                <a:solidFill>
                  <a:srgbClr val="0000FF"/>
                </a:solidFill>
              </a:rPr>
              <a:t>Ja</a:t>
            </a:r>
            <a:endParaRPr lang="en-US" altLang="en-US" sz="1400" dirty="0">
              <a:solidFill>
                <a:srgbClr val="E6E6E6"/>
              </a:solidFill>
            </a:endParaRPr>
          </a:p>
          <a:p>
            <a:pPr eaLnBrk="1" hangingPunct="1">
              <a:spcBef>
                <a:spcPct val="0"/>
              </a:spcBef>
              <a:buClrTx/>
              <a:buSzTx/>
              <a:buFontTx/>
              <a:buNone/>
              <a:defRPr/>
            </a:pPr>
            <a:endParaRPr lang="en-US" altLang="en-US" sz="1400" dirty="0">
              <a:solidFill>
                <a:srgbClr val="E6E6E6"/>
              </a:solidFill>
            </a:endParaRPr>
          </a:p>
          <a:p>
            <a:pPr eaLnBrk="1" hangingPunct="1">
              <a:spcBef>
                <a:spcPct val="0"/>
              </a:spcBef>
              <a:buClrTx/>
              <a:buSzTx/>
              <a:buFontTx/>
              <a:buNone/>
              <a:defRPr/>
            </a:pPr>
            <a:r>
              <a:rPr lang="en-US" altLang="en-US" sz="1200" i="1" dirty="0">
                <a:solidFill>
                  <a:srgbClr val="E6E6E6"/>
                </a:solidFill>
              </a:rPr>
              <a:t>Müssen </a:t>
            </a:r>
            <a:r>
              <a:rPr lang="en-US" altLang="en-US" sz="1200" i="1" dirty="0" err="1">
                <a:solidFill>
                  <a:srgbClr val="E6E6E6"/>
                </a:solidFill>
              </a:rPr>
              <a:t>Terrien</a:t>
            </a:r>
            <a:r>
              <a:rPr lang="en-US" altLang="en-US" sz="1200" i="1" dirty="0">
                <a:solidFill>
                  <a:srgbClr val="E6E6E6"/>
                </a:solidFill>
              </a:rPr>
              <a:t>-Patienten eine Schutzbrille tragen?</a:t>
            </a:r>
          </a:p>
          <a:p>
            <a:pPr eaLnBrk="1" hangingPunct="1">
              <a:spcBef>
                <a:spcPct val="0"/>
              </a:spcBef>
              <a:buClrTx/>
              <a:buSzTx/>
              <a:buFontTx/>
              <a:buNone/>
              <a:defRPr/>
            </a:pPr>
            <a:r>
              <a:rPr lang="en-US" altLang="en-US" sz="1200" dirty="0">
                <a:solidFill>
                  <a:srgbClr val="E6E6E6"/>
                </a:solidFill>
              </a:rPr>
              <a:t>Ja</a:t>
            </a:r>
          </a:p>
        </p:txBody>
      </p:sp>
    </p:spTree>
    <p:extLst>
      <p:ext uri="{BB962C8B-B14F-4D97-AF65-F5344CB8AC3E}">
        <p14:creationId xmlns:p14="http://schemas.microsoft.com/office/powerpoint/2010/main" val="2894316199"/>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Optionen passt nicht dazu, und warum?</a:t>
            </a:r>
          </a:p>
          <a:p>
            <a:pPr lvl="1" eaLnBrk="1" hangingPunct="1">
              <a:defRPr/>
            </a:pPr>
            <a:r>
              <a:rPr lang="en-US" altLang="en-US" sz="1200" dirty="0">
                <a:solidFill>
                  <a:schemeClr val="bg1">
                    <a:lumMod val="75000"/>
                  </a:schemeClr>
                </a:solidFill>
              </a:rPr>
              <a:t>RA, </a:t>
            </a:r>
            <a:r>
              <a:rPr lang="en-US" altLang="en-US" sz="1200" dirty="0" err="1">
                <a:solidFill>
                  <a:schemeClr val="bg1">
                    <a:lumMod val="75000"/>
                  </a:schemeClr>
                </a:solidFill>
              </a:rPr>
              <a:t>Morbus von Mooren</a:t>
            </a:r>
            <a:r>
              <a:rPr lang="en-US" altLang="en-US" sz="1200" dirty="0">
                <a:solidFill>
                  <a:schemeClr val="bg1">
                    <a:lumMod val="75000"/>
                  </a:schemeClr>
                </a:solidFill>
              </a:rPr>
              <a:t>, </a:t>
            </a:r>
            <a:r>
              <a:rPr lang="en-US" altLang="en-US" sz="1200" dirty="0" err="1">
                <a:solidFill>
                  <a:schemeClr val="bg1">
                    <a:lumMod val="75000"/>
                  </a:schemeClr>
                </a:solidFill>
              </a:rPr>
              <a:t>Behçet-Syndrom</a:t>
            </a:r>
            <a:r>
              <a:rPr lang="en-US" altLang="en-US" sz="1200" dirty="0">
                <a:solidFill>
                  <a:schemeClr val="bg1">
                    <a:lumMod val="75000"/>
                  </a:schemeClr>
                </a:solidFill>
              </a:rPr>
              <a:t>, IBD</a:t>
            </a:r>
          </a:p>
          <a:p>
            <a:pPr eaLnBrk="1" hangingPunct="1">
              <a:defRPr/>
            </a:pPr>
            <a:endParaRPr lang="en-US" altLang="en-US" dirty="0">
              <a:solidFill>
                <a:schemeClr val="bg1">
                  <a:lumMod val="75000"/>
                </a:schemeClr>
              </a:solidFill>
            </a:endParaRPr>
          </a:p>
          <a:p>
            <a:pPr eaLnBrk="1" hangingPunct="1">
              <a:defRPr/>
            </a:pPr>
            <a:r>
              <a:rPr lang="en-US" altLang="en-US" sz="1200" dirty="0">
                <a:solidFill>
                  <a:schemeClr val="bg1">
                    <a:lumMod val="75000"/>
                  </a:schemeClr>
                </a:solidFill>
              </a:rPr>
              <a:t>Und in dieser Gruppe?</a:t>
            </a:r>
          </a:p>
          <a:p>
            <a:pPr lvl="1" eaLnBrk="1" hangingPunct="1">
              <a:defRPr/>
            </a:pPr>
            <a:r>
              <a:rPr lang="en-US" altLang="en-US" sz="1200" dirty="0" err="1">
                <a:solidFill>
                  <a:schemeClr val="bg1">
                    <a:lumMod val="75000"/>
                  </a:schemeClr>
                </a:solidFill>
              </a:rPr>
              <a:t>Mooren</a:t>
            </a:r>
            <a:r>
              <a:rPr lang="en-US" altLang="en-US" sz="1200" dirty="0">
                <a:solidFill>
                  <a:schemeClr val="bg1">
                    <a:lumMod val="75000"/>
                  </a:schemeClr>
                </a:solidFill>
              </a:rPr>
              <a:t>, </a:t>
            </a:r>
            <a:r>
              <a:rPr lang="en-US" altLang="en-US" sz="1200" b="1" dirty="0" err="1">
                <a:solidFill>
                  <a:srgbClr val="0000FF"/>
                </a:solidFill>
              </a:rPr>
              <a:t>Terrien (</a:t>
            </a:r>
            <a:r>
              <a:rPr lang="en-US" altLang="en-US" sz="1200" b="1" dirty="0">
                <a:solidFill>
                  <a:srgbClr val="0000FF"/>
                </a:solidFill>
              </a:rPr>
              <a:t>marginal</a:t>
            </a:r>
            <a:r>
              <a:rPr lang="en-US" altLang="en-US" sz="1200" dirty="0">
                <a:solidFill>
                  <a:schemeClr val="bg1">
                    <a:lumMod val="75000"/>
                  </a:schemeClr>
                </a:solidFill>
              </a:rPr>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Warum ist </a:t>
            </a:r>
            <a:r>
              <a:rPr lang="en-US" altLang="en-US" sz="1200" i="1" dirty="0" err="1">
                <a:solidFill>
                  <a:schemeClr val="bg1">
                    <a:lumMod val="75000"/>
                  </a:schemeClr>
                </a:solidFill>
              </a:rPr>
              <a:t>Terriens </a:t>
            </a:r>
            <a:r>
              <a:rPr lang="en-US" altLang="en-US" sz="1200" i="1" dirty="0">
                <a:solidFill>
                  <a:schemeClr val="bg1">
                    <a:lumMod val="75000"/>
                  </a:schemeClr>
                </a:solidFill>
              </a:rPr>
              <a:t>in dieser Gruppe der Außenseiter?</a:t>
            </a:r>
          </a:p>
          <a:p>
            <a:pPr eaLnBrk="1" hangingPunct="1">
              <a:spcBef>
                <a:spcPct val="0"/>
              </a:spcBef>
              <a:buClrTx/>
              <a:buSzTx/>
              <a:buFontTx/>
              <a:buNone/>
            </a:pPr>
            <a:r>
              <a:rPr lang="en-US" altLang="en-US" sz="1200" dirty="0">
                <a:solidFill>
                  <a:schemeClr val="bg1">
                    <a:lumMod val="75000"/>
                  </a:schemeClr>
                </a:solidFill>
              </a:rPr>
              <a:t>Zwei Gründe:</a:t>
            </a:r>
          </a:p>
          <a:p>
            <a:pPr eaLnBrk="1" hangingPunct="1">
              <a:spcBef>
                <a:spcPct val="0"/>
              </a:spcBef>
              <a:buClrTx/>
              <a:buSzTx/>
              <a:buFontTx/>
              <a:buNone/>
            </a:pPr>
            <a:r>
              <a:rPr lang="en-US" altLang="en-US" sz="1200" dirty="0">
                <a:solidFill>
                  <a:schemeClr val="bg1">
                    <a:lumMod val="75000"/>
                  </a:schemeClr>
                </a:solidFill>
              </a:rPr>
              <a:t>--Bei den anderen handelt es sich bei PUK um einen  entzündlichen  Prozess; </a:t>
            </a:r>
            <a:r>
              <a:rPr lang="en-US" altLang="en-US" sz="1200" dirty="0" err="1">
                <a:solidFill>
                  <a:schemeClr val="bg1">
                    <a:lumMod val="75000"/>
                  </a:schemeClr>
                </a:solidFill>
              </a:rPr>
              <a:t>bei Terrien </a:t>
            </a:r>
            <a:r>
              <a:rPr lang="en-US" altLang="en-US" sz="1200" dirty="0">
                <a:solidFill>
                  <a:schemeClr val="bg1">
                    <a:lumMod val="75000"/>
                  </a:schemeClr>
                </a:solidFill>
              </a:rPr>
              <a:t>ist er  nichtentzündlich</a:t>
            </a:r>
          </a:p>
          <a:p>
            <a:pPr eaLnBrk="1" hangingPunct="1">
              <a:spcBef>
                <a:spcPct val="0"/>
              </a:spcBef>
              <a:buClrTx/>
              <a:buSzTx/>
              <a:buFontTx/>
              <a:buNone/>
            </a:pPr>
            <a:r>
              <a:rPr lang="en-US" altLang="en-US" sz="1200" dirty="0">
                <a:solidFill>
                  <a:schemeClr val="bg1">
                    <a:lumMod val="75000"/>
                  </a:schemeClr>
                </a:solidFill>
              </a:rPr>
              <a:t>--Wie das Wort „ulzerativ“ im Namen andeutet, ist das Hornhautepithel bei PUK  gestört. Im Gegensatz dazu ist das Epithel bei </a:t>
            </a:r>
            <a:r>
              <a:rPr lang="en-US" altLang="en-US" sz="1200" dirty="0" err="1">
                <a:solidFill>
                  <a:schemeClr val="bg1">
                    <a:lumMod val="75000"/>
                  </a:schemeClr>
                </a:solidFill>
              </a:rPr>
              <a:t>Terrien’s </a:t>
            </a:r>
            <a:r>
              <a:rPr lang="en-US" altLang="en-US" sz="1200" b="1" dirty="0">
                <a:solidFill>
                  <a:schemeClr val="bg1">
                    <a:lumMod val="75000"/>
                  </a:schemeClr>
                </a:solidFill>
              </a:rPr>
              <a:t> intakt</a:t>
            </a:r>
            <a:r>
              <a:rPr lang="en-US" altLang="en-US" sz="1200" dirty="0">
                <a:solidFill>
                  <a:schemeClr val="bg1">
                    <a:lumMod val="75000"/>
                  </a:schemeClr>
                </a:solidFill>
              </a:rPr>
              <a: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215</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4" name="TextBox 1">
            <a:extLst>
              <a:ext uri="{FF2B5EF4-FFF2-40B4-BE49-F238E27FC236}">
                <a16:creationId xmlns:a16="http://schemas.microsoft.com/office/drawing/2014/main" id="{CE08F59B-9D8E-40C0-A3C8-F9FEBFC107C0}"/>
              </a:ext>
            </a:extLst>
          </p:cNvPr>
          <p:cNvSpPr txBox="1">
            <a:spLocks noChangeArrowheads="1"/>
          </p:cNvSpPr>
          <p:nvPr/>
        </p:nvSpPr>
        <p:spPr bwMode="auto">
          <a:xfrm>
            <a:off x="1293160" y="805458"/>
            <a:ext cx="6599884" cy="3103414"/>
          </a:xfrm>
          <a:prstGeom prst="rect">
            <a:avLst/>
          </a:prstGeom>
          <a:solidFill>
            <a:schemeClr val="accent1">
              <a:lumMod val="40000"/>
              <a:lumOff val="6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Apropos Terrien…</a:t>
            </a:r>
            <a:endParaRPr lang="en-US" altLang="en-US" sz="18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Handelt es sich um eine häufige oder eine seltene Erkrankung?</a:t>
            </a:r>
          </a:p>
          <a:p>
            <a:pPr eaLnBrk="1" hangingPunct="1">
              <a:spcBef>
                <a:spcPct val="0"/>
              </a:spcBef>
              <a:buClrTx/>
              <a:buSzTx/>
              <a:buFontTx/>
              <a:buNone/>
            </a:pPr>
            <a:r>
              <a:rPr lang="en-US" altLang="en-US" sz="1200" dirty="0">
                <a:solidFill>
                  <a:schemeClr val="bg1">
                    <a:lumMod val="75000"/>
                  </a:schemeClr>
                </a:solidFill>
              </a:rPr>
              <a:t>Selten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Gibt es eine geschlechtsspezifische Prävalenz?</a:t>
            </a:r>
          </a:p>
          <a:p>
            <a:pPr eaLnBrk="1" hangingPunct="1">
              <a:spcBef>
                <a:spcPct val="0"/>
              </a:spcBef>
              <a:buClrTx/>
              <a:buSzTx/>
              <a:buFontTx/>
              <a:buNone/>
            </a:pPr>
            <a:r>
              <a:rPr lang="en-US" altLang="en-US" sz="1200" dirty="0">
                <a:solidFill>
                  <a:schemeClr val="bg1">
                    <a:lumMod val="75000"/>
                  </a:schemeClr>
                </a:solidFill>
              </a:rPr>
              <a:t>Während man früher annahm, dass sie bei Männern häufiger auftritt, geht man heute von einer gleichmäßigen Verteilung aus</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Tritt sie einseitig oder beidseitig auf?</a:t>
            </a:r>
          </a:p>
          <a:p>
            <a:pPr eaLnBrk="1" hangingPunct="1">
              <a:spcBef>
                <a:spcPct val="0"/>
              </a:spcBef>
              <a:buClrTx/>
              <a:buSzTx/>
              <a:buFontTx/>
              <a:buNone/>
            </a:pPr>
            <a:r>
              <a:rPr lang="en-US" altLang="en-US" sz="1200" dirty="0">
                <a:solidFill>
                  <a:schemeClr val="bg1">
                    <a:lumMod val="75000"/>
                  </a:schemeClr>
                </a:solidFill>
              </a:rPr>
              <a:t>Beidseitig (obwohl die Beteiligung auffallend asymmetrisch sein kann)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Welcher Bereich der Hornhaut ist zuerst betroffen, und wie verläuft die Erkrankung von dort aus?</a:t>
            </a:r>
          </a:p>
          <a:p>
            <a:pPr eaLnBrk="1" hangingPunct="1">
              <a:spcBef>
                <a:spcPct val="0"/>
              </a:spcBef>
              <a:buClrTx/>
              <a:buSzTx/>
              <a:buFontTx/>
              <a:buNone/>
            </a:pPr>
            <a:r>
              <a:rPr lang="en-US" altLang="en-US" sz="1200" dirty="0">
                <a:solidFill>
                  <a:schemeClr val="bg1">
                    <a:lumMod val="75000"/>
                  </a:schemeClr>
                </a:solidFill>
              </a:rPr>
              <a:t>Es beginnt </a:t>
            </a:r>
            <a:r>
              <a:rPr lang="en-US" altLang="en-US" sz="1200" dirty="0" err="1">
                <a:solidFill>
                  <a:schemeClr val="bg1">
                    <a:lumMod val="75000"/>
                  </a:schemeClr>
                </a:solidFill>
              </a:rPr>
              <a:t>superonasal </a:t>
            </a:r>
            <a:r>
              <a:rPr lang="en-US" altLang="en-US" sz="1200" dirty="0">
                <a:solidFill>
                  <a:schemeClr val="bg1">
                    <a:lumMod val="75000"/>
                  </a:schemeClr>
                </a:solidFill>
              </a:rPr>
              <a:t>und breitet sich dann zirkulär aus</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Beeinträchtigt es das Sehvermögen? Wenn ja, inwiefern?</a:t>
            </a:r>
          </a:p>
          <a:p>
            <a:pPr eaLnBrk="1" hangingPunct="1">
              <a:spcBef>
                <a:spcPct val="0"/>
              </a:spcBef>
              <a:buClrTx/>
              <a:buSzTx/>
              <a:buFontTx/>
              <a:buNone/>
            </a:pPr>
            <a:r>
              <a:rPr lang="en-US" altLang="en-US" sz="1200" dirty="0">
                <a:solidFill>
                  <a:schemeClr val="bg1">
                    <a:lumMod val="75000"/>
                  </a:schemeClr>
                </a:solidFill>
              </a:rPr>
              <a:t>Ja, durch die Entstehung eines starken Astigmatismus</a:t>
            </a:r>
          </a:p>
        </p:txBody>
      </p:sp>
      <p:sp>
        <p:nvSpPr>
          <p:cNvPr id="6" name="TextBox 1">
            <a:extLst>
              <a:ext uri="{FF2B5EF4-FFF2-40B4-BE49-F238E27FC236}">
                <a16:creationId xmlns:a16="http://schemas.microsoft.com/office/drawing/2014/main" id="{5DD6B5D1-FA9A-4FC2-B5C8-E02F78BCB33F}"/>
              </a:ext>
            </a:extLst>
          </p:cNvPr>
          <p:cNvSpPr txBox="1">
            <a:spLocks noChangeArrowheads="1"/>
          </p:cNvSpPr>
          <p:nvPr/>
        </p:nvSpPr>
        <p:spPr bwMode="auto">
          <a:xfrm>
            <a:off x="2189921" y="1487031"/>
            <a:ext cx="4363279" cy="1749197"/>
          </a:xfrm>
          <a:prstGeom prst="rect">
            <a:avLst/>
          </a:prstGeom>
          <a:solidFill>
            <a:srgbClr val="E6E6E6"/>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err="1">
                <a:solidFill>
                  <a:srgbClr val="0000FF"/>
                </a:solidFill>
              </a:rPr>
              <a:t>Führt</a:t>
            </a:r>
            <a:r>
              <a:rPr lang="en-US" altLang="en-US" sz="1200" i="1" dirty="0">
                <a:solidFill>
                  <a:srgbClr val="0000FF"/>
                </a:solidFill>
              </a:rPr>
              <a:t> </a:t>
            </a:r>
            <a:r>
              <a:rPr lang="en-US" altLang="en-US" sz="1200" i="1" dirty="0" err="1">
                <a:solidFill>
                  <a:srgbClr val="0000FF"/>
                </a:solidFill>
              </a:rPr>
              <a:t>Terriens</a:t>
            </a:r>
            <a:r>
              <a:rPr lang="en-US" altLang="en-US" sz="1200" i="1" dirty="0">
                <a:solidFill>
                  <a:srgbClr val="0000FF"/>
                </a:solidFill>
              </a:rPr>
              <a:t> zu einer deutlich dünneren Hornhaut als normal?</a:t>
            </a:r>
          </a:p>
          <a:p>
            <a:pPr eaLnBrk="1" hangingPunct="1">
              <a:spcBef>
                <a:spcPct val="0"/>
              </a:spcBef>
              <a:buClrTx/>
              <a:buSzTx/>
              <a:buFontTx/>
              <a:buNone/>
              <a:defRPr/>
            </a:pPr>
            <a:r>
              <a:rPr lang="en-US" altLang="en-US" sz="1200" dirty="0">
                <a:solidFill>
                  <a:srgbClr val="0000FF"/>
                </a:solidFill>
              </a:rPr>
              <a:t>Ja</a:t>
            </a:r>
          </a:p>
          <a:p>
            <a:pPr eaLnBrk="1" hangingPunct="1">
              <a:spcBef>
                <a:spcPct val="0"/>
              </a:spcBef>
              <a:buClrTx/>
              <a:buSzTx/>
              <a:buFontTx/>
              <a:buNone/>
              <a:defRPr/>
            </a:pPr>
            <a:endParaRPr lang="en-US" altLang="en-US" sz="1400" dirty="0">
              <a:solidFill>
                <a:srgbClr val="0000FF"/>
              </a:solidFill>
            </a:endParaRPr>
          </a:p>
          <a:p>
            <a:pPr eaLnBrk="1" hangingPunct="1">
              <a:spcBef>
                <a:spcPct val="0"/>
              </a:spcBef>
              <a:buClrTx/>
              <a:buSzTx/>
              <a:buFontTx/>
              <a:buNone/>
              <a:defRPr/>
            </a:pPr>
            <a:r>
              <a:rPr lang="en-US" altLang="en-US" sz="1200" i="1" dirty="0">
                <a:solidFill>
                  <a:srgbClr val="0000FF"/>
                </a:solidFill>
              </a:rPr>
              <a:t>Besteht bei der verdünnten Terrien-Hornhaut die Gefahr einer Ruptur bei leichtem Trauma?</a:t>
            </a:r>
          </a:p>
          <a:p>
            <a:pPr eaLnBrk="1" hangingPunct="1">
              <a:spcBef>
                <a:spcPct val="0"/>
              </a:spcBef>
              <a:buClrTx/>
              <a:buSzTx/>
              <a:buFontTx/>
              <a:buNone/>
              <a:defRPr/>
            </a:pPr>
            <a:r>
              <a:rPr lang="en-US" altLang="en-US" sz="1200" dirty="0">
                <a:solidFill>
                  <a:srgbClr val="0000FF"/>
                </a:solidFill>
              </a:rPr>
              <a:t>Ja</a:t>
            </a:r>
          </a:p>
          <a:p>
            <a:pPr eaLnBrk="1" hangingPunct="1">
              <a:spcBef>
                <a:spcPct val="0"/>
              </a:spcBef>
              <a:buClrTx/>
              <a:buSzTx/>
              <a:buFontTx/>
              <a:buNone/>
              <a:defRPr/>
            </a:pPr>
            <a:endParaRPr lang="en-US" altLang="en-US" sz="1400" dirty="0">
              <a:solidFill>
                <a:srgbClr val="0000FF"/>
              </a:solidFill>
            </a:endParaRPr>
          </a:p>
          <a:p>
            <a:pPr eaLnBrk="1" hangingPunct="1">
              <a:spcBef>
                <a:spcPct val="0"/>
              </a:spcBef>
              <a:buClrTx/>
              <a:buSzTx/>
              <a:buFontTx/>
              <a:buNone/>
              <a:defRPr/>
            </a:pPr>
            <a:r>
              <a:rPr lang="en-US" altLang="en-US" sz="1200" i="1" dirty="0">
                <a:solidFill>
                  <a:srgbClr val="0000FF"/>
                </a:solidFill>
              </a:rPr>
              <a:t>Müssen </a:t>
            </a:r>
            <a:r>
              <a:rPr lang="en-US" altLang="en-US" sz="1200" i="1" dirty="0" err="1">
                <a:solidFill>
                  <a:srgbClr val="0000FF"/>
                </a:solidFill>
              </a:rPr>
              <a:t>Terrien</a:t>
            </a:r>
            <a:r>
              <a:rPr lang="en-US" altLang="en-US" sz="1200" i="1" dirty="0">
                <a:solidFill>
                  <a:srgbClr val="0000FF"/>
                </a:solidFill>
              </a:rPr>
              <a:t>-Patienten eine Schutzbrille tragen?</a:t>
            </a:r>
            <a:endParaRPr lang="en-US" altLang="en-US" sz="1400" i="1" dirty="0">
              <a:solidFill>
                <a:srgbClr val="E6E6E6"/>
              </a:solidFill>
            </a:endParaRPr>
          </a:p>
          <a:p>
            <a:pPr eaLnBrk="1" hangingPunct="1">
              <a:spcBef>
                <a:spcPct val="0"/>
              </a:spcBef>
              <a:buClrTx/>
              <a:buSzTx/>
              <a:buFontTx/>
              <a:buNone/>
              <a:defRPr/>
            </a:pPr>
            <a:r>
              <a:rPr lang="en-US" altLang="en-US" sz="1200" dirty="0">
                <a:solidFill>
                  <a:srgbClr val="E6E6E6"/>
                </a:solidFill>
              </a:rPr>
              <a:t>Ja</a:t>
            </a:r>
          </a:p>
        </p:txBody>
      </p:sp>
    </p:spTree>
    <p:extLst>
      <p:ext uri="{BB962C8B-B14F-4D97-AF65-F5344CB8AC3E}">
        <p14:creationId xmlns:p14="http://schemas.microsoft.com/office/powerpoint/2010/main" val="2581551351"/>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Aussagen passt nicht dazu, und warum?</a:t>
            </a:r>
          </a:p>
          <a:p>
            <a:pPr lvl="1" eaLnBrk="1" hangingPunct="1">
              <a:defRPr/>
            </a:pPr>
            <a:r>
              <a:rPr lang="en-US" altLang="en-US" sz="1200" dirty="0">
                <a:solidFill>
                  <a:schemeClr val="bg1">
                    <a:lumMod val="75000"/>
                  </a:schemeClr>
                </a:solidFill>
              </a:rPr>
              <a:t>RA, </a:t>
            </a:r>
            <a:r>
              <a:rPr lang="en-US" altLang="en-US" sz="1200" dirty="0" err="1">
                <a:solidFill>
                  <a:schemeClr val="bg1">
                    <a:lumMod val="75000"/>
                  </a:schemeClr>
                </a:solidFill>
              </a:rPr>
              <a:t>Morbus von Mooren</a:t>
            </a:r>
            <a:r>
              <a:rPr lang="en-US" altLang="en-US" sz="1200" dirty="0">
                <a:solidFill>
                  <a:schemeClr val="bg1">
                    <a:lumMod val="75000"/>
                  </a:schemeClr>
                </a:solidFill>
              </a:rPr>
              <a:t>, </a:t>
            </a:r>
            <a:r>
              <a:rPr lang="en-US" altLang="en-US" sz="1200" dirty="0" err="1">
                <a:solidFill>
                  <a:schemeClr val="bg1">
                    <a:lumMod val="75000"/>
                  </a:schemeClr>
                </a:solidFill>
              </a:rPr>
              <a:t>Behçet-Syndrom</a:t>
            </a:r>
            <a:r>
              <a:rPr lang="en-US" altLang="en-US" sz="1200" dirty="0">
                <a:solidFill>
                  <a:schemeClr val="bg1">
                    <a:lumMod val="75000"/>
                  </a:schemeClr>
                </a:solidFill>
              </a:rPr>
              <a:t>, IBD</a:t>
            </a:r>
          </a:p>
          <a:p>
            <a:pPr eaLnBrk="1" hangingPunct="1">
              <a:defRPr/>
            </a:pPr>
            <a:endParaRPr lang="en-US" altLang="en-US" dirty="0">
              <a:solidFill>
                <a:schemeClr val="bg1">
                  <a:lumMod val="75000"/>
                </a:schemeClr>
              </a:solidFill>
            </a:endParaRPr>
          </a:p>
          <a:p>
            <a:pPr eaLnBrk="1" hangingPunct="1">
              <a:defRPr/>
            </a:pPr>
            <a:r>
              <a:rPr lang="en-US" altLang="en-US" sz="1200" dirty="0">
                <a:solidFill>
                  <a:schemeClr val="bg1">
                    <a:lumMod val="75000"/>
                  </a:schemeClr>
                </a:solidFill>
              </a:rPr>
              <a:t>Und in dieser Gruppe?</a:t>
            </a:r>
          </a:p>
          <a:p>
            <a:pPr lvl="1" eaLnBrk="1" hangingPunct="1">
              <a:defRPr/>
            </a:pPr>
            <a:r>
              <a:rPr lang="en-US" altLang="en-US" sz="1200" dirty="0" err="1">
                <a:solidFill>
                  <a:schemeClr val="bg1">
                    <a:lumMod val="75000"/>
                  </a:schemeClr>
                </a:solidFill>
              </a:rPr>
              <a:t>Mooren</a:t>
            </a:r>
            <a:r>
              <a:rPr lang="en-US" altLang="en-US" sz="1200" dirty="0">
                <a:solidFill>
                  <a:schemeClr val="bg1">
                    <a:lumMod val="75000"/>
                  </a:schemeClr>
                </a:solidFill>
              </a:rPr>
              <a:t>, </a:t>
            </a:r>
            <a:r>
              <a:rPr lang="en-US" altLang="en-US" sz="1200" b="1" dirty="0" err="1">
                <a:solidFill>
                  <a:srgbClr val="0000FF"/>
                </a:solidFill>
              </a:rPr>
              <a:t>Terrien (</a:t>
            </a:r>
            <a:r>
              <a:rPr lang="en-US" altLang="en-US" sz="1200" b="1" dirty="0">
                <a:solidFill>
                  <a:srgbClr val="0000FF"/>
                </a:solidFill>
              </a:rPr>
              <a:t>marginal</a:t>
            </a:r>
            <a:r>
              <a:rPr lang="en-US" altLang="en-US" sz="1200" dirty="0">
                <a:solidFill>
                  <a:schemeClr val="bg1">
                    <a:lumMod val="75000"/>
                  </a:schemeClr>
                </a:solidFill>
              </a:rPr>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Warum ist </a:t>
            </a:r>
            <a:r>
              <a:rPr lang="en-US" altLang="en-US" sz="1200" i="1" dirty="0" err="1">
                <a:solidFill>
                  <a:schemeClr val="bg1">
                    <a:lumMod val="75000"/>
                  </a:schemeClr>
                </a:solidFill>
              </a:rPr>
              <a:t>Terriens </a:t>
            </a:r>
            <a:r>
              <a:rPr lang="en-US" altLang="en-US" sz="1200" i="1" dirty="0">
                <a:solidFill>
                  <a:schemeClr val="bg1">
                    <a:lumMod val="75000"/>
                  </a:schemeClr>
                </a:solidFill>
              </a:rPr>
              <a:t>in dieser Gruppe der Außenseiter?</a:t>
            </a:r>
          </a:p>
          <a:p>
            <a:pPr eaLnBrk="1" hangingPunct="1">
              <a:spcBef>
                <a:spcPct val="0"/>
              </a:spcBef>
              <a:buClrTx/>
              <a:buSzTx/>
              <a:buFontTx/>
              <a:buNone/>
            </a:pPr>
            <a:r>
              <a:rPr lang="en-US" altLang="en-US" sz="1200" dirty="0">
                <a:solidFill>
                  <a:schemeClr val="bg1">
                    <a:lumMod val="75000"/>
                  </a:schemeClr>
                </a:solidFill>
              </a:rPr>
              <a:t>Zwei Gründe:</a:t>
            </a:r>
          </a:p>
          <a:p>
            <a:pPr eaLnBrk="1" hangingPunct="1">
              <a:spcBef>
                <a:spcPct val="0"/>
              </a:spcBef>
              <a:buClrTx/>
              <a:buSzTx/>
              <a:buFontTx/>
              <a:buNone/>
            </a:pPr>
            <a:r>
              <a:rPr lang="en-US" altLang="en-US" sz="1200" dirty="0">
                <a:solidFill>
                  <a:schemeClr val="bg1">
                    <a:lumMod val="75000"/>
                  </a:schemeClr>
                </a:solidFill>
              </a:rPr>
              <a:t>--Bei den anderen handelt es sich bei PUK um einen  entzündlichen  Prozess; </a:t>
            </a:r>
            <a:r>
              <a:rPr lang="en-US" altLang="en-US" sz="1200" dirty="0" err="1">
                <a:solidFill>
                  <a:schemeClr val="bg1">
                    <a:lumMod val="75000"/>
                  </a:schemeClr>
                </a:solidFill>
              </a:rPr>
              <a:t>bei Terrien </a:t>
            </a:r>
            <a:r>
              <a:rPr lang="en-US" altLang="en-US" sz="1200" dirty="0">
                <a:solidFill>
                  <a:schemeClr val="bg1">
                    <a:lumMod val="75000"/>
                  </a:schemeClr>
                </a:solidFill>
              </a:rPr>
              <a:t>ist er  nichtentzündlich</a:t>
            </a:r>
          </a:p>
          <a:p>
            <a:pPr eaLnBrk="1" hangingPunct="1">
              <a:spcBef>
                <a:spcPct val="0"/>
              </a:spcBef>
              <a:buClrTx/>
              <a:buSzTx/>
              <a:buFontTx/>
              <a:buNone/>
            </a:pPr>
            <a:r>
              <a:rPr lang="en-US" altLang="en-US" sz="1200" dirty="0">
                <a:solidFill>
                  <a:schemeClr val="bg1">
                    <a:lumMod val="75000"/>
                  </a:schemeClr>
                </a:solidFill>
              </a:rPr>
              <a:t>--Wie das Wort „ulzerativ“ im Namen andeutet, ist das Hornhautepithel bei PUK  gestört. Im Gegensatz dazu ist das Epithel bei </a:t>
            </a:r>
            <a:r>
              <a:rPr lang="en-US" altLang="en-US" sz="1200" dirty="0" err="1">
                <a:solidFill>
                  <a:schemeClr val="bg1">
                    <a:lumMod val="75000"/>
                  </a:schemeClr>
                </a:solidFill>
              </a:rPr>
              <a:t>Terrien’s </a:t>
            </a:r>
            <a:r>
              <a:rPr lang="en-US" altLang="en-US" sz="1200" b="1" dirty="0">
                <a:solidFill>
                  <a:schemeClr val="bg1">
                    <a:lumMod val="75000"/>
                  </a:schemeClr>
                </a:solidFill>
              </a:rPr>
              <a:t> intakt</a:t>
            </a:r>
            <a:r>
              <a:rPr lang="en-US" altLang="en-US" sz="1200" dirty="0">
                <a:solidFill>
                  <a:schemeClr val="bg1">
                    <a:lumMod val="75000"/>
                  </a:schemeClr>
                </a:solidFill>
              </a:rPr>
              <a: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216</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4" name="TextBox 1">
            <a:extLst>
              <a:ext uri="{FF2B5EF4-FFF2-40B4-BE49-F238E27FC236}">
                <a16:creationId xmlns:a16="http://schemas.microsoft.com/office/drawing/2014/main" id="{CE08F59B-9D8E-40C0-A3C8-F9FEBFC107C0}"/>
              </a:ext>
            </a:extLst>
          </p:cNvPr>
          <p:cNvSpPr txBox="1">
            <a:spLocks noChangeArrowheads="1"/>
          </p:cNvSpPr>
          <p:nvPr/>
        </p:nvSpPr>
        <p:spPr bwMode="auto">
          <a:xfrm>
            <a:off x="1293160" y="805458"/>
            <a:ext cx="6599884" cy="3103414"/>
          </a:xfrm>
          <a:prstGeom prst="rect">
            <a:avLst/>
          </a:prstGeom>
          <a:solidFill>
            <a:schemeClr val="accent1">
              <a:lumMod val="40000"/>
              <a:lumOff val="6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Apropos Terrien…</a:t>
            </a:r>
            <a:endParaRPr lang="en-US" altLang="en-US" sz="18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Handelt es sich um eine häufige oder eine seltene Erkrankung?</a:t>
            </a:r>
          </a:p>
          <a:p>
            <a:pPr eaLnBrk="1" hangingPunct="1">
              <a:spcBef>
                <a:spcPct val="0"/>
              </a:spcBef>
              <a:buClrTx/>
              <a:buSzTx/>
              <a:buFontTx/>
              <a:buNone/>
            </a:pPr>
            <a:r>
              <a:rPr lang="en-US" altLang="en-US" sz="1200" dirty="0">
                <a:solidFill>
                  <a:schemeClr val="bg1">
                    <a:lumMod val="75000"/>
                  </a:schemeClr>
                </a:solidFill>
              </a:rPr>
              <a:t>Selten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Gibt es eine geschlechtsspezifische Prävalenz?</a:t>
            </a:r>
          </a:p>
          <a:p>
            <a:pPr eaLnBrk="1" hangingPunct="1">
              <a:spcBef>
                <a:spcPct val="0"/>
              </a:spcBef>
              <a:buClrTx/>
              <a:buSzTx/>
              <a:buFontTx/>
              <a:buNone/>
            </a:pPr>
            <a:r>
              <a:rPr lang="en-US" altLang="en-US" sz="1200" dirty="0">
                <a:solidFill>
                  <a:schemeClr val="bg1">
                    <a:lumMod val="75000"/>
                  </a:schemeClr>
                </a:solidFill>
              </a:rPr>
              <a:t>Während man früher annahm, dass sie bei Männern häufiger auftritt, geht man heute von einer gleichmäßigen Verteilung aus</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Tritt sie einseitig oder beidseitig auf?</a:t>
            </a:r>
          </a:p>
          <a:p>
            <a:pPr eaLnBrk="1" hangingPunct="1">
              <a:spcBef>
                <a:spcPct val="0"/>
              </a:spcBef>
              <a:buClrTx/>
              <a:buSzTx/>
              <a:buFontTx/>
              <a:buNone/>
            </a:pPr>
            <a:r>
              <a:rPr lang="en-US" altLang="en-US" sz="1200" dirty="0">
                <a:solidFill>
                  <a:schemeClr val="bg1">
                    <a:lumMod val="75000"/>
                  </a:schemeClr>
                </a:solidFill>
              </a:rPr>
              <a:t>Beidseitig (obwohl die Beteiligung auffallend asymmetrisch sein kann)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Welcher Bereich der Hornhaut ist zuerst betroffen, und wie verläuft die Erkrankung von dort aus?</a:t>
            </a:r>
          </a:p>
          <a:p>
            <a:pPr eaLnBrk="1" hangingPunct="1">
              <a:spcBef>
                <a:spcPct val="0"/>
              </a:spcBef>
              <a:buClrTx/>
              <a:buSzTx/>
              <a:buFontTx/>
              <a:buNone/>
            </a:pPr>
            <a:r>
              <a:rPr lang="en-US" altLang="en-US" sz="1200" dirty="0">
                <a:solidFill>
                  <a:schemeClr val="bg1">
                    <a:lumMod val="75000"/>
                  </a:schemeClr>
                </a:solidFill>
              </a:rPr>
              <a:t>Es beginnt </a:t>
            </a:r>
            <a:r>
              <a:rPr lang="en-US" altLang="en-US" sz="1200" dirty="0" err="1">
                <a:solidFill>
                  <a:schemeClr val="bg1">
                    <a:lumMod val="75000"/>
                  </a:schemeClr>
                </a:solidFill>
              </a:rPr>
              <a:t>superonasal </a:t>
            </a:r>
            <a:r>
              <a:rPr lang="en-US" altLang="en-US" sz="1200" dirty="0">
                <a:solidFill>
                  <a:schemeClr val="bg1">
                    <a:lumMod val="75000"/>
                  </a:schemeClr>
                </a:solidFill>
              </a:rPr>
              <a:t>und breitet sich dann zirkulär aus</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Beeinträchtigt es das Sehvermögen? Wenn ja, inwiefern?</a:t>
            </a:r>
          </a:p>
          <a:p>
            <a:pPr eaLnBrk="1" hangingPunct="1">
              <a:spcBef>
                <a:spcPct val="0"/>
              </a:spcBef>
              <a:buClrTx/>
              <a:buSzTx/>
              <a:buFontTx/>
              <a:buNone/>
            </a:pPr>
            <a:r>
              <a:rPr lang="en-US" altLang="en-US" sz="1200" dirty="0">
                <a:solidFill>
                  <a:schemeClr val="bg1">
                    <a:lumMod val="75000"/>
                  </a:schemeClr>
                </a:solidFill>
              </a:rPr>
              <a:t>Ja, durch die Entstehung eines starken Astigmatismus</a:t>
            </a:r>
          </a:p>
        </p:txBody>
      </p:sp>
      <p:sp>
        <p:nvSpPr>
          <p:cNvPr id="6" name="TextBox 1">
            <a:extLst>
              <a:ext uri="{FF2B5EF4-FFF2-40B4-BE49-F238E27FC236}">
                <a16:creationId xmlns:a16="http://schemas.microsoft.com/office/drawing/2014/main" id="{5DD6B5D1-FA9A-4FC2-B5C8-E02F78BCB33F}"/>
              </a:ext>
            </a:extLst>
          </p:cNvPr>
          <p:cNvSpPr txBox="1">
            <a:spLocks noChangeArrowheads="1"/>
          </p:cNvSpPr>
          <p:nvPr/>
        </p:nvSpPr>
        <p:spPr bwMode="auto">
          <a:xfrm>
            <a:off x="2189921" y="1487031"/>
            <a:ext cx="4363279" cy="1749197"/>
          </a:xfrm>
          <a:prstGeom prst="rect">
            <a:avLst/>
          </a:prstGeom>
          <a:solidFill>
            <a:srgbClr val="E6E6E6"/>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err="1">
                <a:solidFill>
                  <a:srgbClr val="0000FF"/>
                </a:solidFill>
              </a:rPr>
              <a:t>Führt</a:t>
            </a:r>
            <a:r>
              <a:rPr lang="en-US" altLang="en-US" sz="1200" i="1" dirty="0">
                <a:solidFill>
                  <a:srgbClr val="0000FF"/>
                </a:solidFill>
              </a:rPr>
              <a:t> </a:t>
            </a:r>
            <a:r>
              <a:rPr lang="en-US" altLang="en-US" sz="1200" i="1" dirty="0" err="1">
                <a:solidFill>
                  <a:srgbClr val="0000FF"/>
                </a:solidFill>
              </a:rPr>
              <a:t>Terriens</a:t>
            </a:r>
            <a:r>
              <a:rPr lang="en-US" altLang="en-US" sz="1200" i="1" dirty="0">
                <a:solidFill>
                  <a:srgbClr val="0000FF"/>
                </a:solidFill>
              </a:rPr>
              <a:t> zu einer deutlich dünneren Hornhaut als normal?</a:t>
            </a:r>
          </a:p>
          <a:p>
            <a:pPr eaLnBrk="1" hangingPunct="1">
              <a:spcBef>
                <a:spcPct val="0"/>
              </a:spcBef>
              <a:buClrTx/>
              <a:buSzTx/>
              <a:buFontTx/>
              <a:buNone/>
              <a:defRPr/>
            </a:pPr>
            <a:r>
              <a:rPr lang="en-US" altLang="en-US" sz="1200" dirty="0">
                <a:solidFill>
                  <a:srgbClr val="0000FF"/>
                </a:solidFill>
              </a:rPr>
              <a:t>Ja</a:t>
            </a:r>
          </a:p>
          <a:p>
            <a:pPr eaLnBrk="1" hangingPunct="1">
              <a:spcBef>
                <a:spcPct val="0"/>
              </a:spcBef>
              <a:buClrTx/>
              <a:buSzTx/>
              <a:buFontTx/>
              <a:buNone/>
              <a:defRPr/>
            </a:pPr>
            <a:endParaRPr lang="en-US" altLang="en-US" sz="1400" dirty="0">
              <a:solidFill>
                <a:srgbClr val="0000FF"/>
              </a:solidFill>
            </a:endParaRPr>
          </a:p>
          <a:p>
            <a:pPr eaLnBrk="1" hangingPunct="1">
              <a:spcBef>
                <a:spcPct val="0"/>
              </a:spcBef>
              <a:buClrTx/>
              <a:buSzTx/>
              <a:buFontTx/>
              <a:buNone/>
              <a:defRPr/>
            </a:pPr>
            <a:r>
              <a:rPr lang="en-US" altLang="en-US" sz="1200" i="1" dirty="0">
                <a:solidFill>
                  <a:srgbClr val="0000FF"/>
                </a:solidFill>
              </a:rPr>
              <a:t>Besteht bei der verdünnten Terrien-Hornhaut die Gefahr einer Ruptur bei leichtem Trauma?</a:t>
            </a:r>
          </a:p>
          <a:p>
            <a:pPr eaLnBrk="1" hangingPunct="1">
              <a:spcBef>
                <a:spcPct val="0"/>
              </a:spcBef>
              <a:buClrTx/>
              <a:buSzTx/>
              <a:buFontTx/>
              <a:buNone/>
              <a:defRPr/>
            </a:pPr>
            <a:r>
              <a:rPr lang="en-US" altLang="en-US" sz="1200" dirty="0">
                <a:solidFill>
                  <a:srgbClr val="0000FF"/>
                </a:solidFill>
              </a:rPr>
              <a:t>Ja</a:t>
            </a:r>
          </a:p>
          <a:p>
            <a:pPr eaLnBrk="1" hangingPunct="1">
              <a:spcBef>
                <a:spcPct val="0"/>
              </a:spcBef>
              <a:buClrTx/>
              <a:buSzTx/>
              <a:buFontTx/>
              <a:buNone/>
              <a:defRPr/>
            </a:pPr>
            <a:endParaRPr lang="en-US" altLang="en-US" sz="1400" dirty="0">
              <a:solidFill>
                <a:srgbClr val="0000FF"/>
              </a:solidFill>
            </a:endParaRPr>
          </a:p>
          <a:p>
            <a:pPr eaLnBrk="1" hangingPunct="1">
              <a:spcBef>
                <a:spcPct val="0"/>
              </a:spcBef>
              <a:buClrTx/>
              <a:buSzTx/>
              <a:buFontTx/>
              <a:buNone/>
              <a:defRPr/>
            </a:pPr>
            <a:r>
              <a:rPr lang="en-US" altLang="en-US" sz="1200" i="1" dirty="0">
                <a:solidFill>
                  <a:srgbClr val="0000FF"/>
                </a:solidFill>
              </a:rPr>
              <a:t>Müssen </a:t>
            </a:r>
            <a:r>
              <a:rPr lang="en-US" altLang="en-US" sz="1200" i="1" dirty="0" err="1">
                <a:solidFill>
                  <a:srgbClr val="0000FF"/>
                </a:solidFill>
              </a:rPr>
              <a:t>Terrien</a:t>
            </a:r>
            <a:r>
              <a:rPr lang="en-US" altLang="en-US" sz="1200" i="1" dirty="0">
                <a:solidFill>
                  <a:srgbClr val="0000FF"/>
                </a:solidFill>
              </a:rPr>
              <a:t>-Patienten eine Schutzbrille tragen?</a:t>
            </a:r>
          </a:p>
          <a:p>
            <a:pPr eaLnBrk="1" hangingPunct="1">
              <a:spcBef>
                <a:spcPct val="0"/>
              </a:spcBef>
              <a:buClrTx/>
              <a:buSzTx/>
              <a:buFontTx/>
              <a:buNone/>
              <a:defRPr/>
            </a:pPr>
            <a:r>
              <a:rPr lang="en-US" altLang="en-US" sz="1200" dirty="0">
                <a:solidFill>
                  <a:srgbClr val="0000FF"/>
                </a:solidFill>
              </a:rPr>
              <a:t>Ja</a:t>
            </a:r>
          </a:p>
        </p:txBody>
      </p:sp>
    </p:spTree>
    <p:extLst>
      <p:ext uri="{BB962C8B-B14F-4D97-AF65-F5344CB8AC3E}">
        <p14:creationId xmlns:p14="http://schemas.microsoft.com/office/powerpoint/2010/main" val="2688817389"/>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Optionen passt nicht dazu, und warum?</a:t>
            </a:r>
          </a:p>
          <a:p>
            <a:pPr lvl="1" eaLnBrk="1" hangingPunct="1">
              <a:defRPr/>
            </a:pPr>
            <a:r>
              <a:rPr lang="en-US" altLang="en-US" sz="1200" dirty="0">
                <a:solidFill>
                  <a:schemeClr val="bg1">
                    <a:lumMod val="75000"/>
                  </a:schemeClr>
                </a:solidFill>
              </a:rPr>
              <a:t>RA, </a:t>
            </a:r>
            <a:r>
              <a:rPr lang="en-US" altLang="en-US" sz="1200" dirty="0" err="1">
                <a:solidFill>
                  <a:schemeClr val="bg1">
                    <a:lumMod val="75000"/>
                  </a:schemeClr>
                </a:solidFill>
              </a:rPr>
              <a:t>Morbus von Mooren</a:t>
            </a:r>
            <a:r>
              <a:rPr lang="en-US" altLang="en-US" sz="1200" dirty="0">
                <a:solidFill>
                  <a:schemeClr val="bg1">
                    <a:lumMod val="75000"/>
                  </a:schemeClr>
                </a:solidFill>
              </a:rPr>
              <a:t>, </a:t>
            </a:r>
            <a:r>
              <a:rPr lang="en-US" altLang="en-US" sz="1200" dirty="0" err="1">
                <a:solidFill>
                  <a:schemeClr val="bg1">
                    <a:lumMod val="75000"/>
                  </a:schemeClr>
                </a:solidFill>
              </a:rPr>
              <a:t>Behçet-Syndrom</a:t>
            </a:r>
            <a:r>
              <a:rPr lang="en-US" altLang="en-US" sz="1200" dirty="0">
                <a:solidFill>
                  <a:schemeClr val="bg1">
                    <a:lumMod val="75000"/>
                  </a:schemeClr>
                </a:solidFill>
              </a:rPr>
              <a:t>, IBD</a:t>
            </a:r>
          </a:p>
          <a:p>
            <a:pPr eaLnBrk="1" hangingPunct="1">
              <a:defRPr/>
            </a:pPr>
            <a:endParaRPr lang="en-US" altLang="en-US" dirty="0">
              <a:solidFill>
                <a:schemeClr val="bg1">
                  <a:lumMod val="75000"/>
                </a:schemeClr>
              </a:solidFill>
            </a:endParaRPr>
          </a:p>
          <a:p>
            <a:pPr eaLnBrk="1" hangingPunct="1">
              <a:defRPr/>
            </a:pPr>
            <a:r>
              <a:rPr lang="en-US" altLang="en-US" sz="1200" dirty="0">
                <a:solidFill>
                  <a:schemeClr val="bg1">
                    <a:lumMod val="75000"/>
                  </a:schemeClr>
                </a:solidFill>
              </a:rPr>
              <a:t>Und in dieser Gruppe?</a:t>
            </a:r>
          </a:p>
          <a:p>
            <a:pPr lvl="1" eaLnBrk="1" hangingPunct="1">
              <a:defRPr/>
            </a:pPr>
            <a:r>
              <a:rPr lang="en-US" altLang="en-US" sz="1200" dirty="0" err="1">
                <a:solidFill>
                  <a:schemeClr val="bg1">
                    <a:lumMod val="75000"/>
                  </a:schemeClr>
                </a:solidFill>
              </a:rPr>
              <a:t>Mooren</a:t>
            </a:r>
            <a:r>
              <a:rPr lang="en-US" altLang="en-US" sz="1200" dirty="0">
                <a:solidFill>
                  <a:schemeClr val="bg1">
                    <a:lumMod val="75000"/>
                  </a:schemeClr>
                </a:solidFill>
              </a:rPr>
              <a:t>, </a:t>
            </a:r>
            <a:r>
              <a:rPr lang="en-US" altLang="en-US" sz="1200" b="1" dirty="0" err="1">
                <a:solidFill>
                  <a:srgbClr val="0000FF"/>
                </a:solidFill>
              </a:rPr>
              <a:t>Terrien (</a:t>
            </a:r>
            <a:r>
              <a:rPr lang="en-US" altLang="en-US" sz="1200" b="1" dirty="0">
                <a:solidFill>
                  <a:srgbClr val="0000FF"/>
                </a:solidFill>
              </a:rPr>
              <a:t>marginal</a:t>
            </a:r>
            <a:r>
              <a:rPr lang="en-US" altLang="en-US" sz="1200" dirty="0">
                <a:solidFill>
                  <a:schemeClr val="bg1">
                    <a:lumMod val="75000"/>
                  </a:schemeClr>
                </a:solidFill>
              </a:rPr>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Warum ist </a:t>
            </a:r>
            <a:r>
              <a:rPr lang="en-US" altLang="en-US" sz="1200" i="1" dirty="0" err="1">
                <a:solidFill>
                  <a:schemeClr val="bg1">
                    <a:lumMod val="75000"/>
                  </a:schemeClr>
                </a:solidFill>
              </a:rPr>
              <a:t>Terriens </a:t>
            </a:r>
            <a:r>
              <a:rPr lang="en-US" altLang="en-US" sz="1200" i="1" dirty="0">
                <a:solidFill>
                  <a:schemeClr val="bg1">
                    <a:lumMod val="75000"/>
                  </a:schemeClr>
                </a:solidFill>
              </a:rPr>
              <a:t>in dieser Gruppe der Außenseiter?</a:t>
            </a:r>
          </a:p>
          <a:p>
            <a:pPr eaLnBrk="1" hangingPunct="1">
              <a:spcBef>
                <a:spcPct val="0"/>
              </a:spcBef>
              <a:buClrTx/>
              <a:buSzTx/>
              <a:buFontTx/>
              <a:buNone/>
            </a:pPr>
            <a:r>
              <a:rPr lang="en-US" altLang="en-US" sz="1200" dirty="0">
                <a:solidFill>
                  <a:schemeClr val="bg1">
                    <a:lumMod val="75000"/>
                  </a:schemeClr>
                </a:solidFill>
              </a:rPr>
              <a:t>Zwei Gründe:</a:t>
            </a:r>
          </a:p>
          <a:p>
            <a:pPr eaLnBrk="1" hangingPunct="1">
              <a:spcBef>
                <a:spcPct val="0"/>
              </a:spcBef>
              <a:buClrTx/>
              <a:buSzTx/>
              <a:buFontTx/>
              <a:buNone/>
            </a:pPr>
            <a:r>
              <a:rPr lang="en-US" altLang="en-US" sz="1200" dirty="0">
                <a:solidFill>
                  <a:schemeClr val="bg1">
                    <a:lumMod val="75000"/>
                  </a:schemeClr>
                </a:solidFill>
              </a:rPr>
              <a:t>--Bei den anderen handelt es sich bei PUK um einen  entzündlichen  Prozess; </a:t>
            </a:r>
            <a:r>
              <a:rPr lang="en-US" altLang="en-US" sz="1200" dirty="0" err="1">
                <a:solidFill>
                  <a:schemeClr val="bg1">
                    <a:lumMod val="75000"/>
                  </a:schemeClr>
                </a:solidFill>
              </a:rPr>
              <a:t>bei Terrien </a:t>
            </a:r>
            <a:r>
              <a:rPr lang="en-US" altLang="en-US" sz="1200" dirty="0">
                <a:solidFill>
                  <a:schemeClr val="bg1">
                    <a:lumMod val="75000"/>
                  </a:schemeClr>
                </a:solidFill>
              </a:rPr>
              <a:t>ist er  nichtentzündlich</a:t>
            </a:r>
          </a:p>
          <a:p>
            <a:pPr eaLnBrk="1" hangingPunct="1">
              <a:spcBef>
                <a:spcPct val="0"/>
              </a:spcBef>
              <a:buClrTx/>
              <a:buSzTx/>
              <a:buFontTx/>
              <a:buNone/>
            </a:pPr>
            <a:r>
              <a:rPr lang="en-US" altLang="en-US" sz="1200" dirty="0">
                <a:solidFill>
                  <a:schemeClr val="bg1">
                    <a:lumMod val="75000"/>
                  </a:schemeClr>
                </a:solidFill>
              </a:rPr>
              <a:t>--Wie das Wort „ulzerativ“ im Namen andeutet, ist das Hornhautepithel bei PUK  gestört. Im Gegensatz dazu ist das Epithel bei </a:t>
            </a:r>
            <a:r>
              <a:rPr lang="en-US" altLang="en-US" sz="1200" dirty="0" err="1">
                <a:solidFill>
                  <a:schemeClr val="bg1">
                    <a:lumMod val="75000"/>
                  </a:schemeClr>
                </a:solidFill>
              </a:rPr>
              <a:t>Terrien’s </a:t>
            </a:r>
            <a:r>
              <a:rPr lang="en-US" altLang="en-US" sz="1200" b="1" dirty="0">
                <a:solidFill>
                  <a:schemeClr val="bg1">
                    <a:lumMod val="75000"/>
                  </a:schemeClr>
                </a:solidFill>
              </a:rPr>
              <a:t> intakt</a:t>
            </a:r>
            <a:r>
              <a:rPr lang="en-US" altLang="en-US" sz="1200" dirty="0">
                <a:solidFill>
                  <a:schemeClr val="bg1">
                    <a:lumMod val="75000"/>
                  </a:schemeClr>
                </a:solidFill>
              </a:rPr>
              <a: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217</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4" name="TextBox 1">
            <a:extLst>
              <a:ext uri="{FF2B5EF4-FFF2-40B4-BE49-F238E27FC236}">
                <a16:creationId xmlns:a16="http://schemas.microsoft.com/office/drawing/2014/main" id="{CE08F59B-9D8E-40C0-A3C8-F9FEBFC107C0}"/>
              </a:ext>
            </a:extLst>
          </p:cNvPr>
          <p:cNvSpPr txBox="1">
            <a:spLocks noChangeArrowheads="1"/>
          </p:cNvSpPr>
          <p:nvPr/>
        </p:nvSpPr>
        <p:spPr bwMode="auto">
          <a:xfrm>
            <a:off x="1293160" y="805458"/>
            <a:ext cx="6599884" cy="3103414"/>
          </a:xfrm>
          <a:prstGeom prst="rect">
            <a:avLst/>
          </a:prstGeom>
          <a:solidFill>
            <a:schemeClr val="accent1">
              <a:lumMod val="40000"/>
              <a:lumOff val="6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Apropos Terrien?</a:t>
            </a:r>
            <a:endParaRPr lang="en-US" altLang="en-US" sz="18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Handelt es sich um eine häufige oder eine seltene Erkrankung?</a:t>
            </a:r>
          </a:p>
          <a:p>
            <a:pPr eaLnBrk="1" hangingPunct="1">
              <a:spcBef>
                <a:spcPct val="0"/>
              </a:spcBef>
              <a:buClrTx/>
              <a:buSzTx/>
              <a:buFontTx/>
              <a:buNone/>
            </a:pPr>
            <a:r>
              <a:rPr lang="en-US" altLang="en-US" sz="1200" dirty="0">
                <a:solidFill>
                  <a:schemeClr val="bg1">
                    <a:lumMod val="75000"/>
                  </a:schemeClr>
                </a:solidFill>
              </a:rPr>
              <a:t>Selten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Gibt es eine geschlechtsspezifische Prävalenz?</a:t>
            </a:r>
          </a:p>
          <a:p>
            <a:pPr eaLnBrk="1" hangingPunct="1">
              <a:spcBef>
                <a:spcPct val="0"/>
              </a:spcBef>
              <a:buClrTx/>
              <a:buSzTx/>
              <a:buFontTx/>
              <a:buNone/>
            </a:pPr>
            <a:r>
              <a:rPr lang="en-US" altLang="en-US" sz="1200" dirty="0">
                <a:solidFill>
                  <a:schemeClr val="bg1">
                    <a:lumMod val="75000"/>
                  </a:schemeClr>
                </a:solidFill>
              </a:rPr>
              <a:t>Während man früher annahm, dass sie bei Männern häufiger auftritt, geht man heute von einer gleichmäßigen Verteilung aus</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Tritt sie einseitig oder beidseitig auf?</a:t>
            </a:r>
          </a:p>
          <a:p>
            <a:pPr eaLnBrk="1" hangingPunct="1">
              <a:spcBef>
                <a:spcPct val="0"/>
              </a:spcBef>
              <a:buClrTx/>
              <a:buSzTx/>
              <a:buFontTx/>
              <a:buNone/>
            </a:pPr>
            <a:r>
              <a:rPr lang="en-US" altLang="en-US" sz="1200" dirty="0">
                <a:solidFill>
                  <a:schemeClr val="bg1">
                    <a:lumMod val="75000"/>
                  </a:schemeClr>
                </a:solidFill>
              </a:rPr>
              <a:t>Beidseitig (obwohl die Beteiligung auffallend asymmetrisch sein kann)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Welcher Bereich der Hornhaut ist zuerst betroffen, und wie verläuft die Erkrankung von dort aus?</a:t>
            </a:r>
          </a:p>
          <a:p>
            <a:pPr eaLnBrk="1" hangingPunct="1">
              <a:spcBef>
                <a:spcPct val="0"/>
              </a:spcBef>
              <a:buClrTx/>
              <a:buSzTx/>
              <a:buFontTx/>
              <a:buNone/>
            </a:pPr>
            <a:r>
              <a:rPr lang="en-US" altLang="en-US" sz="1200" dirty="0">
                <a:solidFill>
                  <a:schemeClr val="bg1">
                    <a:lumMod val="75000"/>
                  </a:schemeClr>
                </a:solidFill>
              </a:rPr>
              <a:t>Es beginnt </a:t>
            </a:r>
            <a:r>
              <a:rPr lang="en-US" altLang="en-US" sz="1200" dirty="0" err="1">
                <a:solidFill>
                  <a:schemeClr val="bg1">
                    <a:lumMod val="75000"/>
                  </a:schemeClr>
                </a:solidFill>
              </a:rPr>
              <a:t>superonasal </a:t>
            </a:r>
            <a:r>
              <a:rPr lang="en-US" altLang="en-US" sz="1200" dirty="0">
                <a:solidFill>
                  <a:schemeClr val="bg1">
                    <a:lumMod val="75000"/>
                  </a:schemeClr>
                </a:solidFill>
              </a:rPr>
              <a:t>und breitet sich dann zirkulär aus</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Beeinträchtigt es das Sehvermögen? Wenn ja, inwiefern?</a:t>
            </a:r>
          </a:p>
          <a:p>
            <a:pPr eaLnBrk="1" hangingPunct="1">
              <a:spcBef>
                <a:spcPct val="0"/>
              </a:spcBef>
              <a:buClrTx/>
              <a:buSzTx/>
              <a:buFontTx/>
              <a:buNone/>
            </a:pPr>
            <a:r>
              <a:rPr lang="en-US" altLang="en-US" sz="1200" dirty="0">
                <a:solidFill>
                  <a:schemeClr val="bg1">
                    <a:lumMod val="75000"/>
                  </a:schemeClr>
                </a:solidFill>
              </a:rPr>
              <a:t>Ja, durch die Entstehung eines starken Astigmatismus</a:t>
            </a:r>
          </a:p>
        </p:txBody>
      </p:sp>
      <p:sp>
        <p:nvSpPr>
          <p:cNvPr id="6" name="TextBox 1">
            <a:extLst>
              <a:ext uri="{FF2B5EF4-FFF2-40B4-BE49-F238E27FC236}">
                <a16:creationId xmlns:a16="http://schemas.microsoft.com/office/drawing/2014/main" id="{5DD6B5D1-FA9A-4FC2-B5C8-E02F78BCB33F}"/>
              </a:ext>
            </a:extLst>
          </p:cNvPr>
          <p:cNvSpPr txBox="1">
            <a:spLocks noChangeArrowheads="1"/>
          </p:cNvSpPr>
          <p:nvPr/>
        </p:nvSpPr>
        <p:spPr bwMode="auto">
          <a:xfrm>
            <a:off x="2189921" y="1487031"/>
            <a:ext cx="4363279" cy="1749197"/>
          </a:xfrm>
          <a:prstGeom prst="rect">
            <a:avLst/>
          </a:prstGeom>
          <a:solidFill>
            <a:srgbClr val="E6E6E6"/>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err="1">
                <a:solidFill>
                  <a:schemeClr val="bg1">
                    <a:lumMod val="75000"/>
                  </a:schemeClr>
                </a:solidFill>
              </a:rPr>
              <a:t>Führt</a:t>
            </a:r>
            <a:r>
              <a:rPr lang="en-US" altLang="en-US" sz="1200" i="1" dirty="0">
                <a:solidFill>
                  <a:schemeClr val="bg1">
                    <a:lumMod val="75000"/>
                  </a:schemeClr>
                </a:solidFill>
              </a:rPr>
              <a:t> </a:t>
            </a:r>
            <a:r>
              <a:rPr lang="en-US" altLang="en-US" sz="1200" i="1" dirty="0" err="1">
                <a:solidFill>
                  <a:schemeClr val="bg1">
                    <a:lumMod val="75000"/>
                  </a:schemeClr>
                </a:solidFill>
              </a:rPr>
              <a:t>Terriens</a:t>
            </a:r>
            <a:r>
              <a:rPr lang="en-US" altLang="en-US" sz="1200" i="1" dirty="0">
                <a:solidFill>
                  <a:schemeClr val="bg1">
                    <a:lumMod val="75000"/>
                  </a:schemeClr>
                </a:solidFill>
              </a:rPr>
              <a:t> zu einer deutlich dünneren Hornhaut als normal?</a:t>
            </a:r>
          </a:p>
          <a:p>
            <a:pPr eaLnBrk="1" hangingPunct="1">
              <a:spcBef>
                <a:spcPct val="0"/>
              </a:spcBef>
              <a:buClrTx/>
              <a:buSzTx/>
              <a:buFontTx/>
              <a:buNone/>
              <a:defRPr/>
            </a:pPr>
            <a:r>
              <a:rPr lang="en-US" altLang="en-US" sz="1200" dirty="0">
                <a:solidFill>
                  <a:schemeClr val="bg1">
                    <a:lumMod val="75000"/>
                  </a:schemeClr>
                </a:solidFill>
              </a:rPr>
              <a:t>Ja</a:t>
            </a:r>
          </a:p>
          <a:p>
            <a:pPr eaLnBrk="1" hangingPunct="1">
              <a:spcBef>
                <a:spcPct val="0"/>
              </a:spcBef>
              <a:buClrTx/>
              <a:buSzTx/>
              <a:buFontTx/>
              <a:buNone/>
              <a:defRPr/>
            </a:pPr>
            <a:endParaRPr lang="en-US" altLang="en-US" sz="14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Besteht bei der verdünnten Terrien-Hornhaut die Gefahr einer Ruptur bei leichtem Trauma?</a:t>
            </a:r>
          </a:p>
          <a:p>
            <a:pPr eaLnBrk="1" hangingPunct="1">
              <a:spcBef>
                <a:spcPct val="0"/>
              </a:spcBef>
              <a:buClrTx/>
              <a:buSzTx/>
              <a:buFontTx/>
              <a:buNone/>
              <a:defRPr/>
            </a:pPr>
            <a:r>
              <a:rPr lang="en-US" altLang="en-US" sz="1200" dirty="0">
                <a:solidFill>
                  <a:schemeClr val="bg1">
                    <a:lumMod val="75000"/>
                  </a:schemeClr>
                </a:solidFill>
              </a:rPr>
              <a:t>Ja</a:t>
            </a:r>
          </a:p>
          <a:p>
            <a:pPr eaLnBrk="1" hangingPunct="1">
              <a:spcBef>
                <a:spcPct val="0"/>
              </a:spcBef>
              <a:buClrTx/>
              <a:buSzTx/>
              <a:buFontTx/>
              <a:buNone/>
              <a:defRPr/>
            </a:pPr>
            <a:endParaRPr lang="en-US" altLang="en-US" sz="14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Müssen </a:t>
            </a:r>
            <a:r>
              <a:rPr lang="en-US" altLang="en-US" sz="1200" i="1" dirty="0" err="1">
                <a:solidFill>
                  <a:schemeClr val="bg1">
                    <a:lumMod val="75000"/>
                  </a:schemeClr>
                </a:solidFill>
              </a:rPr>
              <a:t>Terrien</a:t>
            </a:r>
            <a:r>
              <a:rPr lang="en-US" altLang="en-US" sz="1200" i="1" dirty="0">
                <a:solidFill>
                  <a:schemeClr val="bg1">
                    <a:lumMod val="75000"/>
                  </a:schemeClr>
                </a:solidFill>
              </a:rPr>
              <a:t>-Patienten eine Schutzbrille tragen?</a:t>
            </a:r>
          </a:p>
          <a:p>
            <a:pPr eaLnBrk="1" hangingPunct="1">
              <a:spcBef>
                <a:spcPct val="0"/>
              </a:spcBef>
              <a:buClrTx/>
              <a:buSzTx/>
              <a:buFontTx/>
              <a:buNone/>
              <a:defRPr/>
            </a:pPr>
            <a:r>
              <a:rPr lang="en-US" altLang="en-US" sz="1200" dirty="0">
                <a:solidFill>
                  <a:schemeClr val="bg1">
                    <a:lumMod val="75000"/>
                  </a:schemeClr>
                </a:solidFill>
              </a:rPr>
              <a:t>Ja</a:t>
            </a:r>
          </a:p>
        </p:txBody>
      </p:sp>
      <p:sp>
        <p:nvSpPr>
          <p:cNvPr id="5" name="TextBox 8">
            <a:extLst>
              <a:ext uri="{FF2B5EF4-FFF2-40B4-BE49-F238E27FC236}">
                <a16:creationId xmlns:a16="http://schemas.microsoft.com/office/drawing/2014/main" id="{89049E9A-233E-4F73-BA79-3EA00517682C}"/>
              </a:ext>
            </a:extLst>
          </p:cNvPr>
          <p:cNvSpPr txBox="1">
            <a:spLocks noChangeArrowheads="1"/>
          </p:cNvSpPr>
          <p:nvPr/>
        </p:nvSpPr>
        <p:spPr bwMode="auto">
          <a:xfrm>
            <a:off x="1276350" y="2170113"/>
            <a:ext cx="6724650" cy="1133644"/>
          </a:xfrm>
          <a:prstGeom prst="rect">
            <a:avLst/>
          </a:prstGeom>
          <a:solidFill>
            <a:srgbClr val="99FF99"/>
          </a:solid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dirty="0">
                <a:solidFill>
                  <a:srgbClr val="0000FF"/>
                </a:solidFill>
              </a:rPr>
              <a:t>Es gibt eine ähnliche Erkrankung – seltener </a:t>
            </a:r>
            <a:r>
              <a:rPr lang="en-US" altLang="en-US" sz="1200" i="1" dirty="0" err="1">
                <a:solidFill>
                  <a:srgbClr val="0000FF"/>
                </a:solidFill>
              </a:rPr>
              <a:t>als</a:t>
            </a:r>
            <a:r>
              <a:rPr lang="en-US" altLang="en-US" sz="1200" i="1" dirty="0">
                <a:solidFill>
                  <a:srgbClr val="0000FF"/>
                </a:solidFill>
              </a:rPr>
              <a:t> Terrien –, die sich dadurch unterscheidet, dass 1) sie häufiger bei Kindern auftritt und 2) entzündlicher Natur ist. Das Buch </a:t>
            </a:r>
            <a:r>
              <a:rPr lang="en-US" altLang="en-US" sz="1200" dirty="0">
                <a:solidFill>
                  <a:srgbClr val="0000FF"/>
                </a:solidFill>
              </a:rPr>
              <a:t>„The Cornea“ </a:t>
            </a:r>
            <a:r>
              <a:rPr lang="en-US" altLang="en-US" sz="1200" i="1" dirty="0">
                <a:solidFill>
                  <a:srgbClr val="0000FF"/>
                </a:solidFill>
              </a:rPr>
              <a:t>spekuliert, dass es sich </a:t>
            </a:r>
            <a:r>
              <a:rPr lang="en-US" altLang="en-US" sz="1200" dirty="0">
                <a:solidFill>
                  <a:srgbClr val="0000FF"/>
                </a:solidFill>
              </a:rPr>
              <a:t>möglicherweise </a:t>
            </a:r>
            <a:r>
              <a:rPr lang="en-US" altLang="en-US" sz="1200" i="1" dirty="0">
                <a:solidFill>
                  <a:srgbClr val="0000FF"/>
                </a:solidFill>
              </a:rPr>
              <a:t>nicht um eine eigenständige Erkrankung handelt, sondern um eine Manifestation desselben Krankheitsprozesses </a:t>
            </a:r>
            <a:r>
              <a:rPr lang="en-US" altLang="en-US" sz="1200" i="1" dirty="0" err="1">
                <a:solidFill>
                  <a:srgbClr val="0000FF"/>
                </a:solidFill>
              </a:rPr>
              <a:t>wie</a:t>
            </a:r>
            <a:r>
              <a:rPr lang="en-US" altLang="en-US" sz="1200" i="1" dirty="0">
                <a:solidFill>
                  <a:srgbClr val="0000FF"/>
                </a:solidFill>
              </a:rPr>
              <a:t> </a:t>
            </a:r>
            <a:r>
              <a:rPr lang="en-US" altLang="en-US" sz="1200" i="1" dirty="0" err="1">
                <a:solidFill>
                  <a:srgbClr val="0000FF"/>
                </a:solidFill>
              </a:rPr>
              <a:t>bei</a:t>
            </a:r>
            <a:r>
              <a:rPr lang="en-US" altLang="en-US" sz="1200" i="1" dirty="0">
                <a:solidFill>
                  <a:srgbClr val="0000FF"/>
                </a:solidFill>
              </a:rPr>
              <a:t> Terrien. Um welche Erkrankung handelt es sich?</a:t>
            </a:r>
          </a:p>
          <a:p>
            <a:r>
              <a:rPr lang="en-US" altLang="en-US" sz="1200" b="1" dirty="0">
                <a:solidFill>
                  <a:srgbClr val="99FF99"/>
                </a:solidFill>
              </a:rPr>
              <a:t>Fuchs’ oberflächliche marginale Keratitis</a:t>
            </a:r>
          </a:p>
        </p:txBody>
      </p:sp>
    </p:spTree>
    <p:extLst>
      <p:ext uri="{BB962C8B-B14F-4D97-AF65-F5344CB8AC3E}">
        <p14:creationId xmlns:p14="http://schemas.microsoft.com/office/powerpoint/2010/main" val="2626515615"/>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Fragen und Antworten</a:t>
            </a:r>
          </a:p>
        </p:txBody>
      </p:sp>
      <p:sp>
        <p:nvSpPr>
          <p:cNvPr id="108547" name="Rectangle 3"/>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Erkrankungen gehört nicht dazu, und warum?</a:t>
            </a:r>
          </a:p>
          <a:p>
            <a:pPr lvl="1" eaLnBrk="1" hangingPunct="1">
              <a:defRPr/>
            </a:pPr>
            <a:r>
              <a:rPr lang="en-US" altLang="en-US" sz="1200" dirty="0">
                <a:solidFill>
                  <a:schemeClr val="bg1">
                    <a:lumMod val="75000"/>
                  </a:schemeClr>
                </a:solidFill>
              </a:rPr>
              <a:t>RA, </a:t>
            </a:r>
            <a:r>
              <a:rPr lang="en-US" altLang="en-US" sz="1200" dirty="0" err="1">
                <a:solidFill>
                  <a:schemeClr val="bg1">
                    <a:lumMod val="75000"/>
                  </a:schemeClr>
                </a:solidFill>
              </a:rPr>
              <a:t>Morbus von Mooren</a:t>
            </a:r>
            <a:r>
              <a:rPr lang="en-US" altLang="en-US" sz="1200" dirty="0">
                <a:solidFill>
                  <a:schemeClr val="bg1">
                    <a:lumMod val="75000"/>
                  </a:schemeClr>
                </a:solidFill>
              </a:rPr>
              <a:t>, </a:t>
            </a:r>
            <a:r>
              <a:rPr lang="en-US" altLang="en-US" sz="1200" dirty="0" err="1">
                <a:solidFill>
                  <a:schemeClr val="bg1">
                    <a:lumMod val="75000"/>
                  </a:schemeClr>
                </a:solidFill>
              </a:rPr>
              <a:t>Behçet-Syndrom</a:t>
            </a:r>
            <a:r>
              <a:rPr lang="en-US" altLang="en-US" sz="1200" dirty="0">
                <a:solidFill>
                  <a:schemeClr val="bg1">
                    <a:lumMod val="75000"/>
                  </a:schemeClr>
                </a:solidFill>
              </a:rPr>
              <a:t>, IBD</a:t>
            </a:r>
          </a:p>
          <a:p>
            <a:pPr eaLnBrk="1" hangingPunct="1">
              <a:defRPr/>
            </a:pPr>
            <a:endParaRPr lang="en-US" altLang="en-US" dirty="0">
              <a:solidFill>
                <a:schemeClr val="bg1">
                  <a:lumMod val="75000"/>
                </a:schemeClr>
              </a:solidFill>
            </a:endParaRPr>
          </a:p>
          <a:p>
            <a:pPr eaLnBrk="1" hangingPunct="1">
              <a:defRPr/>
            </a:pPr>
            <a:r>
              <a:rPr lang="en-US" altLang="en-US" sz="1200" dirty="0">
                <a:solidFill>
                  <a:schemeClr val="bg1">
                    <a:lumMod val="75000"/>
                  </a:schemeClr>
                </a:solidFill>
              </a:rPr>
              <a:t>Und in dieser Gruppe?</a:t>
            </a:r>
          </a:p>
          <a:p>
            <a:pPr lvl="1" eaLnBrk="1" hangingPunct="1">
              <a:defRPr/>
            </a:pPr>
            <a:r>
              <a:rPr lang="en-US" altLang="en-US" sz="1200" dirty="0" err="1">
                <a:solidFill>
                  <a:schemeClr val="bg1">
                    <a:lumMod val="75000"/>
                  </a:schemeClr>
                </a:solidFill>
              </a:rPr>
              <a:t>Mooren</a:t>
            </a:r>
            <a:r>
              <a:rPr lang="en-US" altLang="en-US" sz="1200" dirty="0">
                <a:solidFill>
                  <a:schemeClr val="bg1">
                    <a:lumMod val="75000"/>
                  </a:schemeClr>
                </a:solidFill>
              </a:rPr>
              <a:t>, </a:t>
            </a:r>
            <a:r>
              <a:rPr lang="en-US" altLang="en-US" sz="1200" b="1" dirty="0" err="1">
                <a:solidFill>
                  <a:srgbClr val="0000FF"/>
                </a:solidFill>
              </a:rPr>
              <a:t>Terrien (</a:t>
            </a:r>
            <a:r>
              <a:rPr lang="en-US" altLang="en-US" sz="1200" b="1" dirty="0">
                <a:solidFill>
                  <a:srgbClr val="0000FF"/>
                </a:solidFill>
              </a:rPr>
              <a:t>marginal</a:t>
            </a:r>
            <a:r>
              <a:rPr lang="en-US" altLang="en-US" sz="1200" dirty="0">
                <a:solidFill>
                  <a:schemeClr val="bg1">
                    <a:lumMod val="75000"/>
                  </a:schemeClr>
                </a:solidFill>
              </a:rPr>
              <a:t>), Sarkoidose, SLE</a:t>
            </a:r>
          </a:p>
        </p:txBody>
      </p:sp>
      <p:sp>
        <p:nvSpPr>
          <p:cNvPr id="117764" name="Text Box 6"/>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Warum ist </a:t>
            </a:r>
            <a:r>
              <a:rPr lang="en-US" altLang="en-US" sz="1200" i="1" dirty="0" err="1">
                <a:solidFill>
                  <a:schemeClr val="bg1">
                    <a:lumMod val="75000"/>
                  </a:schemeClr>
                </a:solidFill>
              </a:rPr>
              <a:t>Terriens </a:t>
            </a:r>
            <a:r>
              <a:rPr lang="en-US" altLang="en-US" sz="1200" i="1" dirty="0">
                <a:solidFill>
                  <a:schemeClr val="bg1">
                    <a:lumMod val="75000"/>
                  </a:schemeClr>
                </a:solidFill>
              </a:rPr>
              <a:t>in dieser Gruppe der Außenseiter?</a:t>
            </a:r>
          </a:p>
          <a:p>
            <a:pPr eaLnBrk="1" hangingPunct="1">
              <a:spcBef>
                <a:spcPct val="0"/>
              </a:spcBef>
              <a:buClrTx/>
              <a:buSzTx/>
              <a:buFontTx/>
              <a:buNone/>
            </a:pPr>
            <a:r>
              <a:rPr lang="en-US" altLang="en-US" sz="1200" dirty="0">
                <a:solidFill>
                  <a:schemeClr val="bg1">
                    <a:lumMod val="75000"/>
                  </a:schemeClr>
                </a:solidFill>
              </a:rPr>
              <a:t>Zwei Gründe:</a:t>
            </a:r>
          </a:p>
          <a:p>
            <a:pPr eaLnBrk="1" hangingPunct="1">
              <a:spcBef>
                <a:spcPct val="0"/>
              </a:spcBef>
              <a:buClrTx/>
              <a:buSzTx/>
              <a:buFontTx/>
              <a:buNone/>
            </a:pPr>
            <a:r>
              <a:rPr lang="en-US" altLang="en-US" sz="1200" dirty="0">
                <a:solidFill>
                  <a:schemeClr val="bg1">
                    <a:lumMod val="75000"/>
                  </a:schemeClr>
                </a:solidFill>
              </a:rPr>
              <a:t>--Bei den anderen handelt es sich bei PUK um einen  entzündlichen  Prozess; </a:t>
            </a:r>
            <a:r>
              <a:rPr lang="en-US" altLang="en-US" sz="1200" dirty="0" err="1">
                <a:solidFill>
                  <a:schemeClr val="bg1">
                    <a:lumMod val="75000"/>
                  </a:schemeClr>
                </a:solidFill>
              </a:rPr>
              <a:t>bei Terrien </a:t>
            </a:r>
            <a:r>
              <a:rPr lang="en-US" altLang="en-US" sz="1200" dirty="0">
                <a:solidFill>
                  <a:schemeClr val="bg1">
                    <a:lumMod val="75000"/>
                  </a:schemeClr>
                </a:solidFill>
              </a:rPr>
              <a:t>ist er  nichtentzündlich</a:t>
            </a:r>
          </a:p>
          <a:p>
            <a:pPr eaLnBrk="1" hangingPunct="1">
              <a:spcBef>
                <a:spcPct val="0"/>
              </a:spcBef>
              <a:buClrTx/>
              <a:buSzTx/>
              <a:buFontTx/>
              <a:buNone/>
            </a:pPr>
            <a:r>
              <a:rPr lang="en-US" altLang="en-US" sz="1200" dirty="0">
                <a:solidFill>
                  <a:schemeClr val="bg1">
                    <a:lumMod val="75000"/>
                  </a:schemeClr>
                </a:solidFill>
              </a:rPr>
              <a:t>--Wie das Wort „ulzerativ“ im Namen andeutet, ist das Hornhautepithel bei PUK  gestört. Im Gegensatz dazu ist das Epithel bei </a:t>
            </a:r>
            <a:r>
              <a:rPr lang="en-US" altLang="en-US" sz="1200" dirty="0" err="1">
                <a:solidFill>
                  <a:schemeClr val="bg1">
                    <a:lumMod val="75000"/>
                  </a:schemeClr>
                </a:solidFill>
              </a:rPr>
              <a:t>Terrien’s </a:t>
            </a:r>
            <a:r>
              <a:rPr lang="en-US" altLang="en-US" sz="1200" b="1" dirty="0">
                <a:solidFill>
                  <a:schemeClr val="bg1">
                    <a:lumMod val="75000"/>
                  </a:schemeClr>
                </a:solidFill>
              </a:rPr>
              <a:t> intakt</a:t>
            </a:r>
            <a:r>
              <a:rPr lang="en-US" altLang="en-US" sz="1200" dirty="0">
                <a:solidFill>
                  <a:schemeClr val="bg1">
                    <a:lumMod val="75000"/>
                  </a:schemeClr>
                </a:solidFill>
              </a:rPr>
              <a:t>.</a:t>
            </a:r>
          </a:p>
        </p:txBody>
      </p:sp>
      <p:sp>
        <p:nvSpPr>
          <p:cNvPr id="1177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218</a:t>
            </a:fld>
            <a:endParaRPr lang="en-US" altLang="en-US" sz="1000"/>
          </a:p>
        </p:txBody>
      </p:sp>
      <p:sp>
        <p:nvSpPr>
          <p:cNvPr id="2" name="Text Box 4">
            <a:extLst>
              <a:ext uri="{FF2B5EF4-FFF2-40B4-BE49-F238E27FC236}">
                <a16:creationId xmlns:a16="http://schemas.microsoft.com/office/drawing/2014/main" id="{DE65AE0B-2B68-49F1-93AD-2DBE5788B9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4" name="TextBox 1">
            <a:extLst>
              <a:ext uri="{FF2B5EF4-FFF2-40B4-BE49-F238E27FC236}">
                <a16:creationId xmlns:a16="http://schemas.microsoft.com/office/drawing/2014/main" id="{CE08F59B-9D8E-40C0-A3C8-F9FEBFC107C0}"/>
              </a:ext>
            </a:extLst>
          </p:cNvPr>
          <p:cNvSpPr txBox="1">
            <a:spLocks noChangeArrowheads="1"/>
          </p:cNvSpPr>
          <p:nvPr/>
        </p:nvSpPr>
        <p:spPr bwMode="auto">
          <a:xfrm>
            <a:off x="1293160" y="805458"/>
            <a:ext cx="6599884" cy="3103414"/>
          </a:xfrm>
          <a:prstGeom prst="rect">
            <a:avLst/>
          </a:prstGeom>
          <a:solidFill>
            <a:schemeClr val="accent1">
              <a:lumMod val="40000"/>
              <a:lumOff val="6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Apropos Terrien?</a:t>
            </a:r>
            <a:endParaRPr lang="en-US" altLang="en-US" sz="18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Handelt es sich um eine häufige oder eine seltene Erkrankung?</a:t>
            </a:r>
          </a:p>
          <a:p>
            <a:pPr eaLnBrk="1" hangingPunct="1">
              <a:spcBef>
                <a:spcPct val="0"/>
              </a:spcBef>
              <a:buClrTx/>
              <a:buSzTx/>
              <a:buFontTx/>
              <a:buNone/>
            </a:pPr>
            <a:r>
              <a:rPr lang="en-US" altLang="en-US" sz="1200" dirty="0">
                <a:solidFill>
                  <a:schemeClr val="bg1">
                    <a:lumMod val="75000"/>
                  </a:schemeClr>
                </a:solidFill>
              </a:rPr>
              <a:t>Selten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Gibt es eine geschlechtsspezifische Prävalenz?</a:t>
            </a:r>
          </a:p>
          <a:p>
            <a:pPr eaLnBrk="1" hangingPunct="1">
              <a:spcBef>
                <a:spcPct val="0"/>
              </a:spcBef>
              <a:buClrTx/>
              <a:buSzTx/>
              <a:buFontTx/>
              <a:buNone/>
            </a:pPr>
            <a:r>
              <a:rPr lang="en-US" altLang="en-US" sz="1200" dirty="0">
                <a:solidFill>
                  <a:schemeClr val="bg1">
                    <a:lumMod val="75000"/>
                  </a:schemeClr>
                </a:solidFill>
              </a:rPr>
              <a:t>Während man früher annahm, dass sie bei Männern häufiger auftritt, geht man heute von einer gleichmäßigen Verteilung aus</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Ist sie einseitig oder beidseitig?</a:t>
            </a:r>
          </a:p>
          <a:p>
            <a:pPr eaLnBrk="1" hangingPunct="1">
              <a:spcBef>
                <a:spcPct val="0"/>
              </a:spcBef>
              <a:buClrTx/>
              <a:buSzTx/>
              <a:buFontTx/>
              <a:buNone/>
            </a:pPr>
            <a:r>
              <a:rPr lang="en-US" altLang="en-US" sz="1200" dirty="0">
                <a:solidFill>
                  <a:schemeClr val="bg1">
                    <a:lumMod val="75000"/>
                  </a:schemeClr>
                </a:solidFill>
              </a:rPr>
              <a:t>Beidseitig (obwohl die Beteiligung auffallend asymmetrisch sein kann)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Welcher Bereich der Hornhaut ist zuerst betroffen, und wie verläuft die Erkrankung von dort aus?</a:t>
            </a:r>
          </a:p>
          <a:p>
            <a:pPr eaLnBrk="1" hangingPunct="1">
              <a:spcBef>
                <a:spcPct val="0"/>
              </a:spcBef>
              <a:buClrTx/>
              <a:buSzTx/>
              <a:buFontTx/>
              <a:buNone/>
            </a:pPr>
            <a:r>
              <a:rPr lang="en-US" altLang="en-US" sz="1200" dirty="0">
                <a:solidFill>
                  <a:schemeClr val="bg1">
                    <a:lumMod val="75000"/>
                  </a:schemeClr>
                </a:solidFill>
              </a:rPr>
              <a:t>Es beginnt </a:t>
            </a:r>
            <a:r>
              <a:rPr lang="en-US" altLang="en-US" sz="1200" dirty="0" err="1">
                <a:solidFill>
                  <a:schemeClr val="bg1">
                    <a:lumMod val="75000"/>
                  </a:schemeClr>
                </a:solidFill>
              </a:rPr>
              <a:t>superonasal </a:t>
            </a:r>
            <a:r>
              <a:rPr lang="en-US" altLang="en-US" sz="1200" dirty="0">
                <a:solidFill>
                  <a:schemeClr val="bg1">
                    <a:lumMod val="75000"/>
                  </a:schemeClr>
                </a:solidFill>
              </a:rPr>
              <a:t>und breitet sich dann zirkulär aus</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Beeinträchtigt es das Sehvermögen? Wenn ja, inwiefern?</a:t>
            </a:r>
          </a:p>
          <a:p>
            <a:pPr eaLnBrk="1" hangingPunct="1">
              <a:spcBef>
                <a:spcPct val="0"/>
              </a:spcBef>
              <a:buClrTx/>
              <a:buSzTx/>
              <a:buFontTx/>
              <a:buNone/>
            </a:pPr>
            <a:r>
              <a:rPr lang="en-US" altLang="en-US" sz="1200" dirty="0">
                <a:solidFill>
                  <a:schemeClr val="bg1">
                    <a:lumMod val="75000"/>
                  </a:schemeClr>
                </a:solidFill>
              </a:rPr>
              <a:t>Ja, durch die Entstehung eines starken Astigmatismus</a:t>
            </a:r>
          </a:p>
        </p:txBody>
      </p:sp>
      <p:sp>
        <p:nvSpPr>
          <p:cNvPr id="6" name="TextBox 1">
            <a:extLst>
              <a:ext uri="{FF2B5EF4-FFF2-40B4-BE49-F238E27FC236}">
                <a16:creationId xmlns:a16="http://schemas.microsoft.com/office/drawing/2014/main" id="{5DD6B5D1-FA9A-4FC2-B5C8-E02F78BCB33F}"/>
              </a:ext>
            </a:extLst>
          </p:cNvPr>
          <p:cNvSpPr txBox="1">
            <a:spLocks noChangeArrowheads="1"/>
          </p:cNvSpPr>
          <p:nvPr/>
        </p:nvSpPr>
        <p:spPr bwMode="auto">
          <a:xfrm>
            <a:off x="2189921" y="1487031"/>
            <a:ext cx="4363279" cy="1749197"/>
          </a:xfrm>
          <a:prstGeom prst="rect">
            <a:avLst/>
          </a:prstGeom>
          <a:solidFill>
            <a:srgbClr val="E6E6E6"/>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err="1">
                <a:solidFill>
                  <a:schemeClr val="bg1">
                    <a:lumMod val="75000"/>
                  </a:schemeClr>
                </a:solidFill>
              </a:rPr>
              <a:t>Führt</a:t>
            </a:r>
            <a:r>
              <a:rPr lang="en-US" altLang="en-US" sz="1200" i="1" dirty="0">
                <a:solidFill>
                  <a:schemeClr val="bg1">
                    <a:lumMod val="75000"/>
                  </a:schemeClr>
                </a:solidFill>
              </a:rPr>
              <a:t> </a:t>
            </a:r>
            <a:r>
              <a:rPr lang="en-US" altLang="en-US" sz="1200" i="1" dirty="0" err="1">
                <a:solidFill>
                  <a:schemeClr val="bg1">
                    <a:lumMod val="75000"/>
                  </a:schemeClr>
                </a:solidFill>
              </a:rPr>
              <a:t>Terriens</a:t>
            </a:r>
            <a:r>
              <a:rPr lang="en-US" altLang="en-US" sz="1200" i="1" dirty="0">
                <a:solidFill>
                  <a:schemeClr val="bg1">
                    <a:lumMod val="75000"/>
                  </a:schemeClr>
                </a:solidFill>
              </a:rPr>
              <a:t> </a:t>
            </a:r>
            <a:r>
              <a:rPr lang="en-US" altLang="en-US" sz="1200" i="1" dirty="0" err="1">
                <a:solidFill>
                  <a:schemeClr val="bg1">
                    <a:lumMod val="75000"/>
                  </a:schemeClr>
                </a:solidFill>
              </a:rPr>
              <a:t>zu</a:t>
            </a:r>
            <a:r>
              <a:rPr lang="en-US" altLang="en-US" sz="1200" i="1" dirty="0">
                <a:solidFill>
                  <a:schemeClr val="bg1">
                    <a:lumMod val="75000"/>
                  </a:schemeClr>
                </a:solidFill>
              </a:rPr>
              <a:t> einer deutlich dünneren Hornhaut als normal?</a:t>
            </a:r>
          </a:p>
          <a:p>
            <a:pPr eaLnBrk="1" hangingPunct="1">
              <a:spcBef>
                <a:spcPct val="0"/>
              </a:spcBef>
              <a:buClrTx/>
              <a:buSzTx/>
              <a:buFontTx/>
              <a:buNone/>
              <a:defRPr/>
            </a:pPr>
            <a:r>
              <a:rPr lang="en-US" altLang="en-US" sz="1200" dirty="0">
                <a:solidFill>
                  <a:schemeClr val="bg1">
                    <a:lumMod val="75000"/>
                  </a:schemeClr>
                </a:solidFill>
              </a:rPr>
              <a:t>Ja</a:t>
            </a:r>
          </a:p>
          <a:p>
            <a:pPr eaLnBrk="1" hangingPunct="1">
              <a:spcBef>
                <a:spcPct val="0"/>
              </a:spcBef>
              <a:buClrTx/>
              <a:buSzTx/>
              <a:buFontTx/>
              <a:buNone/>
              <a:defRPr/>
            </a:pPr>
            <a:endParaRPr lang="en-US" altLang="en-US" sz="14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Besteht bei der verdünnten Terrien-Hornhaut die Gefahr einer Ruptur bei leichtem Trauma?</a:t>
            </a:r>
          </a:p>
          <a:p>
            <a:pPr eaLnBrk="1" hangingPunct="1">
              <a:spcBef>
                <a:spcPct val="0"/>
              </a:spcBef>
              <a:buClrTx/>
              <a:buSzTx/>
              <a:buFontTx/>
              <a:buNone/>
              <a:defRPr/>
            </a:pPr>
            <a:r>
              <a:rPr lang="en-US" altLang="en-US" sz="1200" dirty="0">
                <a:solidFill>
                  <a:schemeClr val="bg1">
                    <a:lumMod val="75000"/>
                  </a:schemeClr>
                </a:solidFill>
              </a:rPr>
              <a:t>Ja</a:t>
            </a:r>
          </a:p>
          <a:p>
            <a:pPr eaLnBrk="1" hangingPunct="1">
              <a:spcBef>
                <a:spcPct val="0"/>
              </a:spcBef>
              <a:buClrTx/>
              <a:buSzTx/>
              <a:buFontTx/>
              <a:buNone/>
              <a:defRPr/>
            </a:pPr>
            <a:endParaRPr lang="en-US" altLang="en-US" sz="14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Müssen </a:t>
            </a:r>
            <a:r>
              <a:rPr lang="en-US" altLang="en-US" sz="1200" i="1" dirty="0" err="1">
                <a:solidFill>
                  <a:schemeClr val="bg1">
                    <a:lumMod val="75000"/>
                  </a:schemeClr>
                </a:solidFill>
              </a:rPr>
              <a:t>Terrien</a:t>
            </a:r>
            <a:r>
              <a:rPr lang="en-US" altLang="en-US" sz="1200" i="1" dirty="0">
                <a:solidFill>
                  <a:schemeClr val="bg1">
                    <a:lumMod val="75000"/>
                  </a:schemeClr>
                </a:solidFill>
              </a:rPr>
              <a:t>-Patienten eine Schutzbrille tragen?</a:t>
            </a:r>
          </a:p>
          <a:p>
            <a:pPr eaLnBrk="1" hangingPunct="1">
              <a:spcBef>
                <a:spcPct val="0"/>
              </a:spcBef>
              <a:buClrTx/>
              <a:buSzTx/>
              <a:buFontTx/>
              <a:buNone/>
              <a:defRPr/>
            </a:pPr>
            <a:r>
              <a:rPr lang="en-US" altLang="en-US" sz="1200" dirty="0">
                <a:solidFill>
                  <a:schemeClr val="bg1">
                    <a:lumMod val="75000"/>
                  </a:schemeClr>
                </a:solidFill>
              </a:rPr>
              <a:t>Ja</a:t>
            </a:r>
          </a:p>
        </p:txBody>
      </p:sp>
      <p:sp>
        <p:nvSpPr>
          <p:cNvPr id="5" name="TextBox 8">
            <a:extLst>
              <a:ext uri="{FF2B5EF4-FFF2-40B4-BE49-F238E27FC236}">
                <a16:creationId xmlns:a16="http://schemas.microsoft.com/office/drawing/2014/main" id="{89049E9A-233E-4F73-BA79-3EA00517682C}"/>
              </a:ext>
            </a:extLst>
          </p:cNvPr>
          <p:cNvSpPr txBox="1">
            <a:spLocks noChangeArrowheads="1"/>
          </p:cNvSpPr>
          <p:nvPr/>
        </p:nvSpPr>
        <p:spPr bwMode="auto">
          <a:xfrm>
            <a:off x="1276350" y="2170113"/>
            <a:ext cx="6724650" cy="1133644"/>
          </a:xfrm>
          <a:prstGeom prst="rect">
            <a:avLst/>
          </a:prstGeom>
          <a:solidFill>
            <a:srgbClr val="99FF99"/>
          </a:solid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dirty="0">
                <a:solidFill>
                  <a:srgbClr val="0000FF"/>
                </a:solidFill>
              </a:rPr>
              <a:t>Es </a:t>
            </a:r>
            <a:r>
              <a:rPr lang="en-US" altLang="en-US" sz="1200" i="1" dirty="0" err="1">
                <a:solidFill>
                  <a:srgbClr val="0000FF"/>
                </a:solidFill>
              </a:rPr>
              <a:t>gibt</a:t>
            </a:r>
            <a:r>
              <a:rPr lang="en-US" altLang="en-US" sz="1200" i="1" dirty="0">
                <a:solidFill>
                  <a:srgbClr val="0000FF"/>
                </a:solidFill>
              </a:rPr>
              <a:t> </a:t>
            </a:r>
            <a:r>
              <a:rPr lang="en-US" altLang="en-US" sz="1200" i="1" dirty="0" err="1">
                <a:solidFill>
                  <a:srgbClr val="0000FF"/>
                </a:solidFill>
              </a:rPr>
              <a:t>eine</a:t>
            </a:r>
            <a:r>
              <a:rPr lang="en-US" altLang="en-US" sz="1200" i="1" dirty="0">
                <a:solidFill>
                  <a:srgbClr val="0000FF"/>
                </a:solidFill>
              </a:rPr>
              <a:t> </a:t>
            </a:r>
            <a:r>
              <a:rPr lang="en-US" altLang="en-US" sz="1200" i="1" dirty="0" err="1">
                <a:solidFill>
                  <a:srgbClr val="0000FF"/>
                </a:solidFill>
              </a:rPr>
              <a:t>ähnliche</a:t>
            </a:r>
            <a:r>
              <a:rPr lang="en-US" altLang="en-US" sz="1200" i="1" dirty="0">
                <a:solidFill>
                  <a:srgbClr val="0000FF"/>
                </a:solidFill>
              </a:rPr>
              <a:t> </a:t>
            </a:r>
            <a:r>
              <a:rPr lang="en-US" altLang="en-US" sz="1200" i="1" dirty="0" err="1">
                <a:solidFill>
                  <a:srgbClr val="0000FF"/>
                </a:solidFill>
              </a:rPr>
              <a:t>Erkrankung</a:t>
            </a:r>
            <a:r>
              <a:rPr lang="en-US" altLang="en-US" sz="1200" i="1" dirty="0">
                <a:solidFill>
                  <a:srgbClr val="0000FF"/>
                </a:solidFill>
              </a:rPr>
              <a:t> – </a:t>
            </a:r>
            <a:r>
              <a:rPr lang="en-US" altLang="en-US" sz="1200" i="1" dirty="0" err="1">
                <a:solidFill>
                  <a:srgbClr val="0000FF"/>
                </a:solidFill>
              </a:rPr>
              <a:t>seltener</a:t>
            </a:r>
            <a:r>
              <a:rPr lang="en-US" altLang="en-US" sz="1200" i="1" dirty="0">
                <a:solidFill>
                  <a:srgbClr val="0000FF"/>
                </a:solidFill>
              </a:rPr>
              <a:t> </a:t>
            </a:r>
            <a:r>
              <a:rPr lang="en-US" altLang="en-US" sz="1200" i="1" dirty="0" err="1">
                <a:solidFill>
                  <a:srgbClr val="0000FF"/>
                </a:solidFill>
              </a:rPr>
              <a:t>als</a:t>
            </a:r>
            <a:r>
              <a:rPr lang="en-US" altLang="en-US" sz="1200" i="1" dirty="0">
                <a:solidFill>
                  <a:srgbClr val="0000FF"/>
                </a:solidFill>
              </a:rPr>
              <a:t> Terrien –, die </a:t>
            </a:r>
            <a:r>
              <a:rPr lang="en-US" altLang="en-US" sz="1200" i="1" dirty="0" err="1">
                <a:solidFill>
                  <a:srgbClr val="0000FF"/>
                </a:solidFill>
              </a:rPr>
              <a:t>sich</a:t>
            </a:r>
            <a:r>
              <a:rPr lang="en-US" altLang="en-US" sz="1200" i="1" dirty="0">
                <a:solidFill>
                  <a:srgbClr val="0000FF"/>
                </a:solidFill>
              </a:rPr>
              <a:t> </a:t>
            </a:r>
            <a:r>
              <a:rPr lang="en-US" altLang="en-US" sz="1200" i="1" dirty="0" err="1">
                <a:solidFill>
                  <a:srgbClr val="0000FF"/>
                </a:solidFill>
              </a:rPr>
              <a:t>dadurch</a:t>
            </a:r>
            <a:r>
              <a:rPr lang="en-US" altLang="en-US" sz="1200" i="1" dirty="0">
                <a:solidFill>
                  <a:srgbClr val="0000FF"/>
                </a:solidFill>
              </a:rPr>
              <a:t> </a:t>
            </a:r>
            <a:r>
              <a:rPr lang="en-US" altLang="en-US" sz="1200" i="1" dirty="0" err="1">
                <a:solidFill>
                  <a:srgbClr val="0000FF"/>
                </a:solidFill>
              </a:rPr>
              <a:t>unterscheidet</a:t>
            </a:r>
            <a:r>
              <a:rPr lang="en-US" altLang="en-US" sz="1200" i="1" dirty="0">
                <a:solidFill>
                  <a:srgbClr val="0000FF"/>
                </a:solidFill>
              </a:rPr>
              <a:t>, </a:t>
            </a:r>
            <a:r>
              <a:rPr lang="en-US" altLang="en-US" sz="1200" i="1" dirty="0" err="1">
                <a:solidFill>
                  <a:srgbClr val="0000FF"/>
                </a:solidFill>
              </a:rPr>
              <a:t>dass</a:t>
            </a:r>
            <a:r>
              <a:rPr lang="en-US" altLang="en-US" sz="1200" i="1" dirty="0">
                <a:solidFill>
                  <a:srgbClr val="0000FF"/>
                </a:solidFill>
              </a:rPr>
              <a:t> 1) </a:t>
            </a:r>
            <a:r>
              <a:rPr lang="en-US" altLang="en-US" sz="1200" i="1" dirty="0" err="1">
                <a:solidFill>
                  <a:srgbClr val="0000FF"/>
                </a:solidFill>
              </a:rPr>
              <a:t>sie</a:t>
            </a:r>
            <a:r>
              <a:rPr lang="en-US" altLang="en-US" sz="1200" i="1" dirty="0">
                <a:solidFill>
                  <a:srgbClr val="0000FF"/>
                </a:solidFill>
              </a:rPr>
              <a:t> </a:t>
            </a:r>
            <a:r>
              <a:rPr lang="en-US" altLang="en-US" sz="1200" i="1" dirty="0" err="1">
                <a:solidFill>
                  <a:srgbClr val="0000FF"/>
                </a:solidFill>
              </a:rPr>
              <a:t>häufiger</a:t>
            </a:r>
            <a:r>
              <a:rPr lang="en-US" altLang="en-US" sz="1200" i="1" dirty="0">
                <a:solidFill>
                  <a:srgbClr val="0000FF"/>
                </a:solidFill>
              </a:rPr>
              <a:t> </a:t>
            </a:r>
            <a:r>
              <a:rPr lang="en-US" altLang="en-US" sz="1200" i="1" dirty="0" err="1">
                <a:solidFill>
                  <a:srgbClr val="0000FF"/>
                </a:solidFill>
              </a:rPr>
              <a:t>bei</a:t>
            </a:r>
            <a:r>
              <a:rPr lang="en-US" altLang="en-US" sz="1200" i="1" dirty="0">
                <a:solidFill>
                  <a:srgbClr val="0000FF"/>
                </a:solidFill>
              </a:rPr>
              <a:t> </a:t>
            </a:r>
            <a:r>
              <a:rPr lang="en-US" altLang="en-US" sz="1200" i="1" dirty="0" err="1">
                <a:solidFill>
                  <a:srgbClr val="0000FF"/>
                </a:solidFill>
              </a:rPr>
              <a:t>Kindern</a:t>
            </a:r>
            <a:r>
              <a:rPr lang="en-US" altLang="en-US" sz="1200" i="1" dirty="0">
                <a:solidFill>
                  <a:srgbClr val="0000FF"/>
                </a:solidFill>
              </a:rPr>
              <a:t> </a:t>
            </a:r>
            <a:r>
              <a:rPr lang="en-US" altLang="en-US" sz="1200" i="1" dirty="0" err="1">
                <a:solidFill>
                  <a:srgbClr val="0000FF"/>
                </a:solidFill>
              </a:rPr>
              <a:t>auftritt</a:t>
            </a:r>
            <a:r>
              <a:rPr lang="en-US" altLang="en-US" sz="1200" i="1" dirty="0">
                <a:solidFill>
                  <a:srgbClr val="0000FF"/>
                </a:solidFill>
              </a:rPr>
              <a:t> und 2) </a:t>
            </a:r>
            <a:r>
              <a:rPr lang="en-US" altLang="en-US" sz="1200" i="1" dirty="0" err="1">
                <a:solidFill>
                  <a:srgbClr val="0000FF"/>
                </a:solidFill>
              </a:rPr>
              <a:t>entzündlicher</a:t>
            </a:r>
            <a:r>
              <a:rPr lang="en-US" altLang="en-US" sz="1200" i="1" dirty="0">
                <a:solidFill>
                  <a:srgbClr val="0000FF"/>
                </a:solidFill>
              </a:rPr>
              <a:t> </a:t>
            </a:r>
            <a:r>
              <a:rPr lang="en-US" altLang="en-US" sz="1200" i="1" dirty="0" err="1">
                <a:solidFill>
                  <a:srgbClr val="0000FF"/>
                </a:solidFill>
              </a:rPr>
              <a:t>Natur</a:t>
            </a:r>
            <a:r>
              <a:rPr lang="en-US" altLang="en-US" sz="1200" i="1" dirty="0">
                <a:solidFill>
                  <a:srgbClr val="0000FF"/>
                </a:solidFill>
              </a:rPr>
              <a:t> </a:t>
            </a:r>
            <a:r>
              <a:rPr lang="en-US" altLang="en-US" sz="1200" i="1" dirty="0" err="1">
                <a:solidFill>
                  <a:srgbClr val="0000FF"/>
                </a:solidFill>
              </a:rPr>
              <a:t>ist</a:t>
            </a:r>
            <a:r>
              <a:rPr lang="en-US" altLang="en-US" sz="1200" i="1" dirty="0">
                <a:solidFill>
                  <a:srgbClr val="0000FF"/>
                </a:solidFill>
              </a:rPr>
              <a:t>. Das Buch </a:t>
            </a:r>
            <a:r>
              <a:rPr lang="en-US" altLang="en-US" sz="1200" dirty="0">
                <a:solidFill>
                  <a:srgbClr val="0000FF"/>
                </a:solidFill>
              </a:rPr>
              <a:t>„The Cornea“ </a:t>
            </a:r>
            <a:r>
              <a:rPr lang="en-US" altLang="en-US" sz="1200" i="1" dirty="0" err="1">
                <a:solidFill>
                  <a:srgbClr val="0000FF"/>
                </a:solidFill>
              </a:rPr>
              <a:t>spekuliert</a:t>
            </a:r>
            <a:r>
              <a:rPr lang="en-US" altLang="en-US" sz="1200" i="1" dirty="0">
                <a:solidFill>
                  <a:srgbClr val="0000FF"/>
                </a:solidFill>
              </a:rPr>
              <a:t>, </a:t>
            </a:r>
            <a:r>
              <a:rPr lang="en-US" altLang="en-US" sz="1200" i="1" dirty="0" err="1">
                <a:solidFill>
                  <a:srgbClr val="0000FF"/>
                </a:solidFill>
              </a:rPr>
              <a:t>dass</a:t>
            </a:r>
            <a:r>
              <a:rPr lang="en-US" altLang="en-US" sz="1200" i="1" dirty="0">
                <a:solidFill>
                  <a:srgbClr val="0000FF"/>
                </a:solidFill>
              </a:rPr>
              <a:t> es </a:t>
            </a:r>
            <a:r>
              <a:rPr lang="en-US" altLang="en-US" sz="1200" i="1" dirty="0" err="1">
                <a:solidFill>
                  <a:srgbClr val="0000FF"/>
                </a:solidFill>
              </a:rPr>
              <a:t>sich</a:t>
            </a:r>
            <a:r>
              <a:rPr lang="en-US" altLang="en-US" sz="1200" i="1" dirty="0">
                <a:solidFill>
                  <a:srgbClr val="0000FF"/>
                </a:solidFill>
              </a:rPr>
              <a:t> </a:t>
            </a:r>
            <a:r>
              <a:rPr lang="en-US" altLang="en-US" sz="1200" dirty="0" err="1">
                <a:solidFill>
                  <a:srgbClr val="0000FF"/>
                </a:solidFill>
              </a:rPr>
              <a:t>möglicherweise</a:t>
            </a:r>
            <a:r>
              <a:rPr lang="en-US" altLang="en-US" sz="1200" dirty="0">
                <a:solidFill>
                  <a:srgbClr val="0000FF"/>
                </a:solidFill>
              </a:rPr>
              <a:t> </a:t>
            </a:r>
            <a:r>
              <a:rPr lang="en-US" altLang="en-US" sz="1200" i="1" dirty="0">
                <a:solidFill>
                  <a:srgbClr val="0000FF"/>
                </a:solidFill>
              </a:rPr>
              <a:t>nicht um </a:t>
            </a:r>
            <a:r>
              <a:rPr lang="en-US" altLang="en-US" sz="1200" i="1" dirty="0" err="1">
                <a:solidFill>
                  <a:srgbClr val="0000FF"/>
                </a:solidFill>
              </a:rPr>
              <a:t>eine</a:t>
            </a:r>
            <a:r>
              <a:rPr lang="en-US" altLang="en-US" sz="1200" i="1" dirty="0">
                <a:solidFill>
                  <a:srgbClr val="0000FF"/>
                </a:solidFill>
              </a:rPr>
              <a:t> </a:t>
            </a:r>
            <a:r>
              <a:rPr lang="en-US" altLang="en-US" sz="1200" i="1" dirty="0" err="1">
                <a:solidFill>
                  <a:srgbClr val="0000FF"/>
                </a:solidFill>
              </a:rPr>
              <a:t>eigenständige</a:t>
            </a:r>
            <a:r>
              <a:rPr lang="en-US" altLang="en-US" sz="1200" i="1" dirty="0">
                <a:solidFill>
                  <a:srgbClr val="0000FF"/>
                </a:solidFill>
              </a:rPr>
              <a:t> </a:t>
            </a:r>
            <a:r>
              <a:rPr lang="en-US" altLang="en-US" sz="1200" i="1" dirty="0" err="1">
                <a:solidFill>
                  <a:srgbClr val="0000FF"/>
                </a:solidFill>
              </a:rPr>
              <a:t>Erkrankung</a:t>
            </a:r>
            <a:r>
              <a:rPr lang="en-US" altLang="en-US" sz="1200" i="1" dirty="0">
                <a:solidFill>
                  <a:srgbClr val="0000FF"/>
                </a:solidFill>
              </a:rPr>
              <a:t> </a:t>
            </a:r>
            <a:r>
              <a:rPr lang="en-US" altLang="en-US" sz="1200" i="1" dirty="0" err="1">
                <a:solidFill>
                  <a:srgbClr val="0000FF"/>
                </a:solidFill>
              </a:rPr>
              <a:t>handelt</a:t>
            </a:r>
            <a:r>
              <a:rPr lang="en-US" altLang="en-US" sz="1200" i="1" dirty="0">
                <a:solidFill>
                  <a:srgbClr val="0000FF"/>
                </a:solidFill>
              </a:rPr>
              <a:t>, </a:t>
            </a:r>
            <a:r>
              <a:rPr lang="en-US" altLang="en-US" sz="1200" i="1" dirty="0" err="1">
                <a:solidFill>
                  <a:srgbClr val="0000FF"/>
                </a:solidFill>
              </a:rPr>
              <a:t>sondern</a:t>
            </a:r>
            <a:r>
              <a:rPr lang="en-US" altLang="en-US" sz="1200" i="1" dirty="0">
                <a:solidFill>
                  <a:srgbClr val="0000FF"/>
                </a:solidFill>
              </a:rPr>
              <a:t> um </a:t>
            </a:r>
            <a:r>
              <a:rPr lang="en-US" altLang="en-US" sz="1200" i="1" dirty="0" err="1">
                <a:solidFill>
                  <a:srgbClr val="0000FF"/>
                </a:solidFill>
              </a:rPr>
              <a:t>eine</a:t>
            </a:r>
            <a:r>
              <a:rPr lang="en-US" altLang="en-US" sz="1200" i="1" dirty="0">
                <a:solidFill>
                  <a:srgbClr val="0000FF"/>
                </a:solidFill>
              </a:rPr>
              <a:t> Manifestation </a:t>
            </a:r>
            <a:r>
              <a:rPr lang="en-US" altLang="en-US" sz="1200" i="1" dirty="0" err="1">
                <a:solidFill>
                  <a:srgbClr val="0000FF"/>
                </a:solidFill>
              </a:rPr>
              <a:t>desselben</a:t>
            </a:r>
            <a:r>
              <a:rPr lang="en-US" altLang="en-US" sz="1200" i="1" dirty="0">
                <a:solidFill>
                  <a:srgbClr val="0000FF"/>
                </a:solidFill>
              </a:rPr>
              <a:t> </a:t>
            </a:r>
            <a:r>
              <a:rPr lang="en-US" altLang="en-US" sz="1200" i="1" dirty="0" err="1">
                <a:solidFill>
                  <a:srgbClr val="0000FF"/>
                </a:solidFill>
              </a:rPr>
              <a:t>Krankheitsprozesses</a:t>
            </a:r>
            <a:r>
              <a:rPr lang="en-US" altLang="en-US" sz="1200" i="1" dirty="0">
                <a:solidFill>
                  <a:srgbClr val="0000FF"/>
                </a:solidFill>
              </a:rPr>
              <a:t> </a:t>
            </a:r>
            <a:r>
              <a:rPr lang="en-US" altLang="en-US" sz="1200" i="1" dirty="0" err="1">
                <a:solidFill>
                  <a:srgbClr val="0000FF"/>
                </a:solidFill>
              </a:rPr>
              <a:t>wie</a:t>
            </a:r>
            <a:r>
              <a:rPr lang="en-US" altLang="en-US" sz="1200" i="1" dirty="0">
                <a:solidFill>
                  <a:srgbClr val="0000FF"/>
                </a:solidFill>
              </a:rPr>
              <a:t> </a:t>
            </a:r>
            <a:r>
              <a:rPr lang="en-US" altLang="en-US" sz="1200" i="1" dirty="0" err="1">
                <a:solidFill>
                  <a:srgbClr val="0000FF"/>
                </a:solidFill>
              </a:rPr>
              <a:t>bei</a:t>
            </a:r>
            <a:r>
              <a:rPr lang="en-US" altLang="en-US" sz="1200" i="1" dirty="0">
                <a:solidFill>
                  <a:srgbClr val="0000FF"/>
                </a:solidFill>
              </a:rPr>
              <a:t> Terrien. Um </a:t>
            </a:r>
            <a:r>
              <a:rPr lang="en-US" altLang="en-US" sz="1200" i="1" dirty="0" err="1">
                <a:solidFill>
                  <a:srgbClr val="0000FF"/>
                </a:solidFill>
              </a:rPr>
              <a:t>welche</a:t>
            </a:r>
            <a:r>
              <a:rPr lang="en-US" altLang="en-US" sz="1200" i="1" dirty="0">
                <a:solidFill>
                  <a:srgbClr val="0000FF"/>
                </a:solidFill>
              </a:rPr>
              <a:t> </a:t>
            </a:r>
            <a:r>
              <a:rPr lang="en-US" altLang="en-US" sz="1200" i="1" dirty="0" err="1">
                <a:solidFill>
                  <a:srgbClr val="0000FF"/>
                </a:solidFill>
              </a:rPr>
              <a:t>Erkrankung</a:t>
            </a:r>
            <a:r>
              <a:rPr lang="en-US" altLang="en-US" sz="1200" i="1" dirty="0">
                <a:solidFill>
                  <a:srgbClr val="0000FF"/>
                </a:solidFill>
              </a:rPr>
              <a:t> </a:t>
            </a:r>
            <a:r>
              <a:rPr lang="en-US" altLang="en-US" sz="1200" i="1" dirty="0" err="1">
                <a:solidFill>
                  <a:srgbClr val="0000FF"/>
                </a:solidFill>
              </a:rPr>
              <a:t>handelt</a:t>
            </a:r>
            <a:r>
              <a:rPr lang="en-US" altLang="en-US" sz="1200" i="1" dirty="0">
                <a:solidFill>
                  <a:srgbClr val="0000FF"/>
                </a:solidFill>
              </a:rPr>
              <a:t> es </a:t>
            </a:r>
            <a:r>
              <a:rPr lang="en-US" altLang="en-US" sz="1200" i="1" dirty="0" err="1">
                <a:solidFill>
                  <a:srgbClr val="0000FF"/>
                </a:solidFill>
              </a:rPr>
              <a:t>sich</a:t>
            </a:r>
            <a:r>
              <a:rPr lang="en-US" altLang="en-US" sz="1200" i="1" dirty="0">
                <a:solidFill>
                  <a:srgbClr val="0000FF"/>
                </a:solidFill>
              </a:rPr>
              <a:t>?</a:t>
            </a:r>
          </a:p>
          <a:p>
            <a:r>
              <a:rPr lang="en-US" altLang="en-US" sz="1200" dirty="0" err="1">
                <a:solidFill>
                  <a:srgbClr val="0000FF"/>
                </a:solidFill>
              </a:rPr>
              <a:t>Fuchs’sche</a:t>
            </a:r>
            <a:r>
              <a:rPr lang="en-US" altLang="en-US" sz="1200" dirty="0">
                <a:solidFill>
                  <a:srgbClr val="0000FF"/>
                </a:solidFill>
              </a:rPr>
              <a:t> oberflächliche marginale Keratitis</a:t>
            </a:r>
          </a:p>
        </p:txBody>
      </p:sp>
      <p:sp>
        <p:nvSpPr>
          <p:cNvPr id="7" name="Rectangle 6">
            <a:extLst>
              <a:ext uri="{FF2B5EF4-FFF2-40B4-BE49-F238E27FC236}">
                <a16:creationId xmlns:a16="http://schemas.microsoft.com/office/drawing/2014/main" id="{9FA4870A-4F25-1222-D513-98785058A6DD}"/>
              </a:ext>
            </a:extLst>
          </p:cNvPr>
          <p:cNvSpPr/>
          <p:nvPr/>
        </p:nvSpPr>
        <p:spPr>
          <a:xfrm>
            <a:off x="1293159" y="3121928"/>
            <a:ext cx="788805" cy="18182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Eponym</a:t>
            </a:r>
          </a:p>
        </p:txBody>
      </p:sp>
      <p:sp>
        <p:nvSpPr>
          <p:cNvPr id="8" name="Rectangle 7">
            <a:extLst>
              <a:ext uri="{FF2B5EF4-FFF2-40B4-BE49-F238E27FC236}">
                <a16:creationId xmlns:a16="http://schemas.microsoft.com/office/drawing/2014/main" id="{C4FB4764-D528-AA1D-CD6D-FDFE479CD36F}"/>
              </a:ext>
            </a:extLst>
          </p:cNvPr>
          <p:cNvSpPr/>
          <p:nvPr/>
        </p:nvSpPr>
        <p:spPr>
          <a:xfrm>
            <a:off x="3048000" y="3075157"/>
            <a:ext cx="1295400" cy="2286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Adjektiv</a:t>
            </a:r>
          </a:p>
        </p:txBody>
      </p:sp>
    </p:spTree>
    <p:extLst>
      <p:ext uri="{BB962C8B-B14F-4D97-AF65-F5344CB8AC3E}">
        <p14:creationId xmlns:p14="http://schemas.microsoft.com/office/powerpoint/2010/main" val="2566846048"/>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164EA-A09E-CDD5-1F7D-0B488B05788B}"/>
            </a:ext>
          </a:extLst>
        </p:cNvPr>
        <p:cNvGrpSpPr/>
        <p:nvPr/>
      </p:nvGrpSpPr>
      <p:grpSpPr>
        <a:xfrm>
          <a:off x="0" y="0"/>
          <a:ext cx="0" cy="0"/>
          <a:chOff x="0" y="0"/>
          <a:chExt cx="0" cy="0"/>
        </a:xfrm>
      </p:grpSpPr>
      <p:sp>
        <p:nvSpPr>
          <p:cNvPr id="117762" name="Rectangle 2">
            <a:extLst>
              <a:ext uri="{FF2B5EF4-FFF2-40B4-BE49-F238E27FC236}">
                <a16:creationId xmlns:a16="http://schemas.microsoft.com/office/drawing/2014/main" id="{71984727-2DEE-8DCD-1305-5DC54B16CB71}"/>
              </a:ext>
            </a:extLst>
          </p:cNvPr>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08547" name="Rectangle 3">
            <a:extLst>
              <a:ext uri="{FF2B5EF4-FFF2-40B4-BE49-F238E27FC236}">
                <a16:creationId xmlns:a16="http://schemas.microsoft.com/office/drawing/2014/main" id="{D5569FEB-EBF6-857B-5251-B1DEDECA0412}"/>
              </a:ext>
            </a:extLst>
          </p:cNvPr>
          <p:cNvSpPr>
            <a:spLocks noGrp="1" noChangeArrowheads="1"/>
          </p:cNvSpPr>
          <p:nvPr>
            <p:ph type="body" idx="1"/>
          </p:nvPr>
        </p:nvSpPr>
        <p:spPr/>
        <p:txBody>
          <a:bodyPr wrap="square" lIns="25400" tIns="12700" rIns="25400" bIns="12700"/>
          <a:lstStyle/>
          <a:p>
            <a:pPr eaLnBrk="1" hangingPunct="1">
              <a:defRPr/>
            </a:pPr>
            <a:r>
              <a:rPr lang="en-US" altLang="en-US" sz="1200" dirty="0">
                <a:solidFill>
                  <a:schemeClr val="bg1">
                    <a:lumMod val="75000"/>
                  </a:schemeClr>
                </a:solidFill>
              </a:rPr>
              <a:t>In Bezug auf die Manifestation von PUK: Welche der folgenden Aussagen passt nicht dazu, und warum?</a:t>
            </a:r>
          </a:p>
          <a:p>
            <a:pPr lvl="1" eaLnBrk="1" hangingPunct="1">
              <a:defRPr/>
            </a:pPr>
            <a:r>
              <a:rPr lang="en-US" altLang="en-US" sz="1200" dirty="0">
                <a:solidFill>
                  <a:schemeClr val="bg1">
                    <a:lumMod val="75000"/>
                  </a:schemeClr>
                </a:solidFill>
              </a:rPr>
              <a:t>RA, </a:t>
            </a:r>
            <a:r>
              <a:rPr lang="en-US" altLang="en-US" sz="1200" dirty="0" err="1">
                <a:solidFill>
                  <a:schemeClr val="bg1">
                    <a:lumMod val="75000"/>
                  </a:schemeClr>
                </a:solidFill>
              </a:rPr>
              <a:t>Morbus von Mooren</a:t>
            </a:r>
            <a:r>
              <a:rPr lang="en-US" altLang="en-US" sz="1200" dirty="0">
                <a:solidFill>
                  <a:schemeClr val="bg1">
                    <a:lumMod val="75000"/>
                  </a:schemeClr>
                </a:solidFill>
              </a:rPr>
              <a:t>, </a:t>
            </a:r>
            <a:r>
              <a:rPr lang="en-US" altLang="en-US" sz="1200" dirty="0" err="1">
                <a:solidFill>
                  <a:schemeClr val="bg1">
                    <a:lumMod val="75000"/>
                  </a:schemeClr>
                </a:solidFill>
              </a:rPr>
              <a:t>Behçet-Syndrom</a:t>
            </a:r>
            <a:r>
              <a:rPr lang="en-US" altLang="en-US" sz="1200" dirty="0">
                <a:solidFill>
                  <a:schemeClr val="bg1">
                    <a:lumMod val="75000"/>
                  </a:schemeClr>
                </a:solidFill>
              </a:rPr>
              <a:t>, IBD</a:t>
            </a:r>
          </a:p>
          <a:p>
            <a:pPr eaLnBrk="1" hangingPunct="1">
              <a:defRPr/>
            </a:pPr>
            <a:endParaRPr lang="en-US" altLang="en-US" dirty="0">
              <a:solidFill>
                <a:schemeClr val="bg1">
                  <a:lumMod val="75000"/>
                </a:schemeClr>
              </a:solidFill>
            </a:endParaRPr>
          </a:p>
          <a:p>
            <a:pPr eaLnBrk="1" hangingPunct="1">
              <a:defRPr/>
            </a:pPr>
            <a:r>
              <a:rPr lang="en-US" altLang="en-US" sz="1200" dirty="0">
                <a:solidFill>
                  <a:schemeClr val="bg1">
                    <a:lumMod val="75000"/>
                  </a:schemeClr>
                </a:solidFill>
              </a:rPr>
              <a:t>Und in dieser Gruppe?</a:t>
            </a:r>
          </a:p>
          <a:p>
            <a:pPr lvl="1" eaLnBrk="1" hangingPunct="1">
              <a:defRPr/>
            </a:pPr>
            <a:r>
              <a:rPr lang="en-US" altLang="en-US" sz="1200" dirty="0" err="1">
                <a:solidFill>
                  <a:schemeClr val="bg1">
                    <a:lumMod val="75000"/>
                  </a:schemeClr>
                </a:solidFill>
              </a:rPr>
              <a:t>Mooren</a:t>
            </a:r>
            <a:r>
              <a:rPr lang="en-US" altLang="en-US" sz="1200" dirty="0">
                <a:solidFill>
                  <a:schemeClr val="bg1">
                    <a:lumMod val="75000"/>
                  </a:schemeClr>
                </a:solidFill>
              </a:rPr>
              <a:t>, </a:t>
            </a:r>
            <a:r>
              <a:rPr lang="en-US" altLang="en-US" sz="1200" b="1" dirty="0" err="1">
                <a:solidFill>
                  <a:srgbClr val="0000FF"/>
                </a:solidFill>
              </a:rPr>
              <a:t>Terrien (</a:t>
            </a:r>
            <a:r>
              <a:rPr lang="en-US" altLang="en-US" sz="1200" b="1" dirty="0">
                <a:solidFill>
                  <a:srgbClr val="0000FF"/>
                </a:solidFill>
              </a:rPr>
              <a:t>marginal</a:t>
            </a:r>
            <a:r>
              <a:rPr lang="en-US" altLang="en-US" sz="1200" dirty="0">
                <a:solidFill>
                  <a:schemeClr val="bg1">
                    <a:lumMod val="75000"/>
                  </a:schemeClr>
                </a:solidFill>
              </a:rPr>
              <a:t>), Sarkoidose, SLE</a:t>
            </a:r>
          </a:p>
        </p:txBody>
      </p:sp>
      <p:sp>
        <p:nvSpPr>
          <p:cNvPr id="117764" name="Text Box 6">
            <a:extLst>
              <a:ext uri="{FF2B5EF4-FFF2-40B4-BE49-F238E27FC236}">
                <a16:creationId xmlns:a16="http://schemas.microsoft.com/office/drawing/2014/main" id="{CD235CAE-3484-CC88-AC25-5447F3D9FD13}"/>
              </a:ext>
            </a:extLst>
          </p:cNvPr>
          <p:cNvSpPr txBox="1">
            <a:spLocks noChangeArrowheads="1"/>
          </p:cNvSpPr>
          <p:nvPr/>
        </p:nvSpPr>
        <p:spPr bwMode="auto">
          <a:xfrm>
            <a:off x="685800" y="4924425"/>
            <a:ext cx="7772400" cy="1323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Warum ist </a:t>
            </a:r>
            <a:r>
              <a:rPr lang="en-US" altLang="en-US" sz="1200" i="1" dirty="0" err="1">
                <a:solidFill>
                  <a:schemeClr val="bg1">
                    <a:lumMod val="75000"/>
                  </a:schemeClr>
                </a:solidFill>
              </a:rPr>
              <a:t>Terriens </a:t>
            </a:r>
            <a:r>
              <a:rPr lang="en-US" altLang="en-US" sz="1200" i="1" dirty="0">
                <a:solidFill>
                  <a:schemeClr val="bg1">
                    <a:lumMod val="75000"/>
                  </a:schemeClr>
                </a:solidFill>
              </a:rPr>
              <a:t>in dieser Gruppe der Außenseiter?</a:t>
            </a:r>
          </a:p>
          <a:p>
            <a:pPr eaLnBrk="1" hangingPunct="1">
              <a:spcBef>
                <a:spcPct val="0"/>
              </a:spcBef>
              <a:buClrTx/>
              <a:buSzTx/>
              <a:buFontTx/>
              <a:buNone/>
            </a:pPr>
            <a:r>
              <a:rPr lang="en-US" altLang="en-US" sz="1200" dirty="0">
                <a:solidFill>
                  <a:schemeClr val="bg1">
                    <a:lumMod val="75000"/>
                  </a:schemeClr>
                </a:solidFill>
              </a:rPr>
              <a:t>Zwei Gründe:</a:t>
            </a:r>
          </a:p>
          <a:p>
            <a:pPr eaLnBrk="1" hangingPunct="1">
              <a:spcBef>
                <a:spcPct val="0"/>
              </a:spcBef>
              <a:buClrTx/>
              <a:buSzTx/>
              <a:buFontTx/>
              <a:buNone/>
            </a:pPr>
            <a:r>
              <a:rPr lang="en-US" altLang="en-US" sz="1200" dirty="0">
                <a:solidFill>
                  <a:schemeClr val="bg1">
                    <a:lumMod val="75000"/>
                  </a:schemeClr>
                </a:solidFill>
              </a:rPr>
              <a:t>--Bei den anderen handelt es sich bei PUK um einen  entzündlichen  Prozess; </a:t>
            </a:r>
            <a:r>
              <a:rPr lang="en-US" altLang="en-US" sz="1200" dirty="0" err="1">
                <a:solidFill>
                  <a:schemeClr val="bg1">
                    <a:lumMod val="75000"/>
                  </a:schemeClr>
                </a:solidFill>
              </a:rPr>
              <a:t>bei Terrien </a:t>
            </a:r>
            <a:r>
              <a:rPr lang="en-US" altLang="en-US" sz="1200" dirty="0">
                <a:solidFill>
                  <a:schemeClr val="bg1">
                    <a:lumMod val="75000"/>
                  </a:schemeClr>
                </a:solidFill>
              </a:rPr>
              <a:t>ist er  nichtentzündlich</a:t>
            </a:r>
          </a:p>
          <a:p>
            <a:pPr eaLnBrk="1" hangingPunct="1">
              <a:spcBef>
                <a:spcPct val="0"/>
              </a:spcBef>
              <a:buClrTx/>
              <a:buSzTx/>
              <a:buFontTx/>
              <a:buNone/>
            </a:pPr>
            <a:r>
              <a:rPr lang="en-US" altLang="en-US" sz="1200" dirty="0">
                <a:solidFill>
                  <a:schemeClr val="bg1">
                    <a:lumMod val="75000"/>
                  </a:schemeClr>
                </a:solidFill>
              </a:rPr>
              <a:t>--Wie das Wort „ulzerativ“ im Namen andeutet, ist das Hornhautepithel bei PUK  gestört. Im Gegensatz dazu ist das Epithel bei </a:t>
            </a:r>
            <a:r>
              <a:rPr lang="en-US" altLang="en-US" sz="1200" dirty="0" err="1">
                <a:solidFill>
                  <a:schemeClr val="bg1">
                    <a:lumMod val="75000"/>
                  </a:schemeClr>
                </a:solidFill>
              </a:rPr>
              <a:t>Terrien’s </a:t>
            </a:r>
            <a:r>
              <a:rPr lang="en-US" altLang="en-US" sz="1200" b="1" dirty="0">
                <a:solidFill>
                  <a:schemeClr val="bg1">
                    <a:lumMod val="75000"/>
                  </a:schemeClr>
                </a:solidFill>
              </a:rPr>
              <a:t> intakt</a:t>
            </a:r>
            <a:r>
              <a:rPr lang="en-US" altLang="en-US" sz="1200" dirty="0">
                <a:solidFill>
                  <a:schemeClr val="bg1">
                    <a:lumMod val="75000"/>
                  </a:schemeClr>
                </a:solidFill>
              </a:rPr>
              <a:t>.</a:t>
            </a:r>
          </a:p>
        </p:txBody>
      </p:sp>
      <p:sp>
        <p:nvSpPr>
          <p:cNvPr id="117766" name="Slide Number Placeholder 1">
            <a:extLst>
              <a:ext uri="{FF2B5EF4-FFF2-40B4-BE49-F238E27FC236}">
                <a16:creationId xmlns:a16="http://schemas.microsoft.com/office/drawing/2014/main" id="{453B9FF4-57E1-B14F-30C7-E995D7BF670D}"/>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624A2E40-E90D-4E51-ADB7-38803EE60BEC}" type="slidenum">
              <a:rPr lang="en-US" altLang="en-US" sz="1000" smtClean="0"/>
              <a:t>219</a:t>
            </a:fld>
            <a:endParaRPr lang="en-US" altLang="en-US" sz="1000"/>
          </a:p>
        </p:txBody>
      </p:sp>
      <p:sp>
        <p:nvSpPr>
          <p:cNvPr id="2" name="Text Box 4">
            <a:extLst>
              <a:ext uri="{FF2B5EF4-FFF2-40B4-BE49-F238E27FC236}">
                <a16:creationId xmlns:a16="http://schemas.microsoft.com/office/drawing/2014/main" id="{7C9AE231-63FB-3027-0AB1-FC55BA58DF71}"/>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4" name="TextBox 1">
            <a:extLst>
              <a:ext uri="{FF2B5EF4-FFF2-40B4-BE49-F238E27FC236}">
                <a16:creationId xmlns:a16="http://schemas.microsoft.com/office/drawing/2014/main" id="{B32D540D-6F3E-2EE1-16F1-5ED446029525}"/>
              </a:ext>
            </a:extLst>
          </p:cNvPr>
          <p:cNvSpPr txBox="1">
            <a:spLocks noChangeArrowheads="1"/>
          </p:cNvSpPr>
          <p:nvPr/>
        </p:nvSpPr>
        <p:spPr bwMode="auto">
          <a:xfrm>
            <a:off x="1293160" y="805458"/>
            <a:ext cx="6599884" cy="3103414"/>
          </a:xfrm>
          <a:prstGeom prst="rect">
            <a:avLst/>
          </a:prstGeom>
          <a:solidFill>
            <a:schemeClr val="accent1">
              <a:lumMod val="40000"/>
              <a:lumOff val="6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rPr>
              <a:t>Apropos Terrien?</a:t>
            </a:r>
            <a:endParaRPr lang="en-US" altLang="en-US" sz="18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Handelt es sich um eine häufige oder eine seltene Erkrankung?</a:t>
            </a:r>
          </a:p>
          <a:p>
            <a:pPr eaLnBrk="1" hangingPunct="1">
              <a:spcBef>
                <a:spcPct val="0"/>
              </a:spcBef>
              <a:buClrTx/>
              <a:buSzTx/>
              <a:buFontTx/>
              <a:buNone/>
            </a:pPr>
            <a:r>
              <a:rPr lang="en-US" altLang="en-US" sz="1200" dirty="0">
                <a:solidFill>
                  <a:schemeClr val="bg1">
                    <a:lumMod val="75000"/>
                  </a:schemeClr>
                </a:solidFill>
              </a:rPr>
              <a:t>Selten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Gibt es eine geschlechtsspezifische Prävalenz?</a:t>
            </a:r>
          </a:p>
          <a:p>
            <a:pPr eaLnBrk="1" hangingPunct="1">
              <a:spcBef>
                <a:spcPct val="0"/>
              </a:spcBef>
              <a:buClrTx/>
              <a:buSzTx/>
              <a:buFontTx/>
              <a:buNone/>
            </a:pPr>
            <a:r>
              <a:rPr lang="en-US" altLang="en-US" sz="1200" dirty="0">
                <a:solidFill>
                  <a:schemeClr val="bg1">
                    <a:lumMod val="75000"/>
                  </a:schemeClr>
                </a:solidFill>
              </a:rPr>
              <a:t>Während man früher annahm, dass sie bei Männern häufiger auftritt, geht man heute von einer gleichmäßigen Verteilung aus</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Ist sie einseitig oder beidseitig?</a:t>
            </a:r>
          </a:p>
          <a:p>
            <a:pPr eaLnBrk="1" hangingPunct="1">
              <a:spcBef>
                <a:spcPct val="0"/>
              </a:spcBef>
              <a:buClrTx/>
              <a:buSzTx/>
              <a:buFontTx/>
              <a:buNone/>
            </a:pPr>
            <a:r>
              <a:rPr lang="en-US" altLang="en-US" sz="1200" dirty="0">
                <a:solidFill>
                  <a:schemeClr val="bg1">
                    <a:lumMod val="75000"/>
                  </a:schemeClr>
                </a:solidFill>
              </a:rPr>
              <a:t>Beidseitig (obwohl die Beteiligung auffallend asymmetrisch sein kann)</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Welcher Bereich der Hornhaut ist zuerst betroffen, und wie verläuft die Erkrankung von dort aus?</a:t>
            </a:r>
          </a:p>
          <a:p>
            <a:pPr eaLnBrk="1" hangingPunct="1">
              <a:spcBef>
                <a:spcPct val="0"/>
              </a:spcBef>
              <a:buClrTx/>
              <a:buSzTx/>
              <a:buFontTx/>
              <a:buNone/>
            </a:pPr>
            <a:r>
              <a:rPr lang="en-US" altLang="en-US" sz="1200" dirty="0">
                <a:solidFill>
                  <a:schemeClr val="bg1">
                    <a:lumMod val="75000"/>
                  </a:schemeClr>
                </a:solidFill>
              </a:rPr>
              <a:t>Es beginnt </a:t>
            </a:r>
            <a:r>
              <a:rPr lang="en-US" altLang="en-US" sz="1200" dirty="0" err="1">
                <a:solidFill>
                  <a:schemeClr val="bg1">
                    <a:lumMod val="75000"/>
                  </a:schemeClr>
                </a:solidFill>
              </a:rPr>
              <a:t>superonasal </a:t>
            </a:r>
            <a:r>
              <a:rPr lang="en-US" altLang="en-US" sz="1200" dirty="0">
                <a:solidFill>
                  <a:schemeClr val="bg1">
                    <a:lumMod val="75000"/>
                  </a:schemeClr>
                </a:solidFill>
              </a:rPr>
              <a:t>und breitet sich dann zirkulär aus</a:t>
            </a:r>
          </a:p>
          <a:p>
            <a:pPr eaLnBrk="1" hangingPunct="1">
              <a:spcBef>
                <a:spcPct val="0"/>
              </a:spcBef>
              <a:buClrTx/>
              <a:buSzTx/>
              <a:buFontTx/>
              <a:buNone/>
            </a:pPr>
            <a:endParaRPr lang="en-US" altLang="en-US" sz="1400" dirty="0">
              <a:solidFill>
                <a:schemeClr val="bg1">
                  <a:lumMod val="75000"/>
                </a:schemeClr>
              </a:solidFill>
            </a:endParaRPr>
          </a:p>
          <a:p>
            <a:pPr eaLnBrk="1" hangingPunct="1">
              <a:spcBef>
                <a:spcPct val="0"/>
              </a:spcBef>
              <a:buClrTx/>
              <a:buSzTx/>
              <a:buFontTx/>
              <a:buNone/>
            </a:pPr>
            <a:r>
              <a:rPr lang="en-US" altLang="en-US" sz="1200" i="1" dirty="0">
                <a:solidFill>
                  <a:schemeClr val="bg1">
                    <a:lumMod val="75000"/>
                  </a:schemeClr>
                </a:solidFill>
              </a:rPr>
              <a:t>Beeinträchtigt es das Sehvermögen? Wenn ja, inwiefern?</a:t>
            </a:r>
          </a:p>
          <a:p>
            <a:pPr eaLnBrk="1" hangingPunct="1">
              <a:spcBef>
                <a:spcPct val="0"/>
              </a:spcBef>
              <a:buClrTx/>
              <a:buSzTx/>
              <a:buFontTx/>
              <a:buNone/>
            </a:pPr>
            <a:r>
              <a:rPr lang="en-US" altLang="en-US" sz="1200" dirty="0">
                <a:solidFill>
                  <a:schemeClr val="bg1">
                    <a:lumMod val="75000"/>
                  </a:schemeClr>
                </a:solidFill>
              </a:rPr>
              <a:t>Ja, durch die Entstehung eines starken Astigmatismus</a:t>
            </a:r>
          </a:p>
        </p:txBody>
      </p:sp>
      <p:sp>
        <p:nvSpPr>
          <p:cNvPr id="6" name="TextBox 1">
            <a:extLst>
              <a:ext uri="{FF2B5EF4-FFF2-40B4-BE49-F238E27FC236}">
                <a16:creationId xmlns:a16="http://schemas.microsoft.com/office/drawing/2014/main" id="{9848ABCC-D641-988E-BA35-669E006948B0}"/>
              </a:ext>
            </a:extLst>
          </p:cNvPr>
          <p:cNvSpPr txBox="1">
            <a:spLocks noChangeArrowheads="1"/>
          </p:cNvSpPr>
          <p:nvPr/>
        </p:nvSpPr>
        <p:spPr bwMode="auto">
          <a:xfrm>
            <a:off x="2189921" y="1487031"/>
            <a:ext cx="4363279" cy="1749197"/>
          </a:xfrm>
          <a:prstGeom prst="rect">
            <a:avLst/>
          </a:prstGeom>
          <a:solidFill>
            <a:srgbClr val="E6E6E6"/>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err="1">
                <a:solidFill>
                  <a:schemeClr val="bg1">
                    <a:lumMod val="75000"/>
                  </a:schemeClr>
                </a:solidFill>
              </a:rPr>
              <a:t>Führt</a:t>
            </a:r>
            <a:r>
              <a:rPr lang="en-US" altLang="en-US" sz="1200" i="1" dirty="0">
                <a:solidFill>
                  <a:schemeClr val="bg1">
                    <a:lumMod val="75000"/>
                  </a:schemeClr>
                </a:solidFill>
              </a:rPr>
              <a:t> </a:t>
            </a:r>
            <a:r>
              <a:rPr lang="en-US" altLang="en-US" sz="1200" i="1" dirty="0" err="1">
                <a:solidFill>
                  <a:schemeClr val="bg1">
                    <a:lumMod val="75000"/>
                  </a:schemeClr>
                </a:solidFill>
              </a:rPr>
              <a:t>Terriens</a:t>
            </a:r>
            <a:r>
              <a:rPr lang="en-US" altLang="en-US" sz="1200" i="1" dirty="0">
                <a:solidFill>
                  <a:schemeClr val="bg1">
                    <a:lumMod val="75000"/>
                  </a:schemeClr>
                </a:solidFill>
              </a:rPr>
              <a:t> </a:t>
            </a:r>
            <a:r>
              <a:rPr lang="en-US" altLang="en-US" sz="1200" i="1" dirty="0" err="1">
                <a:solidFill>
                  <a:schemeClr val="bg1">
                    <a:lumMod val="75000"/>
                  </a:schemeClr>
                </a:solidFill>
              </a:rPr>
              <a:t>zu</a:t>
            </a:r>
            <a:r>
              <a:rPr lang="en-US" altLang="en-US" sz="1200" i="1" dirty="0">
                <a:solidFill>
                  <a:schemeClr val="bg1">
                    <a:lumMod val="75000"/>
                  </a:schemeClr>
                </a:solidFill>
              </a:rPr>
              <a:t> einer deutlich dünneren Hornhaut als normal?</a:t>
            </a:r>
          </a:p>
          <a:p>
            <a:pPr eaLnBrk="1" hangingPunct="1">
              <a:spcBef>
                <a:spcPct val="0"/>
              </a:spcBef>
              <a:buClrTx/>
              <a:buSzTx/>
              <a:buFontTx/>
              <a:buNone/>
              <a:defRPr/>
            </a:pPr>
            <a:r>
              <a:rPr lang="en-US" altLang="en-US" sz="1200" dirty="0">
                <a:solidFill>
                  <a:schemeClr val="bg1">
                    <a:lumMod val="75000"/>
                  </a:schemeClr>
                </a:solidFill>
              </a:rPr>
              <a:t>Ja</a:t>
            </a:r>
          </a:p>
          <a:p>
            <a:pPr eaLnBrk="1" hangingPunct="1">
              <a:spcBef>
                <a:spcPct val="0"/>
              </a:spcBef>
              <a:buClrTx/>
              <a:buSzTx/>
              <a:buFontTx/>
              <a:buNone/>
              <a:defRPr/>
            </a:pPr>
            <a:endParaRPr lang="en-US" altLang="en-US" sz="14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Besteht bei der verdünnten Terrien-Hornhaut die Gefahr einer Ruptur bei leichtem Trauma?</a:t>
            </a:r>
          </a:p>
          <a:p>
            <a:pPr eaLnBrk="1" hangingPunct="1">
              <a:spcBef>
                <a:spcPct val="0"/>
              </a:spcBef>
              <a:buClrTx/>
              <a:buSzTx/>
              <a:buFontTx/>
              <a:buNone/>
              <a:defRPr/>
            </a:pPr>
            <a:r>
              <a:rPr lang="en-US" altLang="en-US" sz="1200" dirty="0">
                <a:solidFill>
                  <a:schemeClr val="bg1">
                    <a:lumMod val="75000"/>
                  </a:schemeClr>
                </a:solidFill>
              </a:rPr>
              <a:t>Ja</a:t>
            </a:r>
          </a:p>
          <a:p>
            <a:pPr eaLnBrk="1" hangingPunct="1">
              <a:spcBef>
                <a:spcPct val="0"/>
              </a:spcBef>
              <a:buClrTx/>
              <a:buSzTx/>
              <a:buFontTx/>
              <a:buNone/>
              <a:defRPr/>
            </a:pPr>
            <a:endParaRPr lang="en-US" altLang="en-US" sz="14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Müssen </a:t>
            </a:r>
            <a:r>
              <a:rPr lang="en-US" altLang="en-US" sz="1200" i="1" dirty="0" err="1">
                <a:solidFill>
                  <a:schemeClr val="bg1">
                    <a:lumMod val="75000"/>
                  </a:schemeClr>
                </a:solidFill>
              </a:rPr>
              <a:t>Terrien</a:t>
            </a:r>
            <a:r>
              <a:rPr lang="en-US" altLang="en-US" sz="1200" i="1" dirty="0">
                <a:solidFill>
                  <a:schemeClr val="bg1">
                    <a:lumMod val="75000"/>
                  </a:schemeClr>
                </a:solidFill>
              </a:rPr>
              <a:t>-Patienten eine Schutzbrille tragen?</a:t>
            </a:r>
          </a:p>
          <a:p>
            <a:pPr eaLnBrk="1" hangingPunct="1">
              <a:spcBef>
                <a:spcPct val="0"/>
              </a:spcBef>
              <a:buClrTx/>
              <a:buSzTx/>
              <a:buFontTx/>
              <a:buNone/>
              <a:defRPr/>
            </a:pPr>
            <a:r>
              <a:rPr lang="en-US" altLang="en-US" sz="1200" dirty="0">
                <a:solidFill>
                  <a:schemeClr val="bg1">
                    <a:lumMod val="75000"/>
                  </a:schemeClr>
                </a:solidFill>
              </a:rPr>
              <a:t>Ja</a:t>
            </a:r>
          </a:p>
        </p:txBody>
      </p:sp>
      <p:sp>
        <p:nvSpPr>
          <p:cNvPr id="5" name="TextBox 8">
            <a:extLst>
              <a:ext uri="{FF2B5EF4-FFF2-40B4-BE49-F238E27FC236}">
                <a16:creationId xmlns:a16="http://schemas.microsoft.com/office/drawing/2014/main" id="{2893EE94-955B-9F96-5A30-1AFAA48F1032}"/>
              </a:ext>
            </a:extLst>
          </p:cNvPr>
          <p:cNvSpPr txBox="1">
            <a:spLocks noChangeArrowheads="1"/>
          </p:cNvSpPr>
          <p:nvPr/>
        </p:nvSpPr>
        <p:spPr bwMode="auto">
          <a:xfrm>
            <a:off x="1276350" y="2170113"/>
            <a:ext cx="6724650" cy="1133644"/>
          </a:xfrm>
          <a:prstGeom prst="rect">
            <a:avLst/>
          </a:prstGeom>
          <a:solidFill>
            <a:srgbClr val="99FF99"/>
          </a:solid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dirty="0">
                <a:solidFill>
                  <a:srgbClr val="0000FF"/>
                </a:solidFill>
              </a:rPr>
              <a:t>Es </a:t>
            </a:r>
            <a:r>
              <a:rPr lang="en-US" altLang="en-US" sz="1200" i="1" dirty="0" err="1">
                <a:solidFill>
                  <a:srgbClr val="0000FF"/>
                </a:solidFill>
              </a:rPr>
              <a:t>gibt</a:t>
            </a:r>
            <a:r>
              <a:rPr lang="en-US" altLang="en-US" sz="1200" i="1" dirty="0">
                <a:solidFill>
                  <a:srgbClr val="0000FF"/>
                </a:solidFill>
              </a:rPr>
              <a:t> </a:t>
            </a:r>
            <a:r>
              <a:rPr lang="en-US" altLang="en-US" sz="1200" i="1" dirty="0" err="1">
                <a:solidFill>
                  <a:srgbClr val="0000FF"/>
                </a:solidFill>
              </a:rPr>
              <a:t>eine</a:t>
            </a:r>
            <a:r>
              <a:rPr lang="en-US" altLang="en-US" sz="1200" i="1" dirty="0">
                <a:solidFill>
                  <a:srgbClr val="0000FF"/>
                </a:solidFill>
              </a:rPr>
              <a:t> </a:t>
            </a:r>
            <a:r>
              <a:rPr lang="en-US" altLang="en-US" sz="1200" i="1" dirty="0" err="1">
                <a:solidFill>
                  <a:srgbClr val="0000FF"/>
                </a:solidFill>
              </a:rPr>
              <a:t>ähnliche</a:t>
            </a:r>
            <a:r>
              <a:rPr lang="en-US" altLang="en-US" sz="1200" i="1" dirty="0">
                <a:solidFill>
                  <a:srgbClr val="0000FF"/>
                </a:solidFill>
              </a:rPr>
              <a:t> </a:t>
            </a:r>
            <a:r>
              <a:rPr lang="en-US" altLang="en-US" sz="1200" i="1" dirty="0" err="1">
                <a:solidFill>
                  <a:srgbClr val="0000FF"/>
                </a:solidFill>
              </a:rPr>
              <a:t>Erkrankung</a:t>
            </a:r>
            <a:r>
              <a:rPr lang="en-US" altLang="en-US" sz="1200" i="1" dirty="0">
                <a:solidFill>
                  <a:srgbClr val="0000FF"/>
                </a:solidFill>
              </a:rPr>
              <a:t> – </a:t>
            </a:r>
            <a:r>
              <a:rPr lang="en-US" altLang="en-US" sz="1200" i="1" dirty="0" err="1">
                <a:solidFill>
                  <a:srgbClr val="0000FF"/>
                </a:solidFill>
              </a:rPr>
              <a:t>seltener</a:t>
            </a:r>
            <a:r>
              <a:rPr lang="en-US" altLang="en-US" sz="1200" i="1" dirty="0">
                <a:solidFill>
                  <a:srgbClr val="0000FF"/>
                </a:solidFill>
              </a:rPr>
              <a:t> </a:t>
            </a:r>
            <a:r>
              <a:rPr lang="en-US" altLang="en-US" sz="1200" i="1" dirty="0" err="1">
                <a:solidFill>
                  <a:srgbClr val="0000FF"/>
                </a:solidFill>
              </a:rPr>
              <a:t>als</a:t>
            </a:r>
            <a:r>
              <a:rPr lang="en-US" altLang="en-US" sz="1200" i="1" dirty="0">
                <a:solidFill>
                  <a:srgbClr val="0000FF"/>
                </a:solidFill>
              </a:rPr>
              <a:t> Terrien –, die </a:t>
            </a:r>
            <a:r>
              <a:rPr lang="en-US" altLang="en-US" sz="1200" i="1" dirty="0" err="1">
                <a:solidFill>
                  <a:srgbClr val="0000FF"/>
                </a:solidFill>
              </a:rPr>
              <a:t>sich</a:t>
            </a:r>
            <a:r>
              <a:rPr lang="en-US" altLang="en-US" sz="1200" i="1" dirty="0">
                <a:solidFill>
                  <a:srgbClr val="0000FF"/>
                </a:solidFill>
              </a:rPr>
              <a:t> </a:t>
            </a:r>
            <a:r>
              <a:rPr lang="en-US" altLang="en-US" sz="1200" i="1" dirty="0" err="1">
                <a:solidFill>
                  <a:srgbClr val="0000FF"/>
                </a:solidFill>
              </a:rPr>
              <a:t>dadurch</a:t>
            </a:r>
            <a:r>
              <a:rPr lang="en-US" altLang="en-US" sz="1200" i="1" dirty="0">
                <a:solidFill>
                  <a:srgbClr val="0000FF"/>
                </a:solidFill>
              </a:rPr>
              <a:t> </a:t>
            </a:r>
            <a:r>
              <a:rPr lang="en-US" altLang="en-US" sz="1200" i="1" dirty="0" err="1">
                <a:solidFill>
                  <a:srgbClr val="0000FF"/>
                </a:solidFill>
              </a:rPr>
              <a:t>unterscheidet</a:t>
            </a:r>
            <a:r>
              <a:rPr lang="en-US" altLang="en-US" sz="1200" i="1" dirty="0">
                <a:solidFill>
                  <a:srgbClr val="0000FF"/>
                </a:solidFill>
              </a:rPr>
              <a:t>, </a:t>
            </a:r>
            <a:r>
              <a:rPr lang="en-US" altLang="en-US" sz="1200" i="1" dirty="0" err="1">
                <a:solidFill>
                  <a:srgbClr val="0000FF"/>
                </a:solidFill>
              </a:rPr>
              <a:t>dass</a:t>
            </a:r>
            <a:r>
              <a:rPr lang="en-US" altLang="en-US" sz="1200" i="1" dirty="0">
                <a:solidFill>
                  <a:srgbClr val="0000FF"/>
                </a:solidFill>
              </a:rPr>
              <a:t> 1) </a:t>
            </a:r>
            <a:r>
              <a:rPr lang="en-US" altLang="en-US" sz="1200" i="1" dirty="0" err="1">
                <a:solidFill>
                  <a:srgbClr val="0000FF"/>
                </a:solidFill>
              </a:rPr>
              <a:t>sie</a:t>
            </a:r>
            <a:r>
              <a:rPr lang="en-US" altLang="en-US" sz="1200" i="1" dirty="0">
                <a:solidFill>
                  <a:srgbClr val="0000FF"/>
                </a:solidFill>
              </a:rPr>
              <a:t> </a:t>
            </a:r>
            <a:r>
              <a:rPr lang="en-US" altLang="en-US" sz="1200" i="1" dirty="0" err="1">
                <a:solidFill>
                  <a:srgbClr val="0000FF"/>
                </a:solidFill>
              </a:rPr>
              <a:t>häufiger</a:t>
            </a:r>
            <a:r>
              <a:rPr lang="en-US" altLang="en-US" sz="1200" i="1" dirty="0">
                <a:solidFill>
                  <a:srgbClr val="0000FF"/>
                </a:solidFill>
              </a:rPr>
              <a:t> </a:t>
            </a:r>
            <a:r>
              <a:rPr lang="en-US" altLang="en-US" sz="1200" i="1" dirty="0" err="1">
                <a:solidFill>
                  <a:srgbClr val="0000FF"/>
                </a:solidFill>
              </a:rPr>
              <a:t>bei</a:t>
            </a:r>
            <a:r>
              <a:rPr lang="en-US" altLang="en-US" sz="1200" i="1" dirty="0">
                <a:solidFill>
                  <a:srgbClr val="0000FF"/>
                </a:solidFill>
              </a:rPr>
              <a:t> </a:t>
            </a:r>
            <a:r>
              <a:rPr lang="en-US" altLang="en-US" sz="1200" i="1" dirty="0" err="1">
                <a:solidFill>
                  <a:srgbClr val="0000FF"/>
                </a:solidFill>
              </a:rPr>
              <a:t>Kindern</a:t>
            </a:r>
            <a:r>
              <a:rPr lang="en-US" altLang="en-US" sz="1200" i="1" dirty="0">
                <a:solidFill>
                  <a:srgbClr val="0000FF"/>
                </a:solidFill>
              </a:rPr>
              <a:t> </a:t>
            </a:r>
            <a:r>
              <a:rPr lang="en-US" altLang="en-US" sz="1200" i="1" dirty="0" err="1">
                <a:solidFill>
                  <a:srgbClr val="0000FF"/>
                </a:solidFill>
              </a:rPr>
              <a:t>auftritt</a:t>
            </a:r>
            <a:r>
              <a:rPr lang="en-US" altLang="en-US" sz="1200" i="1" dirty="0">
                <a:solidFill>
                  <a:srgbClr val="0000FF"/>
                </a:solidFill>
              </a:rPr>
              <a:t> und 2) </a:t>
            </a:r>
            <a:r>
              <a:rPr lang="en-US" altLang="en-US" sz="1200" i="1" dirty="0" err="1">
                <a:solidFill>
                  <a:srgbClr val="0000FF"/>
                </a:solidFill>
              </a:rPr>
              <a:t>entzündlicher</a:t>
            </a:r>
            <a:r>
              <a:rPr lang="en-US" altLang="en-US" sz="1200" i="1" dirty="0">
                <a:solidFill>
                  <a:srgbClr val="0000FF"/>
                </a:solidFill>
              </a:rPr>
              <a:t> </a:t>
            </a:r>
            <a:r>
              <a:rPr lang="en-US" altLang="en-US" sz="1200" i="1" dirty="0" err="1">
                <a:solidFill>
                  <a:srgbClr val="0000FF"/>
                </a:solidFill>
              </a:rPr>
              <a:t>Natur</a:t>
            </a:r>
            <a:r>
              <a:rPr lang="en-US" altLang="en-US" sz="1200" i="1" dirty="0">
                <a:solidFill>
                  <a:srgbClr val="0000FF"/>
                </a:solidFill>
              </a:rPr>
              <a:t> </a:t>
            </a:r>
            <a:r>
              <a:rPr lang="en-US" altLang="en-US" sz="1200" i="1" dirty="0" err="1">
                <a:solidFill>
                  <a:srgbClr val="0000FF"/>
                </a:solidFill>
              </a:rPr>
              <a:t>ist</a:t>
            </a:r>
            <a:r>
              <a:rPr lang="en-US" altLang="en-US" sz="1200" i="1" dirty="0">
                <a:solidFill>
                  <a:srgbClr val="0000FF"/>
                </a:solidFill>
              </a:rPr>
              <a:t>. Das Buch </a:t>
            </a:r>
            <a:r>
              <a:rPr lang="en-US" altLang="en-US" sz="1200" dirty="0">
                <a:solidFill>
                  <a:srgbClr val="0000FF"/>
                </a:solidFill>
              </a:rPr>
              <a:t>„The Cornea“ </a:t>
            </a:r>
            <a:r>
              <a:rPr lang="en-US" altLang="en-US" sz="1200" i="1" dirty="0" err="1">
                <a:solidFill>
                  <a:srgbClr val="0000FF"/>
                </a:solidFill>
              </a:rPr>
              <a:t>spekuliert</a:t>
            </a:r>
            <a:r>
              <a:rPr lang="en-US" altLang="en-US" sz="1200" i="1" dirty="0">
                <a:solidFill>
                  <a:srgbClr val="0000FF"/>
                </a:solidFill>
              </a:rPr>
              <a:t>, </a:t>
            </a:r>
            <a:r>
              <a:rPr lang="en-US" altLang="en-US" sz="1200" i="1" dirty="0" err="1">
                <a:solidFill>
                  <a:srgbClr val="0000FF"/>
                </a:solidFill>
              </a:rPr>
              <a:t>dass</a:t>
            </a:r>
            <a:r>
              <a:rPr lang="en-US" altLang="en-US" sz="1200" i="1" dirty="0">
                <a:solidFill>
                  <a:srgbClr val="0000FF"/>
                </a:solidFill>
              </a:rPr>
              <a:t> es </a:t>
            </a:r>
            <a:r>
              <a:rPr lang="en-US" altLang="en-US" sz="1200" i="1" dirty="0" err="1">
                <a:solidFill>
                  <a:srgbClr val="0000FF"/>
                </a:solidFill>
              </a:rPr>
              <a:t>sich</a:t>
            </a:r>
            <a:r>
              <a:rPr lang="en-US" altLang="en-US" sz="1200" i="1" dirty="0">
                <a:solidFill>
                  <a:srgbClr val="0000FF"/>
                </a:solidFill>
              </a:rPr>
              <a:t> </a:t>
            </a:r>
            <a:r>
              <a:rPr lang="en-US" altLang="en-US" sz="1200" dirty="0" err="1">
                <a:solidFill>
                  <a:srgbClr val="0000FF"/>
                </a:solidFill>
              </a:rPr>
              <a:t>möglicherweise</a:t>
            </a:r>
            <a:r>
              <a:rPr lang="en-US" altLang="en-US" sz="1200" dirty="0">
                <a:solidFill>
                  <a:srgbClr val="0000FF"/>
                </a:solidFill>
              </a:rPr>
              <a:t> </a:t>
            </a:r>
            <a:r>
              <a:rPr lang="en-US" altLang="en-US" sz="1200" i="1" dirty="0">
                <a:solidFill>
                  <a:srgbClr val="0000FF"/>
                </a:solidFill>
              </a:rPr>
              <a:t>nicht um </a:t>
            </a:r>
            <a:r>
              <a:rPr lang="en-US" altLang="en-US" sz="1200" i="1" dirty="0" err="1">
                <a:solidFill>
                  <a:srgbClr val="0000FF"/>
                </a:solidFill>
              </a:rPr>
              <a:t>eine</a:t>
            </a:r>
            <a:r>
              <a:rPr lang="en-US" altLang="en-US" sz="1200" i="1" dirty="0">
                <a:solidFill>
                  <a:srgbClr val="0000FF"/>
                </a:solidFill>
              </a:rPr>
              <a:t> </a:t>
            </a:r>
            <a:r>
              <a:rPr lang="en-US" altLang="en-US" sz="1200" i="1" dirty="0" err="1">
                <a:solidFill>
                  <a:srgbClr val="0000FF"/>
                </a:solidFill>
              </a:rPr>
              <a:t>eigenständige</a:t>
            </a:r>
            <a:r>
              <a:rPr lang="en-US" altLang="en-US" sz="1200" i="1" dirty="0">
                <a:solidFill>
                  <a:srgbClr val="0000FF"/>
                </a:solidFill>
              </a:rPr>
              <a:t> </a:t>
            </a:r>
            <a:r>
              <a:rPr lang="en-US" altLang="en-US" sz="1200" i="1" dirty="0" err="1">
                <a:solidFill>
                  <a:srgbClr val="0000FF"/>
                </a:solidFill>
              </a:rPr>
              <a:t>Erkrankung</a:t>
            </a:r>
            <a:r>
              <a:rPr lang="en-US" altLang="en-US" sz="1200" i="1" dirty="0">
                <a:solidFill>
                  <a:srgbClr val="0000FF"/>
                </a:solidFill>
              </a:rPr>
              <a:t> </a:t>
            </a:r>
            <a:r>
              <a:rPr lang="en-US" altLang="en-US" sz="1200" i="1" dirty="0" err="1">
                <a:solidFill>
                  <a:srgbClr val="0000FF"/>
                </a:solidFill>
              </a:rPr>
              <a:t>handelt</a:t>
            </a:r>
            <a:r>
              <a:rPr lang="en-US" altLang="en-US" sz="1200" i="1" dirty="0">
                <a:solidFill>
                  <a:srgbClr val="0000FF"/>
                </a:solidFill>
              </a:rPr>
              <a:t>, </a:t>
            </a:r>
            <a:r>
              <a:rPr lang="en-US" altLang="en-US" sz="1200" i="1" dirty="0" err="1">
                <a:solidFill>
                  <a:srgbClr val="0000FF"/>
                </a:solidFill>
              </a:rPr>
              <a:t>sondern</a:t>
            </a:r>
            <a:r>
              <a:rPr lang="en-US" altLang="en-US" sz="1200" i="1" dirty="0">
                <a:solidFill>
                  <a:srgbClr val="0000FF"/>
                </a:solidFill>
              </a:rPr>
              <a:t> um </a:t>
            </a:r>
            <a:r>
              <a:rPr lang="en-US" altLang="en-US" sz="1200" i="1" dirty="0" err="1">
                <a:solidFill>
                  <a:srgbClr val="0000FF"/>
                </a:solidFill>
              </a:rPr>
              <a:t>eine</a:t>
            </a:r>
            <a:r>
              <a:rPr lang="en-US" altLang="en-US" sz="1200" i="1" dirty="0">
                <a:solidFill>
                  <a:srgbClr val="0000FF"/>
                </a:solidFill>
              </a:rPr>
              <a:t> Manifestation </a:t>
            </a:r>
            <a:r>
              <a:rPr lang="en-US" altLang="en-US" sz="1200" i="1" dirty="0" err="1">
                <a:solidFill>
                  <a:srgbClr val="0000FF"/>
                </a:solidFill>
              </a:rPr>
              <a:t>desselben</a:t>
            </a:r>
            <a:r>
              <a:rPr lang="en-US" altLang="en-US" sz="1200" i="1" dirty="0">
                <a:solidFill>
                  <a:srgbClr val="0000FF"/>
                </a:solidFill>
              </a:rPr>
              <a:t> </a:t>
            </a:r>
            <a:r>
              <a:rPr lang="en-US" altLang="en-US" sz="1200" i="1" dirty="0" err="1">
                <a:solidFill>
                  <a:srgbClr val="0000FF"/>
                </a:solidFill>
              </a:rPr>
              <a:t>Krankheitsprozesses</a:t>
            </a:r>
            <a:r>
              <a:rPr lang="en-US" altLang="en-US" sz="1200" i="1" dirty="0">
                <a:solidFill>
                  <a:srgbClr val="0000FF"/>
                </a:solidFill>
              </a:rPr>
              <a:t> </a:t>
            </a:r>
            <a:r>
              <a:rPr lang="en-US" altLang="en-US" sz="1200" i="1" dirty="0" err="1">
                <a:solidFill>
                  <a:srgbClr val="0000FF"/>
                </a:solidFill>
              </a:rPr>
              <a:t>wie</a:t>
            </a:r>
            <a:r>
              <a:rPr lang="en-US" altLang="en-US" sz="1200" i="1" dirty="0">
                <a:solidFill>
                  <a:srgbClr val="0000FF"/>
                </a:solidFill>
              </a:rPr>
              <a:t> </a:t>
            </a:r>
            <a:r>
              <a:rPr lang="en-US" altLang="en-US" sz="1200" i="1" dirty="0" err="1">
                <a:solidFill>
                  <a:srgbClr val="0000FF"/>
                </a:solidFill>
              </a:rPr>
              <a:t>bei</a:t>
            </a:r>
            <a:r>
              <a:rPr lang="en-US" altLang="en-US" sz="1200" i="1" dirty="0">
                <a:solidFill>
                  <a:srgbClr val="0000FF"/>
                </a:solidFill>
              </a:rPr>
              <a:t> Terrien. Um </a:t>
            </a:r>
            <a:r>
              <a:rPr lang="en-US" altLang="en-US" sz="1200" i="1" dirty="0" err="1">
                <a:solidFill>
                  <a:srgbClr val="0000FF"/>
                </a:solidFill>
              </a:rPr>
              <a:t>welche</a:t>
            </a:r>
            <a:r>
              <a:rPr lang="en-US" altLang="en-US" sz="1200" i="1" dirty="0">
                <a:solidFill>
                  <a:srgbClr val="0000FF"/>
                </a:solidFill>
              </a:rPr>
              <a:t> </a:t>
            </a:r>
            <a:r>
              <a:rPr lang="en-US" altLang="en-US" sz="1200" i="1" dirty="0" err="1">
                <a:solidFill>
                  <a:srgbClr val="0000FF"/>
                </a:solidFill>
              </a:rPr>
              <a:t>Erkrankung</a:t>
            </a:r>
            <a:r>
              <a:rPr lang="en-US" altLang="en-US" sz="1200" i="1" dirty="0">
                <a:solidFill>
                  <a:srgbClr val="0000FF"/>
                </a:solidFill>
              </a:rPr>
              <a:t> </a:t>
            </a:r>
            <a:r>
              <a:rPr lang="en-US" altLang="en-US" sz="1200" i="1" dirty="0" err="1">
                <a:solidFill>
                  <a:srgbClr val="0000FF"/>
                </a:solidFill>
              </a:rPr>
              <a:t>handelt</a:t>
            </a:r>
            <a:r>
              <a:rPr lang="en-US" altLang="en-US" sz="1200" i="1" dirty="0">
                <a:solidFill>
                  <a:srgbClr val="0000FF"/>
                </a:solidFill>
              </a:rPr>
              <a:t> es </a:t>
            </a:r>
            <a:r>
              <a:rPr lang="en-US" altLang="en-US" sz="1200" i="1" dirty="0" err="1">
                <a:solidFill>
                  <a:srgbClr val="0000FF"/>
                </a:solidFill>
              </a:rPr>
              <a:t>sich</a:t>
            </a:r>
            <a:r>
              <a:rPr lang="en-US" altLang="en-US" sz="1200" i="1" dirty="0">
                <a:solidFill>
                  <a:srgbClr val="0000FF"/>
                </a:solidFill>
              </a:rPr>
              <a:t>?</a:t>
            </a:r>
          </a:p>
          <a:p>
            <a:r>
              <a:rPr lang="en-US" altLang="en-US" sz="1200" dirty="0" err="1">
                <a:solidFill>
                  <a:srgbClr val="0000FF"/>
                </a:solidFill>
              </a:rPr>
              <a:t>Fuchs’sche</a:t>
            </a:r>
            <a:r>
              <a:rPr lang="en-US" altLang="en-US" sz="1200" dirty="0">
                <a:solidFill>
                  <a:srgbClr val="0000FF"/>
                </a:solidFill>
              </a:rPr>
              <a:t> oberflächliche marginale Keratitis</a:t>
            </a:r>
          </a:p>
        </p:txBody>
      </p:sp>
    </p:spTree>
    <p:extLst>
      <p:ext uri="{BB962C8B-B14F-4D97-AF65-F5344CB8AC3E}">
        <p14:creationId xmlns:p14="http://schemas.microsoft.com/office/powerpoint/2010/main" val="2855523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3C5A4079-416C-B949-E47C-715FAB611B64}"/>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alle</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häufigsten in Verbindung mit PUK auf?</a:t>
            </a:r>
          </a:p>
          <a:p>
            <a:pPr eaLnBrk="1" hangingPunct="1">
              <a:spcBef>
                <a:spcPct val="0"/>
              </a:spcBef>
              <a:buClrTx/>
              <a:buSzTx/>
              <a:buFontTx/>
              <a:buNone/>
              <a:defRPr/>
            </a:pPr>
            <a:r>
              <a:rPr lang="en-US" altLang="en-US" sz="1200" dirty="0">
                <a:solidFill>
                  <a:schemeClr val="bg1">
                    <a:lumMod val="75000"/>
                  </a:schemeClr>
                </a:solidFill>
              </a:rPr>
              <a:t>Rheumatoide Arthritis, Wegener-Granulomatose und Polyarteritis nodosa</a:t>
            </a:r>
          </a:p>
        </p:txBody>
      </p:sp>
      <p:sp>
        <p:nvSpPr>
          <p:cNvPr id="1126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1126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1127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Die autoimmune PUK ist in der Regel einseitig und sektoral                         </a:t>
            </a:r>
          </a:p>
          <a:p>
            <a:pPr eaLnBrk="1" hangingPunct="1"/>
            <a:r>
              <a:rPr lang="en-US" altLang="en-US" sz="1200" dirty="0">
                <a:solidFill>
                  <a:schemeClr val="bg1">
                    <a:lumMod val="75000"/>
                  </a:schemeClr>
                </a:solidFill>
              </a:rPr>
              <a:t>Sie kündigt häufig eine Verschlimmerung der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1127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71F298C-05C3-441C-9236-28877EFC7DAF}" type="slidenum">
              <a:rPr lang="en-US" altLang="en-US" sz="1000" smtClean="0"/>
              <a:t>22</a:t>
            </a:fld>
            <a:endParaRPr lang="en-US" altLang="en-US" sz="1000"/>
          </a:p>
        </p:txBody>
      </p:sp>
      <p:sp>
        <p:nvSpPr>
          <p:cNvPr id="2" name="Text Box 4">
            <a:extLst>
              <a:ext uri="{FF2B5EF4-FFF2-40B4-BE49-F238E27FC236}">
                <a16:creationId xmlns:a16="http://schemas.microsoft.com/office/drawing/2014/main" id="{250CAB6B-52FF-4C9B-8E91-0F318E8D855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3" name="TextBox 2">
            <a:extLst>
              <a:ext uri="{FF2B5EF4-FFF2-40B4-BE49-F238E27FC236}">
                <a16:creationId xmlns:a16="http://schemas.microsoft.com/office/drawing/2014/main" id="{20D4A05C-49E1-409E-AD16-9449E3E8835E}"/>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die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cxnSp>
        <p:nvCxnSpPr>
          <p:cNvPr id="8" name="Straight Connector 7">
            <a:extLst>
              <a:ext uri="{FF2B5EF4-FFF2-40B4-BE49-F238E27FC236}">
                <a16:creationId xmlns:a16="http://schemas.microsoft.com/office/drawing/2014/main" id="{22833061-449E-42FF-AC62-2F316082C27C}"/>
              </a:ext>
            </a:extLst>
          </p:cNvPr>
          <p:cNvCxnSpPr/>
          <p:nvPr/>
        </p:nvCxnSpPr>
        <p:spPr>
          <a:xfrm>
            <a:off x="2300323" y="4038600"/>
            <a:ext cx="2284362" cy="0"/>
          </a:xfrm>
          <a:prstGeom prst="line">
            <a:avLst/>
          </a:prstGeom>
          <a:ln w="22225"/>
        </p:spPr>
        <p:style>
          <a:lnRef idx="1">
            <a:schemeClr val="dk1"/>
          </a:lnRef>
          <a:fillRef idx="0">
            <a:schemeClr val="dk1"/>
          </a:fillRef>
          <a:effectRef idx="0">
            <a:schemeClr val="dk1"/>
          </a:effectRef>
          <a:fontRef idx="minor">
            <a:schemeClr val="tx1"/>
          </a:fontRef>
        </p:style>
      </p:cxnSp>
      <p:sp>
        <p:nvSpPr>
          <p:cNvPr id="5" name="TextBox 4">
            <a:extLst>
              <a:ext uri="{FF2B5EF4-FFF2-40B4-BE49-F238E27FC236}">
                <a16:creationId xmlns:a16="http://schemas.microsoft.com/office/drawing/2014/main" id="{44D79D20-9B78-4816-9CA5-5AC465C7CDA5}"/>
              </a:ext>
            </a:extLst>
          </p:cNvPr>
          <p:cNvSpPr txBox="1"/>
          <p:nvPr/>
        </p:nvSpPr>
        <p:spPr>
          <a:xfrm>
            <a:off x="1295400" y="4684375"/>
            <a:ext cx="4924174" cy="296684"/>
          </a:xfrm>
          <a:prstGeom prst="rect">
            <a:avLst/>
          </a:prstGeom>
          <a:noFill/>
        </p:spPr>
        <p:txBody>
          <a:bodyPr wrap="square" lIns="25400" tIns="12700" rIns="25400" bIns="12700" rtlCol="0">
            <a:spAutoFit/>
          </a:bodyPr>
          <a:lstStyle/>
          <a:p>
            <a:pPr>
              <a:lnSpc>
                <a:spcPts val="1700"/>
              </a:lnSpc>
            </a:pPr>
            <a:r>
              <a:rPr lang="en-US" sz="1200" i="1" dirty="0">
                <a:solidFill>
                  <a:srgbClr val="0000FF"/>
                </a:solidFill>
              </a:rPr>
              <a:t>Der Begriff „Wegener-Granulomatose“ ist mittlerweile veraltet. </a:t>
            </a:r>
            <a:endParaRPr lang="en-US" sz="1400" dirty="0">
              <a:solidFill>
                <a:srgbClr val="0000FF"/>
              </a:solidFill>
            </a:endParaRPr>
          </a:p>
        </p:txBody>
      </p:sp>
      <p:sp>
        <p:nvSpPr>
          <p:cNvPr id="6" name="Star: 5 Points 5">
            <a:extLst>
              <a:ext uri="{FF2B5EF4-FFF2-40B4-BE49-F238E27FC236}">
                <a16:creationId xmlns:a16="http://schemas.microsoft.com/office/drawing/2014/main" id="{6F3CCF45-273B-49C5-B565-CA09416F9366}"/>
              </a:ext>
            </a:extLst>
          </p:cNvPr>
          <p:cNvSpPr/>
          <p:nvPr/>
        </p:nvSpPr>
        <p:spPr>
          <a:xfrm>
            <a:off x="848139" y="4543623"/>
            <a:ext cx="457200" cy="425788"/>
          </a:xfrm>
          <a:prstGeom prst="star5">
            <a:avLst/>
          </a:prstGeom>
          <a:solidFill>
            <a:srgbClr val="0000FF"/>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Star: 5 Points 6">
            <a:extLst>
              <a:ext uri="{FF2B5EF4-FFF2-40B4-BE49-F238E27FC236}">
                <a16:creationId xmlns:a16="http://schemas.microsoft.com/office/drawing/2014/main" id="{E212AFCF-C23A-426D-8C5F-F995A4976350}"/>
              </a:ext>
            </a:extLst>
          </p:cNvPr>
          <p:cNvSpPr/>
          <p:nvPr/>
        </p:nvSpPr>
        <p:spPr>
          <a:xfrm>
            <a:off x="6172200" y="4555271"/>
            <a:ext cx="457200" cy="425788"/>
          </a:xfrm>
          <a:prstGeom prst="star5">
            <a:avLst/>
          </a:prstGeom>
          <a:solidFill>
            <a:srgbClr val="0000FF"/>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8613844"/>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4D0F9EE-69B0-4EE7-8352-6369CB36B879}"/>
              </a:ext>
            </a:extLst>
          </p:cNvPr>
          <p:cNvSpPr>
            <a:spLocks noGrp="1"/>
          </p:cNvSpPr>
          <p:nvPr>
            <p:ph type="sldNum" sz="quarter" idx="12"/>
          </p:nvPr>
        </p:nvSpPr>
        <p:spPr/>
        <p:txBody>
          <a:bodyPr wrap="square" lIns="25400" tIns="12700" rIns="25400" bIns="12700"/>
          <a:lstStyle/>
          <a:p>
            <a:pPr>
              <a:defRPr/>
            </a:pPr>
            <a:fld id="{CEC7EAA0-63E1-4591-B2FA-3AF5449DF5B7}" type="slidenum">
              <a:rPr lang="en-US" altLang="en-US" smtClean="0"/>
              <a:t>220</a:t>
            </a:fld>
            <a:endParaRPr lang="en-US" altLang="en-US"/>
          </a:p>
        </p:txBody>
      </p:sp>
      <p:sp>
        <p:nvSpPr>
          <p:cNvPr id="6" name="TextBox 5">
            <a:extLst>
              <a:ext uri="{FF2B5EF4-FFF2-40B4-BE49-F238E27FC236}">
                <a16:creationId xmlns:a16="http://schemas.microsoft.com/office/drawing/2014/main" id="{7AFAEE4E-E948-4C95-960B-A3203DDC7466}"/>
              </a:ext>
            </a:extLst>
          </p:cNvPr>
          <p:cNvSpPr txBox="1"/>
          <p:nvPr/>
        </p:nvSpPr>
        <p:spPr>
          <a:xfrm>
            <a:off x="2688314" y="6031468"/>
            <a:ext cx="3767378" cy="369332"/>
          </a:xfrm>
          <a:prstGeom prst="rect">
            <a:avLst/>
          </a:prstGeom>
          <a:noFill/>
        </p:spPr>
        <p:txBody>
          <a:bodyPr wrap="square" lIns="25400" tIns="12700" rIns="25400" bIns="12700" rtlCol="0">
            <a:spAutoFit/>
          </a:bodyPr>
          <a:lstStyle/>
          <a:p>
            <a:pPr algn="ctr"/>
            <a:r>
              <a:rPr lang="en-US" sz="1200" dirty="0"/>
              <a:t>Fuchs’sche oberflächliche marginale Keratitis</a:t>
            </a:r>
          </a:p>
        </p:txBody>
      </p:sp>
      <p:pic>
        <p:nvPicPr>
          <p:cNvPr id="7" name="Picture 6">
            <a:extLst>
              <a:ext uri="{FF2B5EF4-FFF2-40B4-BE49-F238E27FC236}">
                <a16:creationId xmlns:a16="http://schemas.microsoft.com/office/drawing/2014/main" id="{F5DC9957-7586-4F0B-9E6F-4AAB7303BA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7811" y="1390365"/>
            <a:ext cx="6468378" cy="4077269"/>
          </a:xfrm>
          <a:prstGeom prst="rect">
            <a:avLst/>
          </a:prstGeom>
        </p:spPr>
      </p:pic>
      <p:sp>
        <p:nvSpPr>
          <p:cNvPr id="9" name="Text Box 4">
            <a:extLst>
              <a:ext uri="{FF2B5EF4-FFF2-40B4-BE49-F238E27FC236}">
                <a16:creationId xmlns:a16="http://schemas.microsoft.com/office/drawing/2014/main" id="{731F9F43-30BA-4E1E-8554-97E58D34CD16}"/>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extLst>
      <p:ext uri="{BB962C8B-B14F-4D97-AF65-F5344CB8AC3E}">
        <p14:creationId xmlns:p14="http://schemas.microsoft.com/office/powerpoint/2010/main" val="2836245499"/>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3"/>
          <p:cNvSpPr>
            <a:spLocks noGrp="1" noChangeArrowheads="1"/>
          </p:cNvSpPr>
          <p:nvPr>
            <p:ph type="body" idx="1"/>
          </p:nvPr>
        </p:nvSpPr>
        <p:spPr>
          <a:xfrm>
            <a:off x="304800" y="1531938"/>
            <a:ext cx="8534400" cy="2430462"/>
          </a:xfrm>
          <a:solidFill>
            <a:schemeClr val="bg1"/>
          </a:solidFill>
        </p:spPr>
        <p:txBody>
          <a:bodyPr wrap="square" lIns="25400" tIns="12700" rIns="25400" bIns="12700"/>
          <a:lstStyle/>
          <a:p>
            <a:pPr eaLnBrk="1" hangingPunct="1">
              <a:lnSpc>
                <a:spcPct val="80000"/>
              </a:lnSpc>
            </a:pPr>
            <a:r>
              <a:rPr lang="en-US" altLang="en-US" sz="1200" dirty="0"/>
              <a:t>Alle folgenden Aussagen treffen auf das Mooren-Ulkus zu, </a:t>
            </a:r>
            <a:r>
              <a:rPr lang="en-US" altLang="en-US" sz="1200" i="1" dirty="0">
                <a:solidFill>
                  <a:srgbClr val="3333FF"/>
                </a:solidFill>
              </a:rPr>
              <a:t>außer </a:t>
            </a:r>
            <a:r>
              <a:rPr lang="en-US" altLang="en-US" sz="1200" dirty="0"/>
              <a:t>(es können mehrere sein):</a:t>
            </a:r>
          </a:p>
          <a:p>
            <a:pPr lvl="1" eaLnBrk="1" hangingPunct="1">
              <a:lnSpc>
                <a:spcPct val="80000"/>
              </a:lnSpc>
            </a:pPr>
            <a:r>
              <a:rPr lang="en-US" altLang="en-US" sz="1200" dirty="0"/>
              <a:t>Die Ursache ist unbekannt</a:t>
            </a:r>
          </a:p>
          <a:p>
            <a:pPr lvl="1" eaLnBrk="1" hangingPunct="1">
              <a:lnSpc>
                <a:spcPct val="80000"/>
              </a:lnSpc>
            </a:pPr>
            <a:r>
              <a:rPr lang="en-US" altLang="en-US" sz="1200" dirty="0"/>
              <a:t>Ein klinischer Typ manifestiert sich als einseitiges PUK bei älteren Menschen</a:t>
            </a:r>
          </a:p>
          <a:p>
            <a:pPr lvl="1" eaLnBrk="1" hangingPunct="1">
              <a:lnSpc>
                <a:spcPct val="80000"/>
              </a:lnSpc>
            </a:pPr>
            <a:r>
              <a:rPr lang="en-US" altLang="en-US" sz="1200" dirty="0"/>
              <a:t>Der andere Typ tritt als beidseitige Erkrankung bei jungen afrikanischen Frauen auf</a:t>
            </a:r>
          </a:p>
          <a:p>
            <a:pPr lvl="1" eaLnBrk="1" hangingPunct="1">
              <a:lnSpc>
                <a:spcPct val="80000"/>
              </a:lnSpc>
            </a:pPr>
            <a:r>
              <a:rPr lang="en-US" altLang="en-US" sz="1200" dirty="0"/>
              <a:t>Patienten mit der „afrikanischen“ Variante weisen häufig eine systemische Helmintheninfektion in der Anamnese auf</a:t>
            </a:r>
          </a:p>
          <a:p>
            <a:pPr lvl="1" eaLnBrk="1" hangingPunct="1">
              <a:lnSpc>
                <a:spcPct val="80000"/>
              </a:lnSpc>
            </a:pPr>
            <a:r>
              <a:rPr lang="en-US" altLang="en-US" sz="1200" dirty="0"/>
              <a:t>Mooren-Ulkus spricht gut auf eine aggressive lokale Therapie an</a:t>
            </a:r>
          </a:p>
          <a:p>
            <a:pPr lvl="1" eaLnBrk="1" hangingPunct="1">
              <a:lnSpc>
                <a:spcPct val="80000"/>
              </a:lnSpc>
            </a:pPr>
            <a:endParaRPr lang="en-US" altLang="en-US" sz="1900" dirty="0"/>
          </a:p>
        </p:txBody>
      </p:sp>
      <p:sp>
        <p:nvSpPr>
          <p:cNvPr id="177155" name="Rectangle 2"/>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solidFill>
                  <a:schemeClr val="tx2"/>
                </a:solidFill>
              </a:rPr>
              <a:t>Q</a:t>
            </a:r>
          </a:p>
        </p:txBody>
      </p:sp>
      <p:sp>
        <p:nvSpPr>
          <p:cNvPr id="17715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82FDE1BB-15B7-429B-9F1D-586FE34D88B2}" type="slidenum">
              <a:rPr lang="en-US" altLang="en-US" sz="1000" smtClean="0"/>
              <a:t>221</a:t>
            </a:fld>
            <a:endParaRPr lang="en-US" altLang="en-US" sz="1000"/>
          </a:p>
        </p:txBody>
      </p:sp>
      <p:sp>
        <p:nvSpPr>
          <p:cNvPr id="2" name="Text Box 4">
            <a:extLst>
              <a:ext uri="{FF2B5EF4-FFF2-40B4-BE49-F238E27FC236}">
                <a16:creationId xmlns:a16="http://schemas.microsoft.com/office/drawing/2014/main" id="{E1470A99-AB6D-4CD4-86C3-70FAF7B994D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3"/>
          <p:cNvSpPr>
            <a:spLocks noGrp="1" noChangeArrowheads="1"/>
          </p:cNvSpPr>
          <p:nvPr>
            <p:ph type="body" idx="1"/>
          </p:nvPr>
        </p:nvSpPr>
        <p:spPr>
          <a:xfrm>
            <a:off x="304800" y="1542114"/>
            <a:ext cx="8534400" cy="2430462"/>
          </a:xfrm>
          <a:solidFill>
            <a:schemeClr val="bg1"/>
          </a:solidFill>
        </p:spPr>
        <p:txBody>
          <a:bodyPr wrap="square" lIns="25400" tIns="12700" rIns="25400" bIns="12700"/>
          <a:lstStyle/>
          <a:p>
            <a:pPr eaLnBrk="1" hangingPunct="1">
              <a:lnSpc>
                <a:spcPct val="80000"/>
              </a:lnSpc>
            </a:pPr>
            <a:r>
              <a:rPr lang="en-US" altLang="en-US" sz="1200" dirty="0"/>
              <a:t>Alle folgenden Aussagen treffen auf das Mooren-Ulkus zu, </a:t>
            </a:r>
            <a:r>
              <a:rPr lang="en-US" altLang="en-US" sz="1200" i="1" dirty="0">
                <a:solidFill>
                  <a:srgbClr val="3333FF"/>
                </a:solidFill>
              </a:rPr>
              <a:t>außer </a:t>
            </a:r>
            <a:r>
              <a:rPr lang="en-US" altLang="en-US" sz="1200" dirty="0"/>
              <a:t>(es können mehrere zutreffen):</a:t>
            </a:r>
          </a:p>
          <a:p>
            <a:pPr lvl="1" eaLnBrk="1" hangingPunct="1">
              <a:lnSpc>
                <a:spcPct val="80000"/>
              </a:lnSpc>
            </a:pPr>
            <a:r>
              <a:rPr lang="en-US" altLang="en-US" sz="1200" dirty="0"/>
              <a:t>Die Ursache ist unbekannt </a:t>
            </a:r>
            <a:r>
              <a:rPr lang="en-US" altLang="en-US" sz="1200" b="1" i="1" dirty="0"/>
              <a:t> T</a:t>
            </a:r>
          </a:p>
          <a:p>
            <a:pPr lvl="1" eaLnBrk="1" hangingPunct="1">
              <a:lnSpc>
                <a:spcPct val="80000"/>
              </a:lnSpc>
            </a:pPr>
            <a:r>
              <a:rPr lang="en-US" altLang="en-US" sz="1200" dirty="0"/>
              <a:t>Ein klinischer Typ manifestiert sich als einseitiges PUK bei älteren Menschen </a:t>
            </a:r>
            <a:r>
              <a:rPr lang="en-US" altLang="en-US" sz="1200" b="1" i="1" dirty="0"/>
              <a:t> T</a:t>
            </a:r>
          </a:p>
          <a:p>
            <a:pPr lvl="1" eaLnBrk="1" hangingPunct="1">
              <a:lnSpc>
                <a:spcPct val="80000"/>
              </a:lnSpc>
            </a:pPr>
            <a:r>
              <a:rPr lang="en-US" altLang="en-US" sz="1200" dirty="0">
                <a:solidFill>
                  <a:srgbClr val="3333FF"/>
                </a:solidFill>
              </a:rPr>
              <a:t>Der andere Typ tritt als beidseitige Erkrankung bei jungen afrikanischen Frauen auf</a:t>
            </a:r>
          </a:p>
          <a:p>
            <a:pPr lvl="1" eaLnBrk="1" hangingPunct="1">
              <a:lnSpc>
                <a:spcPct val="80000"/>
              </a:lnSpc>
            </a:pPr>
            <a:r>
              <a:rPr lang="en-US" altLang="en-US" sz="1200" dirty="0"/>
              <a:t>Patienten mit der „afrikanischen“ Variante weisen häufig eine systemische Helmintheninfektion in der Anamnese auf </a:t>
            </a:r>
            <a:r>
              <a:rPr lang="en-US" altLang="en-US" sz="1200" b="1" i="1" dirty="0"/>
              <a:t> T</a:t>
            </a:r>
            <a:endParaRPr lang="en-US" altLang="en-US" sz="1900" dirty="0"/>
          </a:p>
          <a:p>
            <a:pPr lvl="1" eaLnBrk="1" hangingPunct="1">
              <a:lnSpc>
                <a:spcPct val="80000"/>
              </a:lnSpc>
            </a:pPr>
            <a:r>
              <a:rPr lang="en-US" altLang="en-US" sz="1200" dirty="0" err="1">
                <a:solidFill>
                  <a:srgbClr val="0000FF"/>
                </a:solidFill>
              </a:rPr>
              <a:t>Mooren-Ulkus </a:t>
            </a:r>
            <a:r>
              <a:rPr lang="en-US" altLang="en-US" sz="1200" dirty="0">
                <a:solidFill>
                  <a:srgbClr val="0000FF"/>
                </a:solidFill>
              </a:rPr>
              <a:t>spricht gut auf eine aggressive lokale Therapie an</a:t>
            </a:r>
          </a:p>
          <a:p>
            <a:pPr lvl="1" eaLnBrk="1" hangingPunct="1">
              <a:lnSpc>
                <a:spcPct val="80000"/>
              </a:lnSpc>
            </a:pPr>
            <a:endParaRPr lang="en-US" altLang="en-US" sz="1900" i="1" dirty="0">
              <a:solidFill>
                <a:srgbClr val="0000FF"/>
              </a:solidFill>
            </a:endParaRPr>
          </a:p>
        </p:txBody>
      </p:sp>
      <p:cxnSp>
        <p:nvCxnSpPr>
          <p:cNvPr id="3" name="Straight Connector 2"/>
          <p:cNvCxnSpPr/>
          <p:nvPr/>
        </p:nvCxnSpPr>
        <p:spPr>
          <a:xfrm>
            <a:off x="7620000" y="2819400"/>
            <a:ext cx="92075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78181" name="TextBox 3"/>
          <p:cNvSpPr txBox="1">
            <a:spLocks noChangeArrowheads="1"/>
          </p:cNvSpPr>
          <p:nvPr/>
        </p:nvSpPr>
        <p:spPr bwMode="auto">
          <a:xfrm>
            <a:off x="7758113" y="2449512"/>
            <a:ext cx="7175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solidFill>
                  <a:srgbClr val="0000FF"/>
                </a:solidFill>
                <a:latin typeface="Segoe Script" panose="020B0504020000000003" pitchFamily="34" charset="0"/>
              </a:rPr>
              <a:t>Männer</a:t>
            </a:r>
          </a:p>
        </p:txBody>
      </p:sp>
      <p:cxnSp>
        <p:nvCxnSpPr>
          <p:cNvPr id="10" name="Straight Connector 9"/>
          <p:cNvCxnSpPr/>
          <p:nvPr/>
        </p:nvCxnSpPr>
        <p:spPr>
          <a:xfrm flipV="1">
            <a:off x="3200400" y="3570288"/>
            <a:ext cx="685800" cy="8731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78183" name="TextBox 10"/>
          <p:cNvSpPr txBox="1">
            <a:spLocks noChangeArrowheads="1"/>
          </p:cNvSpPr>
          <p:nvPr/>
        </p:nvSpPr>
        <p:spPr bwMode="auto">
          <a:xfrm>
            <a:off x="3446463" y="3247655"/>
            <a:ext cx="9731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latin typeface="Segoe Script" panose="020B0504020000000003" pitchFamily="34" charset="0"/>
              </a:rPr>
              <a:t>schlecht</a:t>
            </a:r>
          </a:p>
        </p:txBody>
      </p:sp>
      <p:sp>
        <p:nvSpPr>
          <p:cNvPr id="178184" name="Rectangle 2"/>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A</a:t>
            </a:r>
          </a:p>
        </p:txBody>
      </p:sp>
      <p:sp>
        <p:nvSpPr>
          <p:cNvPr id="17818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B4536AE-3724-47F1-B5A5-BB0294BDC1C4}" type="slidenum">
              <a:rPr lang="en-US" altLang="en-US" sz="1000" smtClean="0"/>
              <a:t>222</a:t>
            </a:fld>
            <a:endParaRPr lang="en-US" altLang="en-US" sz="1000"/>
          </a:p>
        </p:txBody>
      </p:sp>
      <p:sp>
        <p:nvSpPr>
          <p:cNvPr id="2" name="TextBox 1"/>
          <p:cNvSpPr txBox="1"/>
          <p:nvPr/>
        </p:nvSpPr>
        <p:spPr>
          <a:xfrm>
            <a:off x="3810000" y="3603244"/>
            <a:ext cx="293670" cy="369332"/>
          </a:xfrm>
          <a:prstGeom prst="rect">
            <a:avLst/>
          </a:prstGeom>
          <a:noFill/>
        </p:spPr>
        <p:txBody>
          <a:bodyPr wrap="square" lIns="25400" tIns="12700" rIns="25400" bIns="12700" rtlCol="0">
            <a:spAutoFit/>
          </a:bodyPr>
          <a:lstStyle/>
          <a:p>
            <a:r>
              <a:rPr lang="en-US" sz="1200" dirty="0">
                <a:solidFill>
                  <a:srgbClr val="0000FF"/>
                </a:solidFill>
              </a:rPr>
              <a:t>^</a:t>
            </a:r>
          </a:p>
        </p:txBody>
      </p:sp>
      <p:sp>
        <p:nvSpPr>
          <p:cNvPr id="4" name="Text Box 4">
            <a:extLst>
              <a:ext uri="{FF2B5EF4-FFF2-40B4-BE49-F238E27FC236}">
                <a16:creationId xmlns:a16="http://schemas.microsoft.com/office/drawing/2014/main" id="{B51297CC-D24A-43A7-883B-B63388B27C5B}"/>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3"/>
          <p:cNvSpPr txBox="1">
            <a:spLocks noChangeArrowheads="1"/>
          </p:cNvSpPr>
          <p:nvPr/>
        </p:nvSpPr>
        <p:spPr bwMode="auto">
          <a:xfrm>
            <a:off x="304800" y="1542114"/>
            <a:ext cx="8534400" cy="243046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400" tIns="12700" rIns="25400" bIns="1270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eaLnBrk="1" hangingPunct="1">
              <a:lnSpc>
                <a:spcPct val="80000"/>
              </a:lnSpc>
            </a:pPr>
            <a:r>
              <a:rPr lang="en-US" altLang="en-US" sz="1200" kern="0" dirty="0"/>
              <a:t>Alle folgenden Aussagen treffen auf das Mooren-Ulkus zu, </a:t>
            </a:r>
            <a:r>
              <a:rPr lang="en-US" altLang="en-US" sz="1200" i="1" kern="0" dirty="0">
                <a:solidFill>
                  <a:srgbClr val="3333FF"/>
                </a:solidFill>
              </a:rPr>
              <a:t>außer </a:t>
            </a:r>
            <a:r>
              <a:rPr lang="en-US" altLang="en-US" sz="1200" kern="0" dirty="0"/>
              <a:t>(es können mehrere sein):</a:t>
            </a:r>
          </a:p>
          <a:p>
            <a:pPr lvl="1" eaLnBrk="1" hangingPunct="1">
              <a:lnSpc>
                <a:spcPct val="80000"/>
              </a:lnSpc>
            </a:pPr>
            <a:r>
              <a:rPr lang="en-US" altLang="en-US" sz="1200" kern="0" dirty="0"/>
              <a:t>Die Ursache ist unbekannt </a:t>
            </a:r>
            <a:r>
              <a:rPr lang="en-US" altLang="en-US" sz="1200" b="1" i="1" kern="0" dirty="0"/>
              <a:t> T</a:t>
            </a:r>
          </a:p>
          <a:p>
            <a:pPr lvl="1" eaLnBrk="1" hangingPunct="1">
              <a:lnSpc>
                <a:spcPct val="80000"/>
              </a:lnSpc>
            </a:pPr>
            <a:r>
              <a:rPr lang="en-US" altLang="en-US" sz="1200" kern="0" dirty="0"/>
              <a:t>Ein klinischer Typ manifestiert sich bei älteren Menschen als einseitiges PUK </a:t>
            </a:r>
            <a:r>
              <a:rPr lang="en-US" altLang="en-US" sz="1200" b="1" i="1" kern="0" dirty="0"/>
              <a:t> T</a:t>
            </a:r>
          </a:p>
          <a:p>
            <a:pPr lvl="1" eaLnBrk="1" hangingPunct="1">
              <a:lnSpc>
                <a:spcPct val="80000"/>
              </a:lnSpc>
            </a:pPr>
            <a:r>
              <a:rPr lang="en-US" altLang="en-US" sz="1200" kern="0" dirty="0">
                <a:solidFill>
                  <a:srgbClr val="3333FF"/>
                </a:solidFill>
              </a:rPr>
              <a:t>Der andere Typ tritt als beidseitige Erkrankung bei jungen afrikanischen Frauen auf</a:t>
            </a:r>
          </a:p>
          <a:p>
            <a:pPr lvl="1" eaLnBrk="1" hangingPunct="1">
              <a:lnSpc>
                <a:spcPct val="80000"/>
              </a:lnSpc>
            </a:pPr>
            <a:r>
              <a:rPr lang="en-US" altLang="en-US" sz="1200" kern="0" dirty="0"/>
              <a:t>Patienten mit der „afrikanischen“ Variante weisen häufig eine systemische Helmintheninfektion in der Anamnese auf </a:t>
            </a:r>
            <a:r>
              <a:rPr lang="en-US" altLang="en-US" sz="1200" b="1" i="1" kern="0" dirty="0"/>
              <a:t> T</a:t>
            </a:r>
            <a:endParaRPr lang="en-US" altLang="en-US" sz="1900" kern="0" dirty="0"/>
          </a:p>
          <a:p>
            <a:pPr lvl="1" eaLnBrk="1" hangingPunct="1">
              <a:lnSpc>
                <a:spcPct val="80000"/>
              </a:lnSpc>
            </a:pPr>
            <a:r>
              <a:rPr lang="en-US" altLang="en-US" sz="1200" kern="0" dirty="0">
                <a:solidFill>
                  <a:srgbClr val="0000FF"/>
                </a:solidFill>
              </a:rPr>
              <a:t>Das Mooren-Ulkus spricht gut auf eine aggressive lokale Therapie an</a:t>
            </a:r>
          </a:p>
          <a:p>
            <a:pPr lvl="1" eaLnBrk="1" hangingPunct="1">
              <a:lnSpc>
                <a:spcPct val="80000"/>
              </a:lnSpc>
            </a:pPr>
            <a:endParaRPr lang="en-US" altLang="en-US" sz="1900" i="1" kern="0" dirty="0">
              <a:solidFill>
                <a:srgbClr val="0000FF"/>
              </a:solidFill>
            </a:endParaRPr>
          </a:p>
        </p:txBody>
      </p:sp>
      <p:sp>
        <p:nvSpPr>
          <p:cNvPr id="178179" name="Text Box 4"/>
          <p:cNvSpPr txBox="1">
            <a:spLocks noChangeArrowheads="1"/>
          </p:cNvSpPr>
          <p:nvPr/>
        </p:nvSpPr>
        <p:spPr bwMode="auto">
          <a:xfrm>
            <a:off x="685800" y="4328165"/>
            <a:ext cx="7772400" cy="2246312"/>
          </a:xfrm>
          <a:prstGeom prst="rect">
            <a:avLst/>
          </a:prstGeom>
          <a:solidFill>
            <a:srgbClr val="002060"/>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solidFill>
              </a:rPr>
              <a:t>Das Mooren-Ulkus </a:t>
            </a:r>
            <a:r>
              <a:rPr lang="en-US" altLang="en-US" sz="1200" dirty="0">
                <a:solidFill>
                  <a:schemeClr val="bg1"/>
                </a:solidFill>
              </a:rPr>
              <a:t>ist ein chronisches, progressives PUK. Per Definition ist die Ursache unbekannt. Es beginnt </a:t>
            </a:r>
            <a:r>
              <a:rPr lang="en-US" altLang="en-US" sz="1200" dirty="0" err="1">
                <a:solidFill>
                  <a:schemeClr val="bg1"/>
                </a:solidFill>
              </a:rPr>
              <a:t>sektoral</a:t>
            </a:r>
            <a:r>
              <a:rPr lang="en-US" altLang="en-US" sz="1200" dirty="0">
                <a:solidFill>
                  <a:schemeClr val="bg1"/>
                </a:solidFill>
              </a:rPr>
              <a:t>, schreitet zirkulär fort und  entwickelt sich schließlich zentral. Die Vorderkante ist unterminiert  und de-epithelisiert. Es werden zwei klinische Varianten unterschieden: einseitige  Erkrankung bei älteren Menschen und eine schnell fortschreitende, schwere beidseitige Erkrankung, von der junge afrikanische Männer betroffen sind. Diese Männer sind in der Regel seropositiv für Helmintheninfektionen.</a:t>
            </a:r>
          </a:p>
          <a:p>
            <a:pPr eaLnBrk="1" hangingPunct="1">
              <a:spcBef>
                <a:spcPct val="0"/>
              </a:spcBef>
              <a:buClrTx/>
              <a:buSzTx/>
              <a:buFontTx/>
              <a:buNone/>
            </a:pPr>
            <a:endParaRPr lang="en-US" altLang="en-US" sz="1400" dirty="0">
              <a:solidFill>
                <a:schemeClr val="bg1"/>
              </a:solidFill>
            </a:endParaRPr>
          </a:p>
          <a:p>
            <a:pPr eaLnBrk="1" hangingPunct="1">
              <a:spcBef>
                <a:spcPct val="0"/>
              </a:spcBef>
              <a:buClrTx/>
              <a:buSzTx/>
              <a:buFontTx/>
              <a:buNone/>
            </a:pPr>
            <a:r>
              <a:rPr lang="en-US" altLang="en-US" sz="1200" dirty="0">
                <a:solidFill>
                  <a:schemeClr val="bg1"/>
                </a:solidFill>
              </a:rPr>
              <a:t>Die Vielzahl der Behandlungsmethoden ist ein düsteres Zeugnis für die relative Wirkungslosigkeit jeder einzelnen. Zu den okulären Behandlungsmethoden gehören topische Steroide, BCL, N-Acetylcystein-Tropfen, topisches Cyclosporin und eine Bindehautresektion. Häufig sind systemische </a:t>
            </a:r>
            <a:r>
              <a:rPr lang="en-US" altLang="en-US" sz="1200" dirty="0" err="1">
                <a:solidFill>
                  <a:schemeClr val="bg1"/>
                </a:solidFill>
              </a:rPr>
              <a:t>Immunsuppressiva </a:t>
            </a:r>
            <a:r>
              <a:rPr lang="en-US" altLang="en-US" sz="1200" dirty="0">
                <a:solidFill>
                  <a:schemeClr val="bg1"/>
                </a:solidFill>
              </a:rPr>
              <a:t>erforderlich: Steroide, MTX und/oder Cyclophosphamid.</a:t>
            </a:r>
          </a:p>
        </p:txBody>
      </p:sp>
      <p:cxnSp>
        <p:nvCxnSpPr>
          <p:cNvPr id="3" name="Straight Connector 2"/>
          <p:cNvCxnSpPr>
            <a:cxnSpLocks/>
          </p:cNvCxnSpPr>
          <p:nvPr/>
        </p:nvCxnSpPr>
        <p:spPr>
          <a:xfrm flipV="1">
            <a:off x="5867400" y="2089944"/>
            <a:ext cx="609600" cy="1198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78181" name="TextBox 3"/>
          <p:cNvSpPr txBox="1">
            <a:spLocks noChangeArrowheads="1"/>
          </p:cNvSpPr>
          <p:nvPr/>
        </p:nvSpPr>
        <p:spPr bwMode="auto">
          <a:xfrm>
            <a:off x="6553200" y="1905000"/>
            <a:ext cx="7175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a:solidFill>
                  <a:srgbClr val="0000FF"/>
                </a:solidFill>
                <a:latin typeface="Segoe Script" panose="020B0504020000000003" pitchFamily="34" charset="0"/>
              </a:rPr>
              <a:t>Männer</a:t>
            </a:r>
          </a:p>
        </p:txBody>
      </p:sp>
      <p:cxnSp>
        <p:nvCxnSpPr>
          <p:cNvPr id="10" name="Straight Connector 9"/>
          <p:cNvCxnSpPr/>
          <p:nvPr/>
        </p:nvCxnSpPr>
        <p:spPr>
          <a:xfrm flipV="1">
            <a:off x="2362200" y="2660244"/>
            <a:ext cx="685800" cy="8731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78183" name="TextBox 10"/>
          <p:cNvSpPr txBox="1">
            <a:spLocks noChangeArrowheads="1"/>
          </p:cNvSpPr>
          <p:nvPr/>
        </p:nvSpPr>
        <p:spPr bwMode="auto">
          <a:xfrm>
            <a:off x="2218531" y="2793222"/>
            <a:ext cx="9731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dirty="0">
                <a:solidFill>
                  <a:srgbClr val="0000FF"/>
                </a:solidFill>
                <a:latin typeface="Segoe Script" panose="020B0504020000000003" pitchFamily="34" charset="0"/>
              </a:rPr>
              <a:t>schlecht</a:t>
            </a:r>
          </a:p>
        </p:txBody>
      </p:sp>
      <p:sp>
        <p:nvSpPr>
          <p:cNvPr id="178185"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B4536AE-3724-47F1-B5A5-BB0294BDC1C4}" type="slidenum">
              <a:rPr lang="en-US" altLang="en-US" sz="1000" smtClean="0"/>
              <a:t>223</a:t>
            </a:fld>
            <a:endParaRPr lang="en-US" altLang="en-US" sz="1000"/>
          </a:p>
        </p:txBody>
      </p:sp>
      <p:sp>
        <p:nvSpPr>
          <p:cNvPr id="4" name="Text Box 4">
            <a:extLst>
              <a:ext uri="{FF2B5EF4-FFF2-40B4-BE49-F238E27FC236}">
                <a16:creationId xmlns:a16="http://schemas.microsoft.com/office/drawing/2014/main" id="{CBC1186E-3822-40F4-B336-EA71FD472B90}"/>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extLst>
      <p:ext uri="{BB962C8B-B14F-4D97-AF65-F5344CB8AC3E}">
        <p14:creationId xmlns:p14="http://schemas.microsoft.com/office/powerpoint/2010/main" val="1882757752"/>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F8FC7E-9251-2A8B-A66E-EAFA8924ABD5}"/>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224</a:t>
            </a:fld>
            <a:endParaRPr lang="en-US" altLang="en-US"/>
          </a:p>
        </p:txBody>
      </p:sp>
      <p:sp>
        <p:nvSpPr>
          <p:cNvPr id="3" name="Rectangle 2">
            <a:extLst>
              <a:ext uri="{FF2B5EF4-FFF2-40B4-BE49-F238E27FC236}">
                <a16:creationId xmlns:a16="http://schemas.microsoft.com/office/drawing/2014/main" id="{6272967C-5375-9BC9-FD32-93CA7950C7DC}"/>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F</a:t>
            </a:r>
          </a:p>
        </p:txBody>
      </p:sp>
      <p:sp>
        <p:nvSpPr>
          <p:cNvPr id="4" name="Text Box 4">
            <a:extLst>
              <a:ext uri="{FF2B5EF4-FFF2-40B4-BE49-F238E27FC236}">
                <a16:creationId xmlns:a16="http://schemas.microsoft.com/office/drawing/2014/main" id="{16C3B374-F0EC-7D45-470B-83E0E19CB9A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DBE3ED8F-C4ED-E709-8ACC-3DD991F6F0A6}"/>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t>Und schließlich … </a:t>
            </a:r>
            <a:r>
              <a:rPr lang="en-US" sz="1200" i="1" dirty="0"/>
              <a:t>Wenn eine marginale Keratitis vorliegt, müssen vier weitere Erkrankungen in Betracht gezogen werden. Welche sind das? </a:t>
            </a:r>
          </a:p>
          <a:p>
            <a:r>
              <a:rPr lang="en-US" sz="1200" dirty="0"/>
              <a:t>--</a:t>
            </a:r>
            <a:r>
              <a:rPr lang="en-US" sz="1200" b="1" i="1" dirty="0"/>
              <a:t>?</a:t>
            </a:r>
          </a:p>
          <a:p>
            <a:r>
              <a:rPr lang="en-US" sz="1200" dirty="0"/>
              <a:t>--</a:t>
            </a:r>
            <a:r>
              <a:rPr lang="en-US" sz="1200" b="1" i="1" dirty="0"/>
              <a:t>?</a:t>
            </a:r>
          </a:p>
          <a:p>
            <a:r>
              <a:rPr lang="en-US" sz="1200" dirty="0"/>
              <a:t>--</a:t>
            </a:r>
            <a:r>
              <a:rPr lang="en-US" sz="1200" b="1" i="1" dirty="0"/>
              <a:t>?</a:t>
            </a:r>
          </a:p>
          <a:p>
            <a:r>
              <a:rPr lang="en-US" sz="1200" dirty="0"/>
              <a:t>--</a:t>
            </a:r>
            <a:r>
              <a:rPr lang="en-US" sz="1200" b="1" i="1" dirty="0"/>
              <a:t>?</a:t>
            </a:r>
          </a:p>
        </p:txBody>
      </p:sp>
    </p:spTree>
    <p:extLst>
      <p:ext uri="{BB962C8B-B14F-4D97-AF65-F5344CB8AC3E}">
        <p14:creationId xmlns:p14="http://schemas.microsoft.com/office/powerpoint/2010/main" val="2423969146"/>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2FAB6-F833-A62F-FD8D-9FE34BBDF9C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788ABF1-2237-9C30-2445-67A3FF0C6A73}"/>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225</a:t>
            </a:fld>
            <a:endParaRPr lang="en-US" altLang="en-US"/>
          </a:p>
        </p:txBody>
      </p:sp>
      <p:sp>
        <p:nvSpPr>
          <p:cNvPr id="3" name="Rectangle 2">
            <a:extLst>
              <a:ext uri="{FF2B5EF4-FFF2-40B4-BE49-F238E27FC236}">
                <a16:creationId xmlns:a16="http://schemas.microsoft.com/office/drawing/2014/main" id="{E8678492-EE8C-5587-2C69-584A08C6EFE8}"/>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A</a:t>
            </a:r>
          </a:p>
        </p:txBody>
      </p:sp>
      <p:sp>
        <p:nvSpPr>
          <p:cNvPr id="4" name="Text Box 4">
            <a:extLst>
              <a:ext uri="{FF2B5EF4-FFF2-40B4-BE49-F238E27FC236}">
                <a16:creationId xmlns:a16="http://schemas.microsoft.com/office/drawing/2014/main" id="{FE120728-8335-7472-E200-C30C3ACF780C}"/>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7CAD338D-C946-B6CB-19FD-563E01666EA9}"/>
              </a:ext>
            </a:extLst>
          </p:cNvPr>
          <p:cNvSpPr txBox="1"/>
          <p:nvPr/>
        </p:nvSpPr>
        <p:spPr>
          <a:xfrm>
            <a:off x="640575" y="1480677"/>
            <a:ext cx="7360425" cy="1133644"/>
          </a:xfrm>
          <a:prstGeom prst="rect">
            <a:avLst/>
          </a:prstGeom>
          <a:noFill/>
        </p:spPr>
        <p:txBody>
          <a:bodyPr wrap="square" lIns="25400" tIns="12700" rIns="25400" bIns="12700" rtlCol="0">
            <a:spAutoFit/>
          </a:bodyPr>
          <a:lstStyle/>
          <a:p>
            <a:r>
              <a:rPr lang="en-US" sz="1200" dirty="0"/>
              <a:t>Und schließlich … </a:t>
            </a:r>
            <a:r>
              <a:rPr lang="en-US" sz="1200" i="1" dirty="0"/>
              <a:t>Wenn eine marginale Keratitis vorliegt, müssen vier weitere Erkrankungen in Betracht gezogen werden. Welche sind das? </a:t>
            </a:r>
          </a:p>
          <a:p>
            <a:r>
              <a:rPr lang="en-US" sz="1200" dirty="0"/>
              <a:t>--Bakterielles (infektiöses) Ulkus</a:t>
            </a:r>
          </a:p>
          <a:p>
            <a:r>
              <a:rPr lang="en-US" sz="1200" dirty="0"/>
              <a:t>--Herpetische Stromakeratitis</a:t>
            </a:r>
          </a:p>
          <a:p>
            <a:r>
              <a:rPr lang="en-US" sz="1200" dirty="0"/>
              <a:t>--</a:t>
            </a:r>
            <a:r>
              <a:rPr lang="en-US" sz="1200" dirty="0" err="1"/>
              <a:t>Staphylokokken</a:t>
            </a:r>
            <a:r>
              <a:rPr lang="en-US" sz="1200" dirty="0"/>
              <a:t>-marginale Keratitis</a:t>
            </a:r>
          </a:p>
          <a:p>
            <a:r>
              <a:rPr lang="en-US" sz="1200" dirty="0"/>
              <a:t>--Rosazea</a:t>
            </a:r>
          </a:p>
        </p:txBody>
      </p:sp>
      <p:pic>
        <p:nvPicPr>
          <p:cNvPr id="9" name="Picture 8">
            <a:extLst>
              <a:ext uri="{FF2B5EF4-FFF2-40B4-BE49-F238E27FC236}">
                <a16:creationId xmlns:a16="http://schemas.microsoft.com/office/drawing/2014/main" id="{C312A3F0-0D2A-9631-181D-927046E147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568" y="4519044"/>
            <a:ext cx="2132463" cy="1755419"/>
          </a:xfrm>
          <a:prstGeom prst="rect">
            <a:avLst/>
          </a:prstGeom>
        </p:spPr>
      </p:pic>
      <p:sp>
        <p:nvSpPr>
          <p:cNvPr id="11" name="TextBox 10">
            <a:extLst>
              <a:ext uri="{FF2B5EF4-FFF2-40B4-BE49-F238E27FC236}">
                <a16:creationId xmlns:a16="http://schemas.microsoft.com/office/drawing/2014/main" id="{30E7BC8D-273F-68E4-6B8E-ADADBF5758C4}"/>
              </a:ext>
            </a:extLst>
          </p:cNvPr>
          <p:cNvSpPr txBox="1"/>
          <p:nvPr/>
        </p:nvSpPr>
        <p:spPr>
          <a:xfrm>
            <a:off x="695199" y="6267922"/>
            <a:ext cx="1825199" cy="523220"/>
          </a:xfrm>
          <a:prstGeom prst="rect">
            <a:avLst/>
          </a:prstGeom>
          <a:noFill/>
        </p:spPr>
        <p:txBody>
          <a:bodyPr wrap="square" lIns="25400" tIns="12700" rIns="25400" bIns="12700" rtlCol="0">
            <a:spAutoFit/>
          </a:bodyPr>
          <a:lstStyle/>
          <a:p>
            <a:pPr algn="ctr"/>
            <a:r>
              <a:rPr lang="en-US" sz="1200" dirty="0"/>
              <a:t>Rosacea-assoziierte marginale Keratitis</a:t>
            </a:r>
          </a:p>
        </p:txBody>
      </p:sp>
      <p:pic>
        <p:nvPicPr>
          <p:cNvPr id="1028" name="Picture 4" descr="Slit lamp appearance of marginal keratitis with characteristic features...  | Download Scientific Diagram">
            <a:extLst>
              <a:ext uri="{FF2B5EF4-FFF2-40B4-BE49-F238E27FC236}">
                <a16:creationId xmlns:a16="http://schemas.microsoft.com/office/drawing/2014/main" id="{B48EAEEB-FCF5-9E82-8AED-17EF088311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099" y="4510986"/>
            <a:ext cx="2354333" cy="17634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orneal ulcer - Wikipedia">
            <a:extLst>
              <a:ext uri="{FF2B5EF4-FFF2-40B4-BE49-F238E27FC236}">
                <a16:creationId xmlns:a16="http://schemas.microsoft.com/office/drawing/2014/main" id="{A71825D6-AD00-5E2F-02AA-FD8FEC41E1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70930" y="2455797"/>
            <a:ext cx="2354334" cy="176759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SV keratouveitis with hypopyon">
            <a:extLst>
              <a:ext uri="{FF2B5EF4-FFF2-40B4-BE49-F238E27FC236}">
                <a16:creationId xmlns:a16="http://schemas.microsoft.com/office/drawing/2014/main" id="{F03119E5-B4CE-6355-BFAE-D7F4249FEE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0" y="4531166"/>
            <a:ext cx="2735718" cy="175541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08601D9F-5EC2-6E4E-24DF-2E62DCB0EB62}"/>
              </a:ext>
            </a:extLst>
          </p:cNvPr>
          <p:cNvSpPr txBox="1"/>
          <p:nvPr/>
        </p:nvSpPr>
        <p:spPr>
          <a:xfrm>
            <a:off x="3338480" y="6286585"/>
            <a:ext cx="2154757" cy="307777"/>
          </a:xfrm>
          <a:prstGeom prst="rect">
            <a:avLst/>
          </a:prstGeom>
          <a:noFill/>
        </p:spPr>
        <p:txBody>
          <a:bodyPr wrap="square" lIns="25400" tIns="12700" rIns="25400" bIns="12700" rtlCol="0">
            <a:spAutoFit/>
          </a:bodyPr>
          <a:lstStyle/>
          <a:p>
            <a:pPr algn="ctr"/>
            <a:r>
              <a:rPr lang="en-US" sz="1200" dirty="0"/>
              <a:t>Herpetische stromale Keratitis</a:t>
            </a:r>
          </a:p>
        </p:txBody>
      </p:sp>
      <p:sp>
        <p:nvSpPr>
          <p:cNvPr id="12" name="TextBox 11">
            <a:extLst>
              <a:ext uri="{FF2B5EF4-FFF2-40B4-BE49-F238E27FC236}">
                <a16:creationId xmlns:a16="http://schemas.microsoft.com/office/drawing/2014/main" id="{0AEF4CB4-505E-4802-0675-61AADC231132}"/>
              </a:ext>
            </a:extLst>
          </p:cNvPr>
          <p:cNvSpPr txBox="1"/>
          <p:nvPr/>
        </p:nvSpPr>
        <p:spPr>
          <a:xfrm>
            <a:off x="6397579" y="6263237"/>
            <a:ext cx="2055371" cy="394980"/>
          </a:xfrm>
          <a:prstGeom prst="rect">
            <a:avLst/>
          </a:prstGeom>
          <a:noFill/>
        </p:spPr>
        <p:txBody>
          <a:bodyPr wrap="square" lIns="25400" tIns="12700" rIns="25400" bIns="12700" rtlCol="0">
            <a:spAutoFit/>
          </a:bodyPr>
          <a:lstStyle/>
          <a:p>
            <a:pPr algn="ctr"/>
            <a:r>
              <a:rPr lang="en-US" sz="1200" dirty="0" err="1"/>
              <a:t>Staphylokokken</a:t>
            </a:r>
            <a:r>
              <a:rPr lang="en-US" sz="1200" dirty="0"/>
              <a:t>-marginale Keratitis</a:t>
            </a:r>
          </a:p>
        </p:txBody>
      </p:sp>
      <p:sp>
        <p:nvSpPr>
          <p:cNvPr id="13" name="TextBox 12">
            <a:extLst>
              <a:ext uri="{FF2B5EF4-FFF2-40B4-BE49-F238E27FC236}">
                <a16:creationId xmlns:a16="http://schemas.microsoft.com/office/drawing/2014/main" id="{D03B1A04-65FF-119F-A9BE-08CEF14A5A6C}"/>
              </a:ext>
            </a:extLst>
          </p:cNvPr>
          <p:cNvSpPr txBox="1"/>
          <p:nvPr/>
        </p:nvSpPr>
        <p:spPr>
          <a:xfrm>
            <a:off x="7425264" y="3036699"/>
            <a:ext cx="1407318" cy="523220"/>
          </a:xfrm>
          <a:prstGeom prst="rect">
            <a:avLst/>
          </a:prstGeom>
          <a:noFill/>
        </p:spPr>
        <p:txBody>
          <a:bodyPr wrap="square" lIns="25400" tIns="12700" rIns="25400" bIns="12700" rtlCol="0">
            <a:spAutoFit/>
          </a:bodyPr>
          <a:lstStyle/>
          <a:p>
            <a:r>
              <a:rPr lang="en-US" sz="1200" dirty="0"/>
              <a:t>Bakterielles infektiöses Ulkus</a:t>
            </a:r>
          </a:p>
        </p:txBody>
      </p:sp>
    </p:spTree>
    <p:extLst>
      <p:ext uri="{BB962C8B-B14F-4D97-AF65-F5344CB8AC3E}">
        <p14:creationId xmlns:p14="http://schemas.microsoft.com/office/powerpoint/2010/main" val="2409692212"/>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4D551-DB01-EB1F-411F-D800536EAD1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E70A24-D8D0-B790-C780-D536D9F305EF}"/>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226</a:t>
            </a:fld>
            <a:endParaRPr lang="en-US" altLang="en-US"/>
          </a:p>
        </p:txBody>
      </p:sp>
      <p:sp>
        <p:nvSpPr>
          <p:cNvPr id="3" name="Rectangle 2">
            <a:extLst>
              <a:ext uri="{FF2B5EF4-FFF2-40B4-BE49-F238E27FC236}">
                <a16:creationId xmlns:a16="http://schemas.microsoft.com/office/drawing/2014/main" id="{16EBF07B-F81A-2A0C-BF0A-65F573BDCE85}"/>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F</a:t>
            </a:r>
          </a:p>
        </p:txBody>
      </p:sp>
      <p:sp>
        <p:nvSpPr>
          <p:cNvPr id="4" name="Text Box 4">
            <a:extLst>
              <a:ext uri="{FF2B5EF4-FFF2-40B4-BE49-F238E27FC236}">
                <a16:creationId xmlns:a16="http://schemas.microsoft.com/office/drawing/2014/main" id="{BFB7393D-1923-79ED-516B-80C2FD16404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8670F04B-7EA3-15DA-EBD7-6DC0221D791F}"/>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65000"/>
                  </a:schemeClr>
                </a:solidFill>
              </a:rPr>
              <a:t>Und schließlich … </a:t>
            </a:r>
            <a:r>
              <a:rPr lang="en-US" sz="1200" i="1" dirty="0">
                <a:solidFill>
                  <a:schemeClr val="bg1">
                    <a:lumMod val="65000"/>
                  </a:schemeClr>
                </a:solidFill>
              </a:rPr>
              <a:t>Wenn eine marginale Keratitis vorliegt, müssen vier weitere Erkrankungen in Betracht gezogen werden. Welche sind das? </a:t>
            </a:r>
          </a:p>
          <a:p>
            <a:r>
              <a:rPr lang="en-US" sz="1200" b="1" dirty="0"/>
              <a:t>--Bakterielles (infektiöses) Ulkus</a:t>
            </a:r>
            <a:endParaRPr lang="en-US" sz="2000" b="1" dirty="0">
              <a:solidFill>
                <a:schemeClr val="bg1">
                  <a:lumMod val="65000"/>
                </a:schemeClr>
              </a:solidFill>
            </a:endParaRPr>
          </a:p>
          <a:p>
            <a:r>
              <a:rPr lang="en-US" sz="1200" dirty="0">
                <a:solidFill>
                  <a:schemeClr val="bg1">
                    <a:lumMod val="65000"/>
                  </a:schemeClr>
                </a:solidFill>
              </a:rPr>
              <a:t>--Herpetische Stromakeratitis</a:t>
            </a:r>
          </a:p>
          <a:p>
            <a:r>
              <a:rPr lang="en-US" sz="1200" dirty="0">
                <a:solidFill>
                  <a:schemeClr val="bg1">
                    <a:lumMod val="65000"/>
                  </a:schemeClr>
                </a:solidFill>
              </a:rPr>
              <a:t>--Staphylokokken-marginale Keratitis</a:t>
            </a:r>
          </a:p>
          <a:p>
            <a:r>
              <a:rPr lang="en-US" sz="1200" dirty="0">
                <a:solidFill>
                  <a:schemeClr val="bg1">
                    <a:lumMod val="65000"/>
                  </a:schemeClr>
                </a:solidFill>
              </a:rPr>
              <a:t>--Rosazea</a:t>
            </a:r>
          </a:p>
        </p:txBody>
      </p:sp>
      <p:sp>
        <p:nvSpPr>
          <p:cNvPr id="5" name="TextBox 4">
            <a:extLst>
              <a:ext uri="{FF2B5EF4-FFF2-40B4-BE49-F238E27FC236}">
                <a16:creationId xmlns:a16="http://schemas.microsoft.com/office/drawing/2014/main" id="{265E9FCA-1911-48D4-2939-88419C8BE907}"/>
              </a:ext>
            </a:extLst>
          </p:cNvPr>
          <p:cNvSpPr txBox="1"/>
          <p:nvPr/>
        </p:nvSpPr>
        <p:spPr>
          <a:xfrm>
            <a:off x="3886200" y="2455029"/>
            <a:ext cx="5029200" cy="1323439"/>
          </a:xfrm>
          <a:prstGeom prst="rect">
            <a:avLst/>
          </a:prstGeom>
          <a:noFill/>
        </p:spPr>
        <p:txBody>
          <a:bodyPr wrap="square" lIns="25400" tIns="12700" rIns="25400" bIns="12700" rtlCol="0">
            <a:spAutoFit/>
          </a:bodyPr>
          <a:lstStyle/>
          <a:p>
            <a:r>
              <a:rPr lang="en-US" sz="1200" i="1" dirty="0">
                <a:solidFill>
                  <a:srgbClr val="0000FF"/>
                </a:solidFill>
              </a:rPr>
              <a:t>Wodurch unterscheidet sich ein bakterielles (infektiöses) Ulkus von anderen Formen der marginalen Keratitis?</a:t>
            </a:r>
          </a:p>
          <a:p>
            <a:r>
              <a:rPr lang="en-US" sz="1200" dirty="0">
                <a:solidFill>
                  <a:srgbClr val="0000FF"/>
                </a:solidFill>
              </a:rPr>
              <a:t>--</a:t>
            </a:r>
            <a:r>
              <a:rPr lang="en-US" sz="1200" b="1" i="1" dirty="0">
                <a:solidFill>
                  <a:srgbClr val="0000FF"/>
                </a:solidFill>
              </a:rPr>
              <a:t>?</a:t>
            </a:r>
          </a:p>
          <a:p>
            <a:r>
              <a:rPr lang="en-US" sz="1200" dirty="0">
                <a:solidFill>
                  <a:srgbClr val="0000FF"/>
                </a:solidFill>
              </a:rPr>
              <a:t>--</a:t>
            </a:r>
            <a:r>
              <a:rPr lang="en-US" sz="1200" b="1" i="1" dirty="0">
                <a:solidFill>
                  <a:srgbClr val="0000FF"/>
                </a:solidFill>
              </a:rPr>
              <a:t>?</a:t>
            </a:r>
          </a:p>
          <a:p>
            <a:r>
              <a:rPr lang="en-US" sz="1200" dirty="0">
                <a:solidFill>
                  <a:srgbClr val="0000FF"/>
                </a:solidFill>
              </a:rPr>
              <a:t>--</a:t>
            </a:r>
            <a:r>
              <a:rPr lang="en-US" sz="1200" b="1" i="1" dirty="0">
                <a:solidFill>
                  <a:srgbClr val="0000FF"/>
                </a:solidFill>
              </a:rPr>
              <a:t>?</a:t>
            </a:r>
          </a:p>
        </p:txBody>
      </p:sp>
    </p:spTree>
    <p:extLst>
      <p:ext uri="{BB962C8B-B14F-4D97-AF65-F5344CB8AC3E}">
        <p14:creationId xmlns:p14="http://schemas.microsoft.com/office/powerpoint/2010/main" val="74558330"/>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9B905-6D6C-011A-2911-AA8A5FA5111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2D2BC3-F641-8E9A-2B25-77FB5901815F}"/>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227</a:t>
            </a:fld>
            <a:endParaRPr lang="en-US" altLang="en-US"/>
          </a:p>
        </p:txBody>
      </p:sp>
      <p:sp>
        <p:nvSpPr>
          <p:cNvPr id="3" name="Rectangle 2">
            <a:extLst>
              <a:ext uri="{FF2B5EF4-FFF2-40B4-BE49-F238E27FC236}">
                <a16:creationId xmlns:a16="http://schemas.microsoft.com/office/drawing/2014/main" id="{76C03BD7-801A-162F-4B84-9F3C6935D4AC}"/>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Fragen und Antworten</a:t>
            </a:r>
          </a:p>
        </p:txBody>
      </p:sp>
      <p:sp>
        <p:nvSpPr>
          <p:cNvPr id="4" name="Text Box 4">
            <a:extLst>
              <a:ext uri="{FF2B5EF4-FFF2-40B4-BE49-F238E27FC236}">
                <a16:creationId xmlns:a16="http://schemas.microsoft.com/office/drawing/2014/main" id="{73DCDE76-AD1F-34F2-8066-E908235A239D}"/>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0DBC6068-86B7-53FC-E1F9-A8A08DF7E0FC}"/>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65000"/>
                  </a:schemeClr>
                </a:solidFill>
              </a:rPr>
              <a:t>Und schließlich … </a:t>
            </a:r>
            <a:r>
              <a:rPr lang="en-US" sz="1200" i="1" dirty="0">
                <a:solidFill>
                  <a:schemeClr val="bg1">
                    <a:lumMod val="65000"/>
                  </a:schemeClr>
                </a:solidFill>
              </a:rPr>
              <a:t>Wenn eine marginale Keratitis vorliegt, müssen vier weitere Erkrankungen in Betracht gezogen werden. Welche sind das? </a:t>
            </a:r>
          </a:p>
          <a:p>
            <a:r>
              <a:rPr lang="en-US" sz="1200" b="1" dirty="0"/>
              <a:t>--Bakterielles (infektiöses) Ulkus</a:t>
            </a:r>
            <a:endParaRPr lang="en-US" sz="2000" b="1" dirty="0">
              <a:solidFill>
                <a:schemeClr val="bg1">
                  <a:lumMod val="65000"/>
                </a:schemeClr>
              </a:solidFill>
            </a:endParaRPr>
          </a:p>
          <a:p>
            <a:r>
              <a:rPr lang="en-US" sz="1200" dirty="0">
                <a:solidFill>
                  <a:schemeClr val="bg1">
                    <a:lumMod val="65000"/>
                  </a:schemeClr>
                </a:solidFill>
              </a:rPr>
              <a:t>--Herpetische stromale Keratitis</a:t>
            </a:r>
          </a:p>
          <a:p>
            <a:r>
              <a:rPr lang="en-US" sz="1200" dirty="0">
                <a:solidFill>
                  <a:schemeClr val="bg1">
                    <a:lumMod val="65000"/>
                  </a:schemeClr>
                </a:solidFill>
              </a:rPr>
              <a:t>--Staphylokokken-marginale Keratitis</a:t>
            </a:r>
          </a:p>
          <a:p>
            <a:r>
              <a:rPr lang="en-US" sz="1200" dirty="0">
                <a:solidFill>
                  <a:schemeClr val="bg1">
                    <a:lumMod val="65000"/>
                  </a:schemeClr>
                </a:solidFill>
              </a:rPr>
              <a:t>--Rosazea</a:t>
            </a:r>
          </a:p>
        </p:txBody>
      </p:sp>
      <p:sp>
        <p:nvSpPr>
          <p:cNvPr id="5" name="TextBox 4">
            <a:extLst>
              <a:ext uri="{FF2B5EF4-FFF2-40B4-BE49-F238E27FC236}">
                <a16:creationId xmlns:a16="http://schemas.microsoft.com/office/drawing/2014/main" id="{3EF12721-52E2-C02D-D0F0-F8D9447DB1F2}"/>
              </a:ext>
            </a:extLst>
          </p:cNvPr>
          <p:cNvSpPr txBox="1"/>
          <p:nvPr/>
        </p:nvSpPr>
        <p:spPr>
          <a:xfrm>
            <a:off x="3886200" y="2455029"/>
            <a:ext cx="5029200" cy="1323439"/>
          </a:xfrm>
          <a:prstGeom prst="rect">
            <a:avLst/>
          </a:prstGeom>
          <a:noFill/>
        </p:spPr>
        <p:txBody>
          <a:bodyPr wrap="square" lIns="25400" tIns="12700" rIns="25400" bIns="12700" rtlCol="0">
            <a:spAutoFit/>
          </a:bodyPr>
          <a:lstStyle/>
          <a:p>
            <a:r>
              <a:rPr lang="en-US" sz="1200" i="1" dirty="0">
                <a:solidFill>
                  <a:srgbClr val="0000FF"/>
                </a:solidFill>
              </a:rPr>
              <a:t>Wodurch unterscheidet sich ein bakterielles (infektiöses) Ulkus von anderen Formen der marginalen Keratitis?</a:t>
            </a:r>
          </a:p>
          <a:p>
            <a:r>
              <a:rPr lang="en-US" sz="1200" dirty="0">
                <a:solidFill>
                  <a:srgbClr val="0000FF"/>
                </a:solidFill>
              </a:rPr>
              <a:t>--Bakterielle Ulzera befinden sich typischerweise eher  zentral</a:t>
            </a:r>
          </a:p>
          <a:p>
            <a:r>
              <a:rPr lang="en-US" sz="1200" dirty="0">
                <a:solidFill>
                  <a:schemeClr val="bg1">
                    <a:lumMod val="75000"/>
                  </a:schemeClr>
                </a:solidFill>
              </a:rPr>
              <a:t>--</a:t>
            </a:r>
            <a:r>
              <a:rPr lang="en-US" sz="1200" b="1" i="1" dirty="0">
                <a:solidFill>
                  <a:schemeClr val="bg1">
                    <a:lumMod val="75000"/>
                  </a:schemeClr>
                </a:solidFill>
              </a:rPr>
              <a:t>?</a:t>
            </a:r>
          </a:p>
          <a:p>
            <a:r>
              <a:rPr lang="en-US" sz="1200" dirty="0">
                <a:solidFill>
                  <a:schemeClr val="bg1">
                    <a:lumMod val="75000"/>
                  </a:schemeClr>
                </a:solidFill>
              </a:rPr>
              <a:t>--</a:t>
            </a:r>
            <a:r>
              <a:rPr lang="en-US" sz="1200" b="1" i="1" dirty="0">
                <a:solidFill>
                  <a:schemeClr val="bg1">
                    <a:lumMod val="75000"/>
                  </a:schemeClr>
                </a:solidFill>
              </a:rPr>
              <a:t>?</a:t>
            </a:r>
          </a:p>
        </p:txBody>
      </p:sp>
      <p:sp>
        <p:nvSpPr>
          <p:cNvPr id="9" name="Rectangle 8">
            <a:extLst>
              <a:ext uri="{FF2B5EF4-FFF2-40B4-BE49-F238E27FC236}">
                <a16:creationId xmlns:a16="http://schemas.microsoft.com/office/drawing/2014/main" id="{2278F58F-9B2D-5987-C362-DEA561629B07}"/>
              </a:ext>
            </a:extLst>
          </p:cNvPr>
          <p:cNvSpPr/>
          <p:nvPr/>
        </p:nvSpPr>
        <p:spPr>
          <a:xfrm>
            <a:off x="7581900" y="2790697"/>
            <a:ext cx="838200" cy="23036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1992992"/>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2C72D-0647-6356-A8A0-8C88643D29C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5754577-DF4B-5D0D-3C44-B3A6F8BF1AE1}"/>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228</a:t>
            </a:fld>
            <a:endParaRPr lang="en-US" altLang="en-US"/>
          </a:p>
        </p:txBody>
      </p:sp>
      <p:sp>
        <p:nvSpPr>
          <p:cNvPr id="3" name="Rectangle 2">
            <a:extLst>
              <a:ext uri="{FF2B5EF4-FFF2-40B4-BE49-F238E27FC236}">
                <a16:creationId xmlns:a16="http://schemas.microsoft.com/office/drawing/2014/main" id="{CDE5F88B-0016-A886-0285-BD931629BD17}"/>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A</a:t>
            </a:r>
          </a:p>
        </p:txBody>
      </p:sp>
      <p:sp>
        <p:nvSpPr>
          <p:cNvPr id="4" name="Text Box 4">
            <a:extLst>
              <a:ext uri="{FF2B5EF4-FFF2-40B4-BE49-F238E27FC236}">
                <a16:creationId xmlns:a16="http://schemas.microsoft.com/office/drawing/2014/main" id="{A7FB90E5-34FB-CCC9-8378-5731566CDBB0}"/>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EBEE709F-9F1F-1D55-A116-27B1C305C088}"/>
              </a:ext>
            </a:extLst>
          </p:cNvPr>
          <p:cNvSpPr txBox="1"/>
          <p:nvPr/>
        </p:nvSpPr>
        <p:spPr>
          <a:xfrm>
            <a:off x="640575" y="1480677"/>
            <a:ext cx="7360425" cy="1133644"/>
          </a:xfrm>
          <a:prstGeom prst="rect">
            <a:avLst/>
          </a:prstGeom>
          <a:noFill/>
        </p:spPr>
        <p:txBody>
          <a:bodyPr wrap="square" lIns="25400" tIns="12700" rIns="25400" bIns="12700" rtlCol="0">
            <a:spAutoFit/>
          </a:bodyPr>
          <a:lstStyle/>
          <a:p>
            <a:r>
              <a:rPr lang="en-US" sz="1200" dirty="0">
                <a:solidFill>
                  <a:schemeClr val="bg1">
                    <a:lumMod val="65000"/>
                  </a:schemeClr>
                </a:solidFill>
              </a:rPr>
              <a:t>Und schließlich … </a:t>
            </a:r>
            <a:r>
              <a:rPr lang="en-US" sz="1200" i="1" dirty="0">
                <a:solidFill>
                  <a:schemeClr val="bg1">
                    <a:lumMod val="65000"/>
                  </a:schemeClr>
                </a:solidFill>
              </a:rPr>
              <a:t>Wenn eine marginale Keratitis vorliegt, müssen vier weitere Erkrankungen in Betracht gezogen werden. Welche sind das? </a:t>
            </a:r>
          </a:p>
          <a:p>
            <a:r>
              <a:rPr lang="en-US" sz="1200" b="1" dirty="0"/>
              <a:t>--Bakterielles (infektiöses) Ulkus</a:t>
            </a:r>
            <a:endParaRPr lang="en-US" sz="2000" b="1" dirty="0">
              <a:solidFill>
                <a:schemeClr val="bg1">
                  <a:lumMod val="65000"/>
                </a:schemeClr>
              </a:solidFill>
            </a:endParaRPr>
          </a:p>
          <a:p>
            <a:r>
              <a:rPr lang="en-US" sz="1200" dirty="0">
                <a:solidFill>
                  <a:schemeClr val="bg1">
                    <a:lumMod val="65000"/>
                  </a:schemeClr>
                </a:solidFill>
              </a:rPr>
              <a:t>--</a:t>
            </a:r>
            <a:r>
              <a:rPr lang="en-US" sz="1200" dirty="0" err="1">
                <a:solidFill>
                  <a:schemeClr val="bg1">
                    <a:lumMod val="65000"/>
                  </a:schemeClr>
                </a:solidFill>
              </a:rPr>
              <a:t>Herpetische</a:t>
            </a:r>
            <a:r>
              <a:rPr lang="en-US" sz="1200" dirty="0">
                <a:solidFill>
                  <a:schemeClr val="bg1">
                    <a:lumMod val="65000"/>
                  </a:schemeClr>
                </a:solidFill>
              </a:rPr>
              <a:t> </a:t>
            </a:r>
            <a:r>
              <a:rPr lang="en-US" sz="1200" dirty="0" err="1">
                <a:solidFill>
                  <a:schemeClr val="bg1">
                    <a:lumMod val="65000"/>
                  </a:schemeClr>
                </a:solidFill>
              </a:rPr>
              <a:t>stromale</a:t>
            </a:r>
            <a:r>
              <a:rPr lang="en-US" sz="1200" dirty="0">
                <a:solidFill>
                  <a:schemeClr val="bg1">
                    <a:lumMod val="65000"/>
                  </a:schemeClr>
                </a:solidFill>
              </a:rPr>
              <a:t> Keratitis</a:t>
            </a:r>
          </a:p>
          <a:p>
            <a:r>
              <a:rPr lang="en-US" sz="1200" dirty="0">
                <a:solidFill>
                  <a:schemeClr val="bg1">
                    <a:lumMod val="65000"/>
                  </a:schemeClr>
                </a:solidFill>
              </a:rPr>
              <a:t>--</a:t>
            </a:r>
            <a:r>
              <a:rPr lang="en-US" sz="1200" dirty="0" err="1">
                <a:solidFill>
                  <a:schemeClr val="bg1">
                    <a:lumMod val="65000"/>
                  </a:schemeClr>
                </a:solidFill>
              </a:rPr>
              <a:t>Staphylokokken</a:t>
            </a:r>
            <a:r>
              <a:rPr lang="en-US" sz="1200" dirty="0">
                <a:solidFill>
                  <a:schemeClr val="bg1">
                    <a:lumMod val="65000"/>
                  </a:schemeClr>
                </a:solidFill>
              </a:rPr>
              <a:t>-marginale Keratitis</a:t>
            </a:r>
          </a:p>
          <a:p>
            <a:r>
              <a:rPr lang="en-US" sz="1200" dirty="0">
                <a:solidFill>
                  <a:schemeClr val="bg1">
                    <a:lumMod val="65000"/>
                  </a:schemeClr>
                </a:solidFill>
              </a:rPr>
              <a:t>--</a:t>
            </a:r>
            <a:r>
              <a:rPr lang="en-US" sz="1200" dirty="0" err="1">
                <a:solidFill>
                  <a:schemeClr val="bg1">
                    <a:lumMod val="65000"/>
                  </a:schemeClr>
                </a:solidFill>
              </a:rPr>
              <a:t>Rosazea</a:t>
            </a:r>
            <a:endParaRPr lang="en-US" sz="1200" dirty="0">
              <a:solidFill>
                <a:schemeClr val="bg1">
                  <a:lumMod val="65000"/>
                </a:schemeClr>
              </a:solidFill>
            </a:endParaRPr>
          </a:p>
        </p:txBody>
      </p:sp>
      <p:sp>
        <p:nvSpPr>
          <p:cNvPr id="5" name="TextBox 4">
            <a:extLst>
              <a:ext uri="{FF2B5EF4-FFF2-40B4-BE49-F238E27FC236}">
                <a16:creationId xmlns:a16="http://schemas.microsoft.com/office/drawing/2014/main" id="{68733F6E-906C-D4F3-B2A2-4E388662F1C1}"/>
              </a:ext>
            </a:extLst>
          </p:cNvPr>
          <p:cNvSpPr txBox="1"/>
          <p:nvPr/>
        </p:nvSpPr>
        <p:spPr>
          <a:xfrm>
            <a:off x="3886200" y="2455029"/>
            <a:ext cx="5029200" cy="1323439"/>
          </a:xfrm>
          <a:prstGeom prst="rect">
            <a:avLst/>
          </a:prstGeom>
          <a:noFill/>
        </p:spPr>
        <p:txBody>
          <a:bodyPr wrap="square" lIns="25400" tIns="12700" rIns="25400" bIns="12700" rtlCol="0">
            <a:spAutoFit/>
          </a:bodyPr>
          <a:lstStyle/>
          <a:p>
            <a:r>
              <a:rPr lang="en-US" sz="1200" i="1" dirty="0">
                <a:solidFill>
                  <a:srgbClr val="0000FF"/>
                </a:solidFill>
              </a:rPr>
              <a:t>Wodurch unterscheidet sich ein bakterielles (infektiöses) Ulkus von anderen Formen der marginalen Keratitis?</a:t>
            </a:r>
          </a:p>
          <a:p>
            <a:r>
              <a:rPr lang="en-US" sz="1200" dirty="0">
                <a:solidFill>
                  <a:srgbClr val="0000FF"/>
                </a:solidFill>
              </a:rPr>
              <a:t>--Bakterielle Ulzera befinden sich typischerweise eher zentral</a:t>
            </a:r>
          </a:p>
          <a:p>
            <a:r>
              <a:rPr lang="en-US" sz="1200" dirty="0">
                <a:solidFill>
                  <a:schemeClr val="bg1">
                    <a:lumMod val="75000"/>
                  </a:schemeClr>
                </a:solidFill>
              </a:rPr>
              <a:t>--</a:t>
            </a:r>
            <a:r>
              <a:rPr lang="en-US" sz="1200" b="1" i="1" dirty="0">
                <a:solidFill>
                  <a:schemeClr val="bg1">
                    <a:lumMod val="75000"/>
                  </a:schemeClr>
                </a:solidFill>
              </a:rPr>
              <a:t>?</a:t>
            </a:r>
          </a:p>
          <a:p>
            <a:r>
              <a:rPr lang="en-US" sz="1200" dirty="0">
                <a:solidFill>
                  <a:schemeClr val="bg1">
                    <a:lumMod val="75000"/>
                  </a:schemeClr>
                </a:solidFill>
              </a:rPr>
              <a:t>--</a:t>
            </a:r>
            <a:r>
              <a:rPr lang="en-US" sz="1200" b="1" i="1" dirty="0">
                <a:solidFill>
                  <a:schemeClr val="bg1">
                    <a:lumMod val="75000"/>
                  </a:schemeClr>
                </a:solidFill>
              </a:rPr>
              <a:t>?</a:t>
            </a:r>
          </a:p>
        </p:txBody>
      </p:sp>
    </p:spTree>
    <p:extLst>
      <p:ext uri="{BB962C8B-B14F-4D97-AF65-F5344CB8AC3E}">
        <p14:creationId xmlns:p14="http://schemas.microsoft.com/office/powerpoint/2010/main" val="4257012682"/>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32886-9923-339C-70DC-4CD4349EAEB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8B90A45-4956-CCBF-0493-F999CF24C999}"/>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229</a:t>
            </a:fld>
            <a:endParaRPr lang="en-US" altLang="en-US"/>
          </a:p>
        </p:txBody>
      </p:sp>
      <p:sp>
        <p:nvSpPr>
          <p:cNvPr id="3" name="Rectangle 2">
            <a:extLst>
              <a:ext uri="{FF2B5EF4-FFF2-40B4-BE49-F238E27FC236}">
                <a16:creationId xmlns:a16="http://schemas.microsoft.com/office/drawing/2014/main" id="{D486AF9C-4F92-3007-3883-31FAB835CCCD}"/>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F</a:t>
            </a:r>
          </a:p>
        </p:txBody>
      </p:sp>
      <p:sp>
        <p:nvSpPr>
          <p:cNvPr id="4" name="Text Box 4">
            <a:extLst>
              <a:ext uri="{FF2B5EF4-FFF2-40B4-BE49-F238E27FC236}">
                <a16:creationId xmlns:a16="http://schemas.microsoft.com/office/drawing/2014/main" id="{68591E95-43AD-15C5-A195-FE048AADE19F}"/>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9E06B60D-AB92-E076-D85E-E75C1F1A3BED}"/>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65000"/>
                  </a:schemeClr>
                </a:solidFill>
              </a:rPr>
              <a:t>Und schließlich … </a:t>
            </a:r>
            <a:r>
              <a:rPr lang="en-US" sz="1200" i="1" dirty="0">
                <a:solidFill>
                  <a:schemeClr val="bg1">
                    <a:lumMod val="65000"/>
                  </a:schemeClr>
                </a:solidFill>
              </a:rPr>
              <a:t>Wenn eine marginale Keratitis vorliegt, müssen vier weitere Erkrankungen in Betracht gezogen werden. Welche sind das? </a:t>
            </a:r>
          </a:p>
          <a:p>
            <a:r>
              <a:rPr lang="en-US" sz="1200" b="1" dirty="0"/>
              <a:t>--Bakterielles (infektiöses) Ulkus</a:t>
            </a:r>
            <a:endParaRPr lang="en-US" sz="2000" b="1" dirty="0">
              <a:solidFill>
                <a:schemeClr val="bg1">
                  <a:lumMod val="65000"/>
                </a:schemeClr>
              </a:solidFill>
            </a:endParaRPr>
          </a:p>
          <a:p>
            <a:r>
              <a:rPr lang="en-US" sz="1200" dirty="0">
                <a:solidFill>
                  <a:schemeClr val="bg1">
                    <a:lumMod val="65000"/>
                  </a:schemeClr>
                </a:solidFill>
              </a:rPr>
              <a:t>--Herpetische Stromakeratitis</a:t>
            </a:r>
          </a:p>
          <a:p>
            <a:r>
              <a:rPr lang="en-US" sz="1200" dirty="0">
                <a:solidFill>
                  <a:schemeClr val="bg1">
                    <a:lumMod val="65000"/>
                  </a:schemeClr>
                </a:solidFill>
              </a:rPr>
              <a:t>--Staphylokokken-marginale Keratitis</a:t>
            </a:r>
          </a:p>
          <a:p>
            <a:r>
              <a:rPr lang="en-US" sz="1200" dirty="0">
                <a:solidFill>
                  <a:schemeClr val="bg1">
                    <a:lumMod val="65000"/>
                  </a:schemeClr>
                </a:solidFill>
              </a:rPr>
              <a:t>--Rosazea</a:t>
            </a:r>
          </a:p>
        </p:txBody>
      </p:sp>
      <p:sp>
        <p:nvSpPr>
          <p:cNvPr id="5" name="TextBox 4">
            <a:extLst>
              <a:ext uri="{FF2B5EF4-FFF2-40B4-BE49-F238E27FC236}">
                <a16:creationId xmlns:a16="http://schemas.microsoft.com/office/drawing/2014/main" id="{65198BD1-CE47-2294-FCB3-0D0689F8FFDF}"/>
              </a:ext>
            </a:extLst>
          </p:cNvPr>
          <p:cNvSpPr txBox="1"/>
          <p:nvPr/>
        </p:nvSpPr>
        <p:spPr>
          <a:xfrm>
            <a:off x="3886200" y="2455029"/>
            <a:ext cx="5029200" cy="1323439"/>
          </a:xfrm>
          <a:prstGeom prst="rect">
            <a:avLst/>
          </a:prstGeom>
          <a:noFill/>
        </p:spPr>
        <p:txBody>
          <a:bodyPr wrap="square" lIns="25400" tIns="12700" rIns="25400" bIns="12700" rtlCol="0">
            <a:spAutoFit/>
          </a:bodyPr>
          <a:lstStyle/>
          <a:p>
            <a:r>
              <a:rPr lang="en-US" sz="1200" i="1" dirty="0">
                <a:solidFill>
                  <a:srgbClr val="0000FF"/>
                </a:solidFill>
              </a:rPr>
              <a:t>Wodurch unterscheidet sich ein bakterielles (infektiöses) Ulkus von anderen Formen der marginalen Keratitis?</a:t>
            </a:r>
          </a:p>
          <a:p>
            <a:r>
              <a:rPr lang="en-US" sz="1200" dirty="0">
                <a:solidFill>
                  <a:srgbClr val="0000FF"/>
                </a:solidFill>
              </a:rPr>
              <a:t>--Bakterielle Ulzera befinden sich typischerweise eher zentral</a:t>
            </a:r>
          </a:p>
          <a:p>
            <a:r>
              <a:rPr lang="en-US" sz="1200" dirty="0">
                <a:solidFill>
                  <a:srgbClr val="0000FF"/>
                </a:solidFill>
              </a:rPr>
              <a:t>--Es liegt Eiterbildung vor</a:t>
            </a:r>
          </a:p>
          <a:p>
            <a:r>
              <a:rPr lang="en-US" sz="1200" dirty="0">
                <a:solidFill>
                  <a:schemeClr val="bg1">
                    <a:lumMod val="75000"/>
                  </a:schemeClr>
                </a:solidFill>
              </a:rPr>
              <a:t>--</a:t>
            </a:r>
            <a:r>
              <a:rPr lang="en-US" sz="1200" b="1" i="1" dirty="0">
                <a:solidFill>
                  <a:schemeClr val="bg1">
                    <a:lumMod val="75000"/>
                  </a:schemeClr>
                </a:solidFill>
              </a:rPr>
              <a:t>?</a:t>
            </a:r>
          </a:p>
        </p:txBody>
      </p:sp>
      <p:sp>
        <p:nvSpPr>
          <p:cNvPr id="8" name="Rectangle 7">
            <a:extLst>
              <a:ext uri="{FF2B5EF4-FFF2-40B4-BE49-F238E27FC236}">
                <a16:creationId xmlns:a16="http://schemas.microsoft.com/office/drawing/2014/main" id="{3EA7576C-8E31-9B0F-FD22-D3AA05C5667F}"/>
              </a:ext>
            </a:extLst>
          </p:cNvPr>
          <p:cNvSpPr/>
          <p:nvPr/>
        </p:nvSpPr>
        <p:spPr>
          <a:xfrm>
            <a:off x="4571999" y="3001566"/>
            <a:ext cx="838201" cy="27503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endParaRPr lang="en-US" sz="1200" dirty="0">
              <a:solidFill>
                <a:schemeClr val="tx1"/>
              </a:solidFill>
            </a:endParaRPr>
          </a:p>
        </p:txBody>
      </p:sp>
    </p:spTree>
    <p:extLst>
      <p:ext uri="{BB962C8B-B14F-4D97-AF65-F5344CB8AC3E}">
        <p14:creationId xmlns:p14="http://schemas.microsoft.com/office/powerpoint/2010/main" val="42421142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1">
            <a:extLst>
              <a:ext uri="{FF2B5EF4-FFF2-40B4-BE49-F238E27FC236}">
                <a16:creationId xmlns:a16="http://schemas.microsoft.com/office/drawing/2014/main" id="{F1D56963-3E3A-723C-2A79-2DE520894935}"/>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alle</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häufigsten in Verbindung mit PUK auf?</a:t>
            </a:r>
          </a:p>
          <a:p>
            <a:pPr eaLnBrk="1" hangingPunct="1">
              <a:spcBef>
                <a:spcPct val="0"/>
              </a:spcBef>
              <a:buClrTx/>
              <a:buSzTx/>
              <a:buFontTx/>
              <a:buNone/>
              <a:defRPr/>
            </a:pPr>
            <a:r>
              <a:rPr lang="en-US" altLang="en-US" sz="1200" dirty="0">
                <a:solidFill>
                  <a:schemeClr val="bg1">
                    <a:lumMod val="75000"/>
                  </a:schemeClr>
                </a:solidFill>
              </a:rPr>
              <a:t>Rheumatoide Arthritis, Wegener-Granulomatose und Polyarteritis nodosa</a:t>
            </a:r>
          </a:p>
        </p:txBody>
      </p:sp>
      <p:sp>
        <p:nvSpPr>
          <p:cNvPr id="1126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1126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1126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127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Die autoimmune PUK ist in der Regel einseitig und sektoral                         </a:t>
            </a:r>
          </a:p>
          <a:p>
            <a:pPr eaLnBrk="1" hangingPunct="1"/>
            <a:r>
              <a:rPr lang="en-US" altLang="en-US" sz="1200" dirty="0">
                <a:solidFill>
                  <a:schemeClr val="bg1">
                    <a:lumMod val="75000"/>
                  </a:schemeClr>
                </a:solidFill>
              </a:rPr>
              <a:t>Sie kündigt oft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1127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71F298C-05C3-441C-9236-28877EFC7DAF}" type="slidenum">
              <a:rPr lang="en-US" altLang="en-US" sz="1000" smtClean="0"/>
              <a:t>23</a:t>
            </a:fld>
            <a:endParaRPr lang="en-US" altLang="en-US" sz="1000"/>
          </a:p>
        </p:txBody>
      </p:sp>
      <p:sp>
        <p:nvSpPr>
          <p:cNvPr id="2" name="Text Box 4">
            <a:extLst>
              <a:ext uri="{FF2B5EF4-FFF2-40B4-BE49-F238E27FC236}">
                <a16:creationId xmlns:a16="http://schemas.microsoft.com/office/drawing/2014/main" id="{250CAB6B-52FF-4C9B-8E91-0F318E8D855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3" name="TextBox 2">
            <a:extLst>
              <a:ext uri="{FF2B5EF4-FFF2-40B4-BE49-F238E27FC236}">
                <a16:creationId xmlns:a16="http://schemas.microsoft.com/office/drawing/2014/main" id="{20D4A05C-49E1-409E-AD16-9449E3E8835E}"/>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6" name="TextBox 5">
            <a:extLst>
              <a:ext uri="{FF2B5EF4-FFF2-40B4-BE49-F238E27FC236}">
                <a16:creationId xmlns:a16="http://schemas.microsoft.com/office/drawing/2014/main" id="{1D0C08E4-7BA5-4DC5-877E-9666ECBC0FE6}"/>
              </a:ext>
            </a:extLst>
          </p:cNvPr>
          <p:cNvSpPr txBox="1"/>
          <p:nvPr/>
        </p:nvSpPr>
        <p:spPr>
          <a:xfrm>
            <a:off x="3317329" y="4177398"/>
            <a:ext cx="284052" cy="323165"/>
          </a:xfrm>
          <a:prstGeom prst="rect">
            <a:avLst/>
          </a:prstGeom>
          <a:noFill/>
        </p:spPr>
        <p:txBody>
          <a:bodyPr wrap="square" lIns="25400" tIns="12700" rIns="25400" bIns="12700" rtlCol="0">
            <a:spAutoFit/>
          </a:bodyPr>
          <a:lstStyle/>
          <a:p>
            <a:pPr algn="ctr"/>
            <a:r>
              <a:rPr lang="en-US" sz="1200" b="1" dirty="0">
                <a:solidFill>
                  <a:srgbClr val="0000FF"/>
                </a:solidFill>
                <a:latin typeface="Segoe Script" panose="030B0504020000000003" pitchFamily="66" charset="0"/>
              </a:rPr>
              <a:t>?</a:t>
            </a:r>
          </a:p>
        </p:txBody>
      </p:sp>
      <p:cxnSp>
        <p:nvCxnSpPr>
          <p:cNvPr id="8" name="Straight Connector 7">
            <a:extLst>
              <a:ext uri="{FF2B5EF4-FFF2-40B4-BE49-F238E27FC236}">
                <a16:creationId xmlns:a16="http://schemas.microsoft.com/office/drawing/2014/main" id="{22833061-449E-42FF-AC62-2F316082C27C}"/>
              </a:ext>
            </a:extLst>
          </p:cNvPr>
          <p:cNvCxnSpPr/>
          <p:nvPr/>
        </p:nvCxnSpPr>
        <p:spPr>
          <a:xfrm>
            <a:off x="2300323" y="4038600"/>
            <a:ext cx="2284362" cy="0"/>
          </a:xfrm>
          <a:prstGeom prst="line">
            <a:avLst/>
          </a:prstGeom>
          <a:ln w="22225"/>
        </p:spPr>
        <p:style>
          <a:lnRef idx="1">
            <a:schemeClr val="dk1"/>
          </a:lnRef>
          <a:fillRef idx="0">
            <a:schemeClr val="dk1"/>
          </a:fillRef>
          <a:effectRef idx="0">
            <a:schemeClr val="dk1"/>
          </a:effectRef>
          <a:fontRef idx="minor">
            <a:schemeClr val="tx1"/>
          </a:fontRef>
        </p:style>
      </p:cxnSp>
      <p:sp>
        <p:nvSpPr>
          <p:cNvPr id="5" name="TextBox 4">
            <a:extLst>
              <a:ext uri="{FF2B5EF4-FFF2-40B4-BE49-F238E27FC236}">
                <a16:creationId xmlns:a16="http://schemas.microsoft.com/office/drawing/2014/main" id="{44D79D20-9B78-4816-9CA5-5AC465C7CDA5}"/>
              </a:ext>
            </a:extLst>
          </p:cNvPr>
          <p:cNvSpPr txBox="1"/>
          <p:nvPr/>
        </p:nvSpPr>
        <p:spPr>
          <a:xfrm>
            <a:off x="1295400" y="4684375"/>
            <a:ext cx="4924174" cy="514693"/>
          </a:xfrm>
          <a:prstGeom prst="rect">
            <a:avLst/>
          </a:prstGeom>
          <a:noFill/>
        </p:spPr>
        <p:txBody>
          <a:bodyPr wrap="square" lIns="25400" tIns="12700" rIns="25400" bIns="12700" rtlCol="0">
            <a:spAutoFit/>
          </a:bodyPr>
          <a:lstStyle/>
          <a:p>
            <a:pPr>
              <a:lnSpc>
                <a:spcPts val="1700"/>
              </a:lnSpc>
            </a:pPr>
            <a:r>
              <a:rPr lang="en-US" sz="1200" i="1" dirty="0">
                <a:solidFill>
                  <a:srgbClr val="0000FF"/>
                </a:solidFill>
              </a:rPr>
              <a:t>Der Begriff „Wegener-Granulomatose“ ist mittlerweile veraltet. Welcher Begriff wird stattdessen bevorzugt?</a:t>
            </a:r>
            <a:endParaRPr lang="en-US" sz="1400" dirty="0">
              <a:solidFill>
                <a:srgbClr val="0000FF"/>
              </a:solidFill>
            </a:endParaRPr>
          </a:p>
        </p:txBody>
      </p:sp>
      <p:sp>
        <p:nvSpPr>
          <p:cNvPr id="4" name="Star: 5 Points 3">
            <a:extLst>
              <a:ext uri="{FF2B5EF4-FFF2-40B4-BE49-F238E27FC236}">
                <a16:creationId xmlns:a16="http://schemas.microsoft.com/office/drawing/2014/main" id="{33004B81-DFB3-4EC4-8046-339539C2CBDF}"/>
              </a:ext>
            </a:extLst>
          </p:cNvPr>
          <p:cNvSpPr/>
          <p:nvPr/>
        </p:nvSpPr>
        <p:spPr>
          <a:xfrm>
            <a:off x="848139" y="4543623"/>
            <a:ext cx="457200" cy="425788"/>
          </a:xfrm>
          <a:prstGeom prst="star5">
            <a:avLst/>
          </a:prstGeom>
          <a:solidFill>
            <a:srgbClr val="0000FF"/>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Star: 5 Points 6">
            <a:extLst>
              <a:ext uri="{FF2B5EF4-FFF2-40B4-BE49-F238E27FC236}">
                <a16:creationId xmlns:a16="http://schemas.microsoft.com/office/drawing/2014/main" id="{7ED7BB61-924E-46E9-85B1-7E3C0B6CE280}"/>
              </a:ext>
            </a:extLst>
          </p:cNvPr>
          <p:cNvSpPr/>
          <p:nvPr/>
        </p:nvSpPr>
        <p:spPr>
          <a:xfrm>
            <a:off x="6172200" y="4555271"/>
            <a:ext cx="457200" cy="425788"/>
          </a:xfrm>
          <a:prstGeom prst="star5">
            <a:avLst/>
          </a:prstGeom>
          <a:solidFill>
            <a:srgbClr val="0000FF"/>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7334960"/>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00B18-711B-2D95-5BB9-0D425B653FB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3CCF41-A1DF-409C-FE33-128693799448}"/>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230</a:t>
            </a:fld>
            <a:endParaRPr lang="en-US" altLang="en-US"/>
          </a:p>
        </p:txBody>
      </p:sp>
      <p:sp>
        <p:nvSpPr>
          <p:cNvPr id="3" name="Rectangle 2">
            <a:extLst>
              <a:ext uri="{FF2B5EF4-FFF2-40B4-BE49-F238E27FC236}">
                <a16:creationId xmlns:a16="http://schemas.microsoft.com/office/drawing/2014/main" id="{9906FA5B-C261-C216-9ACC-F6ECBDC0F3CF}"/>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A</a:t>
            </a:r>
          </a:p>
        </p:txBody>
      </p:sp>
      <p:sp>
        <p:nvSpPr>
          <p:cNvPr id="4" name="Text Box 4">
            <a:extLst>
              <a:ext uri="{FF2B5EF4-FFF2-40B4-BE49-F238E27FC236}">
                <a16:creationId xmlns:a16="http://schemas.microsoft.com/office/drawing/2014/main" id="{0C10154E-764D-E6A8-3057-B920D0212763}"/>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7C04094B-536A-A54F-B16E-89777391E3B4}"/>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65000"/>
                  </a:schemeClr>
                </a:solidFill>
              </a:rPr>
              <a:t>Und schließlich … </a:t>
            </a:r>
            <a:r>
              <a:rPr lang="en-US" sz="1200" i="1" dirty="0">
                <a:solidFill>
                  <a:schemeClr val="bg1">
                    <a:lumMod val="65000"/>
                  </a:schemeClr>
                </a:solidFill>
              </a:rPr>
              <a:t>Wenn eine marginale Keratitis vorliegt, müssen vier weitere Erkrankungen in Betracht gezogen werden. Welche sind das? </a:t>
            </a:r>
          </a:p>
          <a:p>
            <a:r>
              <a:rPr lang="en-US" sz="1200" b="1" dirty="0"/>
              <a:t>--Bakterielles (infektiöses) Ulkus</a:t>
            </a:r>
            <a:endParaRPr lang="en-US" sz="2000" b="1" dirty="0">
              <a:solidFill>
                <a:schemeClr val="bg1">
                  <a:lumMod val="65000"/>
                </a:schemeClr>
              </a:solidFill>
            </a:endParaRPr>
          </a:p>
          <a:p>
            <a:r>
              <a:rPr lang="en-US" sz="1200" dirty="0">
                <a:solidFill>
                  <a:schemeClr val="bg1">
                    <a:lumMod val="65000"/>
                  </a:schemeClr>
                </a:solidFill>
              </a:rPr>
              <a:t>--Herpetische Stromakeratitis</a:t>
            </a:r>
          </a:p>
          <a:p>
            <a:r>
              <a:rPr lang="en-US" sz="1200" dirty="0">
                <a:solidFill>
                  <a:schemeClr val="bg1">
                    <a:lumMod val="65000"/>
                  </a:schemeClr>
                </a:solidFill>
              </a:rPr>
              <a:t>--Staphylokokken-marginale Keratitis</a:t>
            </a:r>
          </a:p>
          <a:p>
            <a:r>
              <a:rPr lang="en-US" sz="1200" dirty="0">
                <a:solidFill>
                  <a:schemeClr val="bg1">
                    <a:lumMod val="65000"/>
                  </a:schemeClr>
                </a:solidFill>
              </a:rPr>
              <a:t>--Rosazea</a:t>
            </a:r>
          </a:p>
        </p:txBody>
      </p:sp>
      <p:sp>
        <p:nvSpPr>
          <p:cNvPr id="5" name="TextBox 4">
            <a:extLst>
              <a:ext uri="{FF2B5EF4-FFF2-40B4-BE49-F238E27FC236}">
                <a16:creationId xmlns:a16="http://schemas.microsoft.com/office/drawing/2014/main" id="{9C25B502-689A-CA6B-730F-A7791479700F}"/>
              </a:ext>
            </a:extLst>
          </p:cNvPr>
          <p:cNvSpPr txBox="1"/>
          <p:nvPr/>
        </p:nvSpPr>
        <p:spPr>
          <a:xfrm>
            <a:off x="3886200" y="2455029"/>
            <a:ext cx="5029200" cy="1323439"/>
          </a:xfrm>
          <a:prstGeom prst="rect">
            <a:avLst/>
          </a:prstGeom>
          <a:noFill/>
        </p:spPr>
        <p:txBody>
          <a:bodyPr wrap="square" lIns="25400" tIns="12700" rIns="25400" bIns="12700" rtlCol="0">
            <a:spAutoFit/>
          </a:bodyPr>
          <a:lstStyle/>
          <a:p>
            <a:r>
              <a:rPr lang="en-US" sz="1200" i="1" dirty="0">
                <a:solidFill>
                  <a:srgbClr val="0000FF"/>
                </a:solidFill>
              </a:rPr>
              <a:t>Wodurch unterscheidet sich ein bakterielles (infektiöses) Ulkus von anderen Formen der marginalen Keratitis?</a:t>
            </a:r>
          </a:p>
          <a:p>
            <a:r>
              <a:rPr lang="en-US" sz="1200" dirty="0">
                <a:solidFill>
                  <a:srgbClr val="0000FF"/>
                </a:solidFill>
              </a:rPr>
              <a:t>--Bakterielle Ulzera befinden sich typischerweise eher zentral</a:t>
            </a:r>
          </a:p>
          <a:p>
            <a:r>
              <a:rPr lang="en-US" sz="1200" dirty="0">
                <a:solidFill>
                  <a:srgbClr val="0000FF"/>
                </a:solidFill>
              </a:rPr>
              <a:t>--Es liegt Eiterbildung vor</a:t>
            </a:r>
          </a:p>
          <a:p>
            <a:r>
              <a:rPr lang="en-US" sz="1200" dirty="0">
                <a:solidFill>
                  <a:schemeClr val="bg1">
                    <a:lumMod val="75000"/>
                  </a:schemeClr>
                </a:solidFill>
              </a:rPr>
              <a:t>--</a:t>
            </a:r>
            <a:r>
              <a:rPr lang="en-US" sz="1200" b="1" i="1" dirty="0">
                <a:solidFill>
                  <a:schemeClr val="bg1">
                    <a:lumMod val="75000"/>
                  </a:schemeClr>
                </a:solidFill>
              </a:rPr>
              <a:t>?</a:t>
            </a:r>
          </a:p>
        </p:txBody>
      </p:sp>
    </p:spTree>
    <p:extLst>
      <p:ext uri="{BB962C8B-B14F-4D97-AF65-F5344CB8AC3E}">
        <p14:creationId xmlns:p14="http://schemas.microsoft.com/office/powerpoint/2010/main" val="2640703597"/>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775F4-1EE5-D705-0144-E732E26E6A3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8E2E571-1526-2B1F-8F7B-C22875D73E9A}"/>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231</a:t>
            </a:fld>
            <a:endParaRPr lang="en-US" altLang="en-US"/>
          </a:p>
        </p:txBody>
      </p:sp>
      <p:sp>
        <p:nvSpPr>
          <p:cNvPr id="3" name="Rectangle 2">
            <a:extLst>
              <a:ext uri="{FF2B5EF4-FFF2-40B4-BE49-F238E27FC236}">
                <a16:creationId xmlns:a16="http://schemas.microsoft.com/office/drawing/2014/main" id="{86C354C0-1BF9-B06B-47DE-4A86717F9B94}"/>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F</a:t>
            </a:r>
          </a:p>
        </p:txBody>
      </p:sp>
      <p:sp>
        <p:nvSpPr>
          <p:cNvPr id="4" name="Text Box 4">
            <a:extLst>
              <a:ext uri="{FF2B5EF4-FFF2-40B4-BE49-F238E27FC236}">
                <a16:creationId xmlns:a16="http://schemas.microsoft.com/office/drawing/2014/main" id="{33CE56F6-4D27-C6F7-CF93-65729DDEC297}"/>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3EEE54C5-6620-CA32-FDEF-AA29814F4D6C}"/>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65000"/>
                  </a:schemeClr>
                </a:solidFill>
              </a:rPr>
              <a:t>Und schließlich … </a:t>
            </a:r>
            <a:r>
              <a:rPr lang="en-US" sz="1200" i="1" dirty="0">
                <a:solidFill>
                  <a:schemeClr val="bg1">
                    <a:lumMod val="65000"/>
                  </a:schemeClr>
                </a:solidFill>
              </a:rPr>
              <a:t>Wenn eine marginale Keratitis vorliegt, müssen vier weitere Erkrankungen in Betracht gezogen werden. Welche sind das? </a:t>
            </a:r>
          </a:p>
          <a:p>
            <a:r>
              <a:rPr lang="en-US" sz="1200" b="1" dirty="0"/>
              <a:t>--Bakterielles (infektiöses) Ulkus</a:t>
            </a:r>
            <a:endParaRPr lang="en-US" sz="2000" b="1" dirty="0">
              <a:solidFill>
                <a:schemeClr val="bg1">
                  <a:lumMod val="65000"/>
                </a:schemeClr>
              </a:solidFill>
            </a:endParaRPr>
          </a:p>
          <a:p>
            <a:r>
              <a:rPr lang="en-US" sz="1200" dirty="0">
                <a:solidFill>
                  <a:schemeClr val="bg1">
                    <a:lumMod val="65000"/>
                  </a:schemeClr>
                </a:solidFill>
              </a:rPr>
              <a:t>--Herpetische Stromakeratitis</a:t>
            </a:r>
          </a:p>
          <a:p>
            <a:r>
              <a:rPr lang="en-US" sz="1200" dirty="0">
                <a:solidFill>
                  <a:schemeClr val="bg1">
                    <a:lumMod val="65000"/>
                  </a:schemeClr>
                </a:solidFill>
              </a:rPr>
              <a:t>--Staphylokokken-marginale Keratitis</a:t>
            </a:r>
          </a:p>
          <a:p>
            <a:r>
              <a:rPr lang="en-US" sz="1200" dirty="0">
                <a:solidFill>
                  <a:schemeClr val="bg1">
                    <a:lumMod val="65000"/>
                  </a:schemeClr>
                </a:solidFill>
              </a:rPr>
              <a:t>--Rosazea</a:t>
            </a:r>
          </a:p>
        </p:txBody>
      </p:sp>
      <p:sp>
        <p:nvSpPr>
          <p:cNvPr id="5" name="TextBox 4">
            <a:extLst>
              <a:ext uri="{FF2B5EF4-FFF2-40B4-BE49-F238E27FC236}">
                <a16:creationId xmlns:a16="http://schemas.microsoft.com/office/drawing/2014/main" id="{817FF582-D33A-872E-32AE-024CD540A6DB}"/>
              </a:ext>
            </a:extLst>
          </p:cNvPr>
          <p:cNvSpPr txBox="1"/>
          <p:nvPr/>
        </p:nvSpPr>
        <p:spPr>
          <a:xfrm>
            <a:off x="3886200" y="2455029"/>
            <a:ext cx="5029200" cy="1569660"/>
          </a:xfrm>
          <a:prstGeom prst="rect">
            <a:avLst/>
          </a:prstGeom>
          <a:noFill/>
        </p:spPr>
        <p:txBody>
          <a:bodyPr wrap="square" lIns="25400" tIns="12700" rIns="25400" bIns="12700" rtlCol="0">
            <a:spAutoFit/>
          </a:bodyPr>
          <a:lstStyle/>
          <a:p>
            <a:r>
              <a:rPr lang="en-US" sz="1200" i="1" dirty="0">
                <a:solidFill>
                  <a:srgbClr val="0000FF"/>
                </a:solidFill>
              </a:rPr>
              <a:t>Wodurch unterscheidet sich ein bakterielles (infektiöses) Ulkus von anderen Formen der marginalen Keratitis?</a:t>
            </a:r>
          </a:p>
          <a:p>
            <a:r>
              <a:rPr lang="en-US" sz="1200" dirty="0">
                <a:solidFill>
                  <a:srgbClr val="0000FF"/>
                </a:solidFill>
              </a:rPr>
              <a:t>--Bakterielle Ulzera befinden sich typischerweise eher zentral</a:t>
            </a:r>
          </a:p>
          <a:p>
            <a:r>
              <a:rPr lang="en-US" sz="1200" dirty="0">
                <a:solidFill>
                  <a:srgbClr val="0000FF"/>
                </a:solidFill>
              </a:rPr>
              <a:t>--Es liegt Eiterbildung vor</a:t>
            </a:r>
          </a:p>
          <a:p>
            <a:r>
              <a:rPr lang="en-US" sz="1200" dirty="0">
                <a:solidFill>
                  <a:srgbClr val="0000FF"/>
                </a:solidFill>
              </a:rPr>
              <a:t>--Sie breiten sich eher zentral und peripher aus als ausschließlich am Rand</a:t>
            </a:r>
          </a:p>
        </p:txBody>
      </p:sp>
      <p:sp>
        <p:nvSpPr>
          <p:cNvPr id="7" name="Rectangle 6">
            <a:extLst>
              <a:ext uri="{FF2B5EF4-FFF2-40B4-BE49-F238E27FC236}">
                <a16:creationId xmlns:a16="http://schemas.microsoft.com/office/drawing/2014/main" id="{9CEA2B96-01F1-7D32-CD0C-CB07C459DD2D}"/>
              </a:ext>
            </a:extLst>
          </p:cNvPr>
          <p:cNvSpPr/>
          <p:nvPr/>
        </p:nvSpPr>
        <p:spPr>
          <a:xfrm>
            <a:off x="5105400" y="3207968"/>
            <a:ext cx="1752600" cy="2117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zwei Richtungen</a:t>
            </a:r>
          </a:p>
        </p:txBody>
      </p:sp>
    </p:spTree>
    <p:extLst>
      <p:ext uri="{BB962C8B-B14F-4D97-AF65-F5344CB8AC3E}">
        <p14:creationId xmlns:p14="http://schemas.microsoft.com/office/powerpoint/2010/main" val="162210392"/>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E257C-5DA5-B75E-4902-65F8A980C64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5D6A751-9675-45EC-A991-ADC019307EFA}"/>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232</a:t>
            </a:fld>
            <a:endParaRPr lang="en-US" altLang="en-US"/>
          </a:p>
        </p:txBody>
      </p:sp>
      <p:sp>
        <p:nvSpPr>
          <p:cNvPr id="3" name="Rectangle 2">
            <a:extLst>
              <a:ext uri="{FF2B5EF4-FFF2-40B4-BE49-F238E27FC236}">
                <a16:creationId xmlns:a16="http://schemas.microsoft.com/office/drawing/2014/main" id="{F4EEA0A5-50ED-9F48-AFE8-262E85126398}"/>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A</a:t>
            </a:r>
          </a:p>
        </p:txBody>
      </p:sp>
      <p:sp>
        <p:nvSpPr>
          <p:cNvPr id="4" name="Text Box 4">
            <a:extLst>
              <a:ext uri="{FF2B5EF4-FFF2-40B4-BE49-F238E27FC236}">
                <a16:creationId xmlns:a16="http://schemas.microsoft.com/office/drawing/2014/main" id="{561E5B66-B35A-A9D4-CDB9-CE71EFBEB7D4}"/>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FF12CD2D-260D-99A1-DF56-47A96D125A79}"/>
              </a:ext>
            </a:extLst>
          </p:cNvPr>
          <p:cNvSpPr txBox="1"/>
          <p:nvPr/>
        </p:nvSpPr>
        <p:spPr>
          <a:xfrm>
            <a:off x="640575" y="1480677"/>
            <a:ext cx="7360425" cy="1133644"/>
          </a:xfrm>
          <a:prstGeom prst="rect">
            <a:avLst/>
          </a:prstGeom>
          <a:noFill/>
        </p:spPr>
        <p:txBody>
          <a:bodyPr wrap="square" lIns="25400" tIns="12700" rIns="25400" bIns="12700" rtlCol="0">
            <a:spAutoFit/>
          </a:bodyPr>
          <a:lstStyle/>
          <a:p>
            <a:r>
              <a:rPr lang="en-US" sz="1200" dirty="0">
                <a:solidFill>
                  <a:schemeClr val="bg1">
                    <a:lumMod val="65000"/>
                  </a:schemeClr>
                </a:solidFill>
              </a:rPr>
              <a:t>Und schließlich … </a:t>
            </a:r>
            <a:r>
              <a:rPr lang="en-US" sz="1200" i="1" dirty="0">
                <a:solidFill>
                  <a:schemeClr val="bg1">
                    <a:lumMod val="65000"/>
                  </a:schemeClr>
                </a:solidFill>
              </a:rPr>
              <a:t>Wenn eine marginale Keratitis vorliegt, müssen vier weitere Erkrankungen in Betracht gezogen werden. Welche sind das? </a:t>
            </a:r>
          </a:p>
          <a:p>
            <a:r>
              <a:rPr lang="en-US" sz="1200" b="1" dirty="0"/>
              <a:t>--Bakterielles (infektiöses) Ulkus</a:t>
            </a:r>
            <a:endParaRPr lang="en-US" sz="2000" b="1" dirty="0">
              <a:solidFill>
                <a:schemeClr val="bg1">
                  <a:lumMod val="65000"/>
                </a:schemeClr>
              </a:solidFill>
            </a:endParaRPr>
          </a:p>
          <a:p>
            <a:r>
              <a:rPr lang="en-US" sz="1200" dirty="0">
                <a:solidFill>
                  <a:schemeClr val="bg1">
                    <a:lumMod val="65000"/>
                  </a:schemeClr>
                </a:solidFill>
              </a:rPr>
              <a:t>--</a:t>
            </a:r>
            <a:r>
              <a:rPr lang="en-US" sz="1200" dirty="0" err="1">
                <a:solidFill>
                  <a:schemeClr val="bg1">
                    <a:lumMod val="65000"/>
                  </a:schemeClr>
                </a:solidFill>
              </a:rPr>
              <a:t>Herpetische</a:t>
            </a:r>
            <a:r>
              <a:rPr lang="en-US" sz="1200" dirty="0">
                <a:solidFill>
                  <a:schemeClr val="bg1">
                    <a:lumMod val="65000"/>
                  </a:schemeClr>
                </a:solidFill>
              </a:rPr>
              <a:t> </a:t>
            </a:r>
            <a:r>
              <a:rPr lang="en-US" sz="1200" dirty="0" err="1">
                <a:solidFill>
                  <a:schemeClr val="bg1">
                    <a:lumMod val="65000"/>
                  </a:schemeClr>
                </a:solidFill>
              </a:rPr>
              <a:t>Stromakeratitis</a:t>
            </a:r>
            <a:endParaRPr lang="en-US" sz="1200" dirty="0">
              <a:solidFill>
                <a:schemeClr val="bg1">
                  <a:lumMod val="65000"/>
                </a:schemeClr>
              </a:solidFill>
            </a:endParaRPr>
          </a:p>
          <a:p>
            <a:r>
              <a:rPr lang="en-US" sz="1200" dirty="0">
                <a:solidFill>
                  <a:schemeClr val="bg1">
                    <a:lumMod val="65000"/>
                  </a:schemeClr>
                </a:solidFill>
              </a:rPr>
              <a:t>--</a:t>
            </a:r>
            <a:r>
              <a:rPr lang="en-US" sz="1200" dirty="0" err="1">
                <a:solidFill>
                  <a:schemeClr val="bg1">
                    <a:lumMod val="65000"/>
                  </a:schemeClr>
                </a:solidFill>
              </a:rPr>
              <a:t>Staphylokokken</a:t>
            </a:r>
            <a:r>
              <a:rPr lang="en-US" sz="1200" dirty="0">
                <a:solidFill>
                  <a:schemeClr val="bg1">
                    <a:lumMod val="65000"/>
                  </a:schemeClr>
                </a:solidFill>
              </a:rPr>
              <a:t>-marginale Keratitis</a:t>
            </a:r>
          </a:p>
          <a:p>
            <a:r>
              <a:rPr lang="en-US" sz="1200" dirty="0">
                <a:solidFill>
                  <a:schemeClr val="bg1">
                    <a:lumMod val="65000"/>
                  </a:schemeClr>
                </a:solidFill>
              </a:rPr>
              <a:t>--</a:t>
            </a:r>
            <a:r>
              <a:rPr lang="en-US" sz="1200" dirty="0" err="1">
                <a:solidFill>
                  <a:schemeClr val="bg1">
                    <a:lumMod val="65000"/>
                  </a:schemeClr>
                </a:solidFill>
              </a:rPr>
              <a:t>Rosazea</a:t>
            </a:r>
            <a:endParaRPr lang="en-US" sz="1200" dirty="0">
              <a:solidFill>
                <a:schemeClr val="bg1">
                  <a:lumMod val="65000"/>
                </a:schemeClr>
              </a:solidFill>
            </a:endParaRPr>
          </a:p>
        </p:txBody>
      </p:sp>
      <p:sp>
        <p:nvSpPr>
          <p:cNvPr id="5" name="TextBox 4">
            <a:extLst>
              <a:ext uri="{FF2B5EF4-FFF2-40B4-BE49-F238E27FC236}">
                <a16:creationId xmlns:a16="http://schemas.microsoft.com/office/drawing/2014/main" id="{D904C503-A446-BF76-69B7-86D187B64031}"/>
              </a:ext>
            </a:extLst>
          </p:cNvPr>
          <p:cNvSpPr txBox="1"/>
          <p:nvPr/>
        </p:nvSpPr>
        <p:spPr>
          <a:xfrm>
            <a:off x="3886200" y="2455029"/>
            <a:ext cx="5029200" cy="1569660"/>
          </a:xfrm>
          <a:prstGeom prst="rect">
            <a:avLst/>
          </a:prstGeom>
          <a:noFill/>
        </p:spPr>
        <p:txBody>
          <a:bodyPr wrap="square" lIns="25400" tIns="12700" rIns="25400" bIns="12700" rtlCol="0">
            <a:spAutoFit/>
          </a:bodyPr>
          <a:lstStyle/>
          <a:p>
            <a:r>
              <a:rPr lang="en-US" sz="1200" i="1" dirty="0">
                <a:solidFill>
                  <a:srgbClr val="0000FF"/>
                </a:solidFill>
              </a:rPr>
              <a:t>Wodurch unterscheidet sich ein bakterielles (infektiöses) Ulkus von anderen Formen der marginalen Keratitis?</a:t>
            </a:r>
          </a:p>
          <a:p>
            <a:r>
              <a:rPr lang="en-US" sz="1200" dirty="0">
                <a:solidFill>
                  <a:srgbClr val="0000FF"/>
                </a:solidFill>
              </a:rPr>
              <a:t>--Bakterielle Ulzera befinden sich typischerweise eher zentral</a:t>
            </a:r>
          </a:p>
          <a:p>
            <a:r>
              <a:rPr lang="en-US" sz="1200" dirty="0">
                <a:solidFill>
                  <a:srgbClr val="0000FF"/>
                </a:solidFill>
              </a:rPr>
              <a:t>--Es liegt Eiterbildung vor</a:t>
            </a:r>
          </a:p>
          <a:p>
            <a:r>
              <a:rPr lang="en-US" sz="1200" dirty="0">
                <a:solidFill>
                  <a:srgbClr val="0000FF"/>
                </a:solidFill>
              </a:rPr>
              <a:t>--Sie breiten sich sowohl zentral als auch peripher aus, anstatt ausschließlich am Rand</a:t>
            </a:r>
          </a:p>
        </p:txBody>
      </p:sp>
    </p:spTree>
    <p:extLst>
      <p:ext uri="{BB962C8B-B14F-4D97-AF65-F5344CB8AC3E}">
        <p14:creationId xmlns:p14="http://schemas.microsoft.com/office/powerpoint/2010/main" val="1577673254"/>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0027F-DABF-0136-6099-05989E16841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C1B0F2-112D-9945-8521-8C4C7E64F03E}"/>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233</a:t>
            </a:fld>
            <a:endParaRPr lang="en-US" altLang="en-US"/>
          </a:p>
        </p:txBody>
      </p:sp>
      <p:sp>
        <p:nvSpPr>
          <p:cNvPr id="3" name="Rectangle 2">
            <a:extLst>
              <a:ext uri="{FF2B5EF4-FFF2-40B4-BE49-F238E27FC236}">
                <a16:creationId xmlns:a16="http://schemas.microsoft.com/office/drawing/2014/main" id="{072F827D-9A3B-05C8-1B61-A9D096E983BE}"/>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F</a:t>
            </a:r>
          </a:p>
        </p:txBody>
      </p:sp>
      <p:sp>
        <p:nvSpPr>
          <p:cNvPr id="4" name="Text Box 4">
            <a:extLst>
              <a:ext uri="{FF2B5EF4-FFF2-40B4-BE49-F238E27FC236}">
                <a16:creationId xmlns:a16="http://schemas.microsoft.com/office/drawing/2014/main" id="{E901F0F4-C5BE-92F8-69D9-8BA59DE7AA8B}"/>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26E5D99A-B0D2-0936-A120-EED81273EE3B}"/>
              </a:ext>
            </a:extLst>
          </p:cNvPr>
          <p:cNvSpPr txBox="1"/>
          <p:nvPr/>
        </p:nvSpPr>
        <p:spPr>
          <a:xfrm>
            <a:off x="640575" y="1480677"/>
            <a:ext cx="7360425" cy="1133644"/>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b="1" dirty="0"/>
              <a:t>--</a:t>
            </a:r>
            <a:r>
              <a:rPr lang="en-US" sz="1200" b="1" dirty="0" err="1"/>
              <a:t>Herpetische</a:t>
            </a:r>
            <a:r>
              <a:rPr lang="en-US" sz="1200" b="1" dirty="0"/>
              <a:t> </a:t>
            </a:r>
            <a:r>
              <a:rPr lang="en-US" sz="1200" b="1" dirty="0" err="1"/>
              <a:t>stromale</a:t>
            </a:r>
            <a:r>
              <a:rPr lang="en-US" sz="1200" b="1" dirty="0"/>
              <a:t> Keratitis</a:t>
            </a:r>
            <a:endParaRPr lang="en-US" sz="2000" b="1" dirty="0">
              <a:solidFill>
                <a:schemeClr val="bg1">
                  <a:lumMod val="75000"/>
                </a:schemeClr>
              </a:solidFill>
            </a:endParaRPr>
          </a:p>
          <a:p>
            <a:r>
              <a:rPr lang="en-US" sz="1200" dirty="0">
                <a:solidFill>
                  <a:schemeClr val="bg1">
                    <a:lumMod val="75000"/>
                  </a:schemeClr>
                </a:solidFill>
              </a:rPr>
              <a:t>--Staphylokokken-marginale Keratitis</a:t>
            </a:r>
          </a:p>
          <a:p>
            <a:r>
              <a:rPr lang="en-US" sz="1200" dirty="0">
                <a:solidFill>
                  <a:schemeClr val="bg1">
                    <a:lumMod val="75000"/>
                  </a:schemeClr>
                </a:solidFill>
              </a:rPr>
              <a:t>--Rosazea</a:t>
            </a:r>
          </a:p>
        </p:txBody>
      </p:sp>
      <p:sp>
        <p:nvSpPr>
          <p:cNvPr id="5" name="TextBox 4">
            <a:extLst>
              <a:ext uri="{FF2B5EF4-FFF2-40B4-BE49-F238E27FC236}">
                <a16:creationId xmlns:a16="http://schemas.microsoft.com/office/drawing/2014/main" id="{B13F1C22-CA8E-2371-2BBF-AADA431099A1}"/>
              </a:ext>
            </a:extLst>
          </p:cNvPr>
          <p:cNvSpPr txBox="1"/>
          <p:nvPr/>
        </p:nvSpPr>
        <p:spPr>
          <a:xfrm>
            <a:off x="4049064" y="2572902"/>
            <a:ext cx="4482353" cy="584775"/>
          </a:xfrm>
          <a:prstGeom prst="rect">
            <a:avLst/>
          </a:prstGeom>
          <a:noFill/>
        </p:spPr>
        <p:txBody>
          <a:bodyPr wrap="square" lIns="25400" tIns="12700" rIns="25400" bIns="12700" rtlCol="0">
            <a:spAutoFit/>
          </a:bodyPr>
          <a:lstStyle/>
          <a:p>
            <a:r>
              <a:rPr lang="en-US" sz="1200" i="1" dirty="0">
                <a:solidFill>
                  <a:srgbClr val="0000FF"/>
                </a:solidFill>
              </a:rPr>
              <a:t>Wodurch unterscheidet sich die herpetische stromale Keratitis von anderen Formen der marginalen Keratitis?</a:t>
            </a:r>
          </a:p>
        </p:txBody>
      </p:sp>
    </p:spTree>
    <p:extLst>
      <p:ext uri="{BB962C8B-B14F-4D97-AF65-F5344CB8AC3E}">
        <p14:creationId xmlns:p14="http://schemas.microsoft.com/office/powerpoint/2010/main" val="1706746925"/>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77BA6-EA74-4AEA-37DE-02DF3A39A7C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438B07D-B72E-3496-C4D0-C0CC4018068B}"/>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234</a:t>
            </a:fld>
            <a:endParaRPr lang="en-US" altLang="en-US"/>
          </a:p>
        </p:txBody>
      </p:sp>
      <p:sp>
        <p:nvSpPr>
          <p:cNvPr id="3" name="Rectangle 2">
            <a:extLst>
              <a:ext uri="{FF2B5EF4-FFF2-40B4-BE49-F238E27FC236}">
                <a16:creationId xmlns:a16="http://schemas.microsoft.com/office/drawing/2014/main" id="{60D6D8E1-5027-695A-5589-FB018E8C7DB5}"/>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Fragen und Antworten</a:t>
            </a:r>
          </a:p>
        </p:txBody>
      </p:sp>
      <p:sp>
        <p:nvSpPr>
          <p:cNvPr id="4" name="Text Box 4">
            <a:extLst>
              <a:ext uri="{FF2B5EF4-FFF2-40B4-BE49-F238E27FC236}">
                <a16:creationId xmlns:a16="http://schemas.microsoft.com/office/drawing/2014/main" id="{47B9A0CE-C677-3888-6BD7-070AF5C61A21}"/>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51A44595-D5A0-19F0-0546-F96F1735B895}"/>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b="1" dirty="0"/>
              <a:t>--Herpetische stromale Keratitis</a:t>
            </a:r>
            <a:endParaRPr lang="en-US" sz="2000" b="1" dirty="0">
              <a:solidFill>
                <a:schemeClr val="bg1">
                  <a:lumMod val="75000"/>
                </a:schemeClr>
              </a:solidFill>
            </a:endParaRPr>
          </a:p>
          <a:p>
            <a:r>
              <a:rPr lang="en-US" sz="1200" dirty="0">
                <a:solidFill>
                  <a:schemeClr val="bg1">
                    <a:lumMod val="75000"/>
                  </a:schemeClr>
                </a:solidFill>
              </a:rPr>
              <a:t>--Staphylokokken-marginale Keratitis</a:t>
            </a:r>
          </a:p>
          <a:p>
            <a:r>
              <a:rPr lang="en-US" sz="1200" dirty="0">
                <a:solidFill>
                  <a:schemeClr val="bg1">
                    <a:lumMod val="75000"/>
                  </a:schemeClr>
                </a:solidFill>
              </a:rPr>
              <a:t>--Rosazea</a:t>
            </a:r>
          </a:p>
        </p:txBody>
      </p:sp>
      <p:sp>
        <p:nvSpPr>
          <p:cNvPr id="5" name="TextBox 4">
            <a:extLst>
              <a:ext uri="{FF2B5EF4-FFF2-40B4-BE49-F238E27FC236}">
                <a16:creationId xmlns:a16="http://schemas.microsoft.com/office/drawing/2014/main" id="{99A45878-1CFC-9A32-99E1-0DE54E944741}"/>
              </a:ext>
            </a:extLst>
          </p:cNvPr>
          <p:cNvSpPr txBox="1"/>
          <p:nvPr/>
        </p:nvSpPr>
        <p:spPr>
          <a:xfrm>
            <a:off x="4049064" y="2572902"/>
            <a:ext cx="4482353" cy="1077218"/>
          </a:xfrm>
          <a:prstGeom prst="rect">
            <a:avLst/>
          </a:prstGeom>
          <a:noFill/>
        </p:spPr>
        <p:txBody>
          <a:bodyPr wrap="square" lIns="25400" tIns="12700" rIns="25400" bIns="12700" rtlCol="0">
            <a:spAutoFit/>
          </a:bodyPr>
          <a:lstStyle/>
          <a:p>
            <a:r>
              <a:rPr lang="en-US" sz="1200" i="1" dirty="0">
                <a:solidFill>
                  <a:srgbClr val="0000FF"/>
                </a:solidFill>
              </a:rPr>
              <a:t>Wodurch unterscheidet sich die herpetische stromale Keratitis von anderen Formen der marginalen Keratitis?</a:t>
            </a:r>
          </a:p>
          <a:p>
            <a:r>
              <a:rPr lang="en-US" sz="1200" dirty="0" err="1">
                <a:solidFill>
                  <a:srgbClr val="0000FF"/>
                </a:solidFill>
              </a:rPr>
              <a:t>Die</a:t>
            </a:r>
            <a:r>
              <a:rPr lang="en-US" sz="1200" dirty="0">
                <a:solidFill>
                  <a:srgbClr val="0000FF"/>
                </a:solidFill>
              </a:rPr>
              <a:t> herpetische </a:t>
            </a:r>
            <a:r>
              <a:rPr lang="en-US" sz="1200" dirty="0" err="1">
                <a:solidFill>
                  <a:srgbClr val="0000FF"/>
                </a:solidFill>
              </a:rPr>
              <a:t>Keratitis </a:t>
            </a:r>
            <a:r>
              <a:rPr lang="en-US" sz="1200" dirty="0">
                <a:solidFill>
                  <a:srgbClr val="0000FF"/>
                </a:solidFill>
              </a:rPr>
              <a:t>beginnt mit einem Epitheldefekt und schreitet zu einer Beteiligung des Stromas fort </a:t>
            </a:r>
            <a:endParaRPr lang="en-US" sz="1600" dirty="0"/>
          </a:p>
        </p:txBody>
      </p:sp>
      <p:sp>
        <p:nvSpPr>
          <p:cNvPr id="7" name="Rectangle 6">
            <a:extLst>
              <a:ext uri="{FF2B5EF4-FFF2-40B4-BE49-F238E27FC236}">
                <a16:creationId xmlns:a16="http://schemas.microsoft.com/office/drawing/2014/main" id="{1D76CA63-E98D-E1CD-AEA2-7BC6E4678A6A}"/>
              </a:ext>
            </a:extLst>
          </p:cNvPr>
          <p:cNvSpPr/>
          <p:nvPr/>
        </p:nvSpPr>
        <p:spPr>
          <a:xfrm>
            <a:off x="6993467" y="2895600"/>
            <a:ext cx="931333" cy="2424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b"/>
          <a:lstStyle/>
          <a:p>
            <a:pPr algn="ctr">
              <a:lnSpc>
                <a:spcPts val="700"/>
              </a:lnSpc>
            </a:pPr>
            <a:r>
              <a:rPr lang="en-US" sz="1200" dirty="0">
                <a:solidFill>
                  <a:schemeClr val="tx1"/>
                </a:solidFill>
              </a:rPr>
              <a:t>epithelial vs. stromal</a:t>
            </a:r>
          </a:p>
        </p:txBody>
      </p:sp>
      <p:sp>
        <p:nvSpPr>
          <p:cNvPr id="8" name="Rectangle 7">
            <a:extLst>
              <a:ext uri="{FF2B5EF4-FFF2-40B4-BE49-F238E27FC236}">
                <a16:creationId xmlns:a16="http://schemas.microsoft.com/office/drawing/2014/main" id="{D197C00D-E865-B340-A295-E6388F729725}"/>
              </a:ext>
            </a:extLst>
          </p:cNvPr>
          <p:cNvSpPr/>
          <p:nvPr/>
        </p:nvSpPr>
        <p:spPr>
          <a:xfrm>
            <a:off x="6324600" y="3138052"/>
            <a:ext cx="609600" cy="30028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t"/>
          <a:lstStyle/>
          <a:p>
            <a:pPr algn="ctr">
              <a:lnSpc>
                <a:spcPts val="700"/>
              </a:lnSpc>
            </a:pPr>
            <a:r>
              <a:rPr lang="en-US" sz="1200" dirty="0">
                <a:solidFill>
                  <a:schemeClr val="tx1"/>
                </a:solidFill>
              </a:rPr>
              <a:t>epithelial vs. stromal</a:t>
            </a:r>
          </a:p>
        </p:txBody>
      </p:sp>
    </p:spTree>
    <p:extLst>
      <p:ext uri="{BB962C8B-B14F-4D97-AF65-F5344CB8AC3E}">
        <p14:creationId xmlns:p14="http://schemas.microsoft.com/office/powerpoint/2010/main" val="886987301"/>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5F348-924E-EA75-6B11-A0577DBD1A9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30B848A-A4B6-0FF1-BDE9-5CAD36354115}"/>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235</a:t>
            </a:fld>
            <a:endParaRPr lang="en-US" altLang="en-US"/>
          </a:p>
        </p:txBody>
      </p:sp>
      <p:sp>
        <p:nvSpPr>
          <p:cNvPr id="3" name="Rectangle 2">
            <a:extLst>
              <a:ext uri="{FF2B5EF4-FFF2-40B4-BE49-F238E27FC236}">
                <a16:creationId xmlns:a16="http://schemas.microsoft.com/office/drawing/2014/main" id="{F7B8CE4F-F776-3AF8-70C6-EEB3EFDC52EB}"/>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A</a:t>
            </a:r>
          </a:p>
        </p:txBody>
      </p:sp>
      <p:sp>
        <p:nvSpPr>
          <p:cNvPr id="4" name="Text Box 4">
            <a:extLst>
              <a:ext uri="{FF2B5EF4-FFF2-40B4-BE49-F238E27FC236}">
                <a16:creationId xmlns:a16="http://schemas.microsoft.com/office/drawing/2014/main" id="{943C07D1-2134-346B-74F3-38684F8CD9AE}"/>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92E02D70-9B27-DEBD-B1F8-CB9A7EDECA74}"/>
              </a:ext>
            </a:extLst>
          </p:cNvPr>
          <p:cNvSpPr txBox="1"/>
          <p:nvPr/>
        </p:nvSpPr>
        <p:spPr>
          <a:xfrm>
            <a:off x="640575" y="1480677"/>
            <a:ext cx="7360425" cy="1133644"/>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a:t>
            </a:r>
            <a:r>
              <a:rPr lang="en-US" sz="1200" dirty="0" err="1">
                <a:solidFill>
                  <a:schemeClr val="bg1">
                    <a:lumMod val="75000"/>
                  </a:schemeClr>
                </a:solidFill>
              </a:rPr>
              <a:t>Bakterielles</a:t>
            </a:r>
            <a:r>
              <a:rPr lang="en-US" sz="1200" dirty="0">
                <a:solidFill>
                  <a:schemeClr val="bg1">
                    <a:lumMod val="75000"/>
                  </a:schemeClr>
                </a:solidFill>
              </a:rPr>
              <a:t> (</a:t>
            </a:r>
            <a:r>
              <a:rPr lang="en-US" sz="1200" dirty="0" err="1">
                <a:solidFill>
                  <a:schemeClr val="bg1">
                    <a:lumMod val="75000"/>
                  </a:schemeClr>
                </a:solidFill>
              </a:rPr>
              <a:t>infektiöses</a:t>
            </a:r>
            <a:r>
              <a:rPr lang="en-US" sz="1200" dirty="0">
                <a:solidFill>
                  <a:schemeClr val="bg1">
                    <a:lumMod val="75000"/>
                  </a:schemeClr>
                </a:solidFill>
              </a:rPr>
              <a:t>) </a:t>
            </a:r>
            <a:r>
              <a:rPr lang="en-US" sz="1200" dirty="0" err="1">
                <a:solidFill>
                  <a:schemeClr val="bg1">
                    <a:lumMod val="75000"/>
                  </a:schemeClr>
                </a:solidFill>
              </a:rPr>
              <a:t>Ulkus</a:t>
            </a:r>
            <a:endParaRPr lang="en-US" sz="1200" dirty="0">
              <a:solidFill>
                <a:schemeClr val="bg1">
                  <a:lumMod val="75000"/>
                </a:schemeClr>
              </a:solidFill>
            </a:endParaRPr>
          </a:p>
          <a:p>
            <a:r>
              <a:rPr lang="en-US" sz="1200" b="1" dirty="0"/>
              <a:t>--</a:t>
            </a:r>
            <a:r>
              <a:rPr lang="en-US" sz="1200" b="1" dirty="0" err="1"/>
              <a:t>Herpetische</a:t>
            </a:r>
            <a:r>
              <a:rPr lang="en-US" sz="1200" b="1" dirty="0"/>
              <a:t> </a:t>
            </a:r>
            <a:r>
              <a:rPr lang="en-US" sz="1200" b="1" dirty="0" err="1"/>
              <a:t>stromale</a:t>
            </a:r>
            <a:r>
              <a:rPr lang="en-US" sz="1200" b="1" dirty="0"/>
              <a:t> Keratitis</a:t>
            </a:r>
            <a:endParaRPr lang="en-US" sz="2000" b="1" dirty="0">
              <a:solidFill>
                <a:schemeClr val="bg1">
                  <a:lumMod val="75000"/>
                </a:schemeClr>
              </a:solidFill>
            </a:endParaRPr>
          </a:p>
          <a:p>
            <a:r>
              <a:rPr lang="en-US" sz="1200" dirty="0">
                <a:solidFill>
                  <a:schemeClr val="bg1">
                    <a:lumMod val="75000"/>
                  </a:schemeClr>
                </a:solidFill>
              </a:rPr>
              <a:t>--</a:t>
            </a:r>
            <a:r>
              <a:rPr lang="en-US" sz="1200" dirty="0" err="1">
                <a:solidFill>
                  <a:schemeClr val="bg1">
                    <a:lumMod val="75000"/>
                  </a:schemeClr>
                </a:solidFill>
              </a:rPr>
              <a:t>Staphylokokken</a:t>
            </a:r>
            <a:r>
              <a:rPr lang="en-US" sz="1200" dirty="0">
                <a:solidFill>
                  <a:schemeClr val="bg1">
                    <a:lumMod val="75000"/>
                  </a:schemeClr>
                </a:solidFill>
              </a:rPr>
              <a:t>-marginale Keratitis</a:t>
            </a:r>
          </a:p>
          <a:p>
            <a:r>
              <a:rPr lang="en-US" sz="1200" dirty="0">
                <a:solidFill>
                  <a:schemeClr val="bg1">
                    <a:lumMod val="75000"/>
                  </a:schemeClr>
                </a:solidFill>
              </a:rPr>
              <a:t>--</a:t>
            </a:r>
            <a:r>
              <a:rPr lang="en-US" sz="1200" dirty="0" err="1">
                <a:solidFill>
                  <a:schemeClr val="bg1">
                    <a:lumMod val="75000"/>
                  </a:schemeClr>
                </a:solidFill>
              </a:rPr>
              <a:t>Rosazea</a:t>
            </a:r>
            <a:endParaRPr lang="en-US" sz="1200" dirty="0">
              <a:solidFill>
                <a:schemeClr val="bg1">
                  <a:lumMod val="75000"/>
                </a:schemeClr>
              </a:solidFill>
            </a:endParaRPr>
          </a:p>
        </p:txBody>
      </p:sp>
      <p:sp>
        <p:nvSpPr>
          <p:cNvPr id="5" name="TextBox 4">
            <a:extLst>
              <a:ext uri="{FF2B5EF4-FFF2-40B4-BE49-F238E27FC236}">
                <a16:creationId xmlns:a16="http://schemas.microsoft.com/office/drawing/2014/main" id="{D5191389-9851-F9EF-02E1-0BD8434AD783}"/>
              </a:ext>
            </a:extLst>
          </p:cNvPr>
          <p:cNvSpPr txBox="1"/>
          <p:nvPr/>
        </p:nvSpPr>
        <p:spPr>
          <a:xfrm>
            <a:off x="4049064" y="2572902"/>
            <a:ext cx="4482353" cy="1077218"/>
          </a:xfrm>
          <a:prstGeom prst="rect">
            <a:avLst/>
          </a:prstGeom>
          <a:noFill/>
        </p:spPr>
        <p:txBody>
          <a:bodyPr wrap="square" lIns="25400" tIns="12700" rIns="25400" bIns="12700" rtlCol="0">
            <a:spAutoFit/>
          </a:bodyPr>
          <a:lstStyle/>
          <a:p>
            <a:r>
              <a:rPr lang="en-US" sz="1200" i="1" dirty="0">
                <a:solidFill>
                  <a:srgbClr val="0000FF"/>
                </a:solidFill>
              </a:rPr>
              <a:t>Wodurch unterscheidet sich die herpetische stromale Keratitis von anderen Formen der marginalen Keratitis?</a:t>
            </a:r>
          </a:p>
          <a:p>
            <a:r>
              <a:rPr lang="en-US" sz="1200" dirty="0" err="1">
                <a:solidFill>
                  <a:srgbClr val="0000FF"/>
                </a:solidFill>
              </a:rPr>
              <a:t>Die</a:t>
            </a:r>
            <a:r>
              <a:rPr lang="en-US" sz="1200" dirty="0">
                <a:solidFill>
                  <a:srgbClr val="0000FF"/>
                </a:solidFill>
              </a:rPr>
              <a:t> herpetische </a:t>
            </a:r>
            <a:r>
              <a:rPr lang="en-US" sz="1200" dirty="0" err="1">
                <a:solidFill>
                  <a:srgbClr val="0000FF"/>
                </a:solidFill>
              </a:rPr>
              <a:t>Keratitis </a:t>
            </a:r>
            <a:r>
              <a:rPr lang="en-US" sz="1200" dirty="0">
                <a:solidFill>
                  <a:srgbClr val="0000FF"/>
                </a:solidFill>
              </a:rPr>
              <a:t>beginnt mit einem epithelialen Defekt und schreitet zu einer Beteiligung des Stromas fort </a:t>
            </a:r>
            <a:endParaRPr lang="en-US" sz="1600" dirty="0"/>
          </a:p>
        </p:txBody>
      </p:sp>
    </p:spTree>
    <p:extLst>
      <p:ext uri="{BB962C8B-B14F-4D97-AF65-F5344CB8AC3E}">
        <p14:creationId xmlns:p14="http://schemas.microsoft.com/office/powerpoint/2010/main" val="3177076357"/>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DC0C1-1ECA-1B5E-F051-190D6E2FDE1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FC4F444-19FD-62FF-1F59-6B83E0008FA5}"/>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236</a:t>
            </a:fld>
            <a:endParaRPr lang="en-US" altLang="en-US"/>
          </a:p>
        </p:txBody>
      </p:sp>
      <p:sp>
        <p:nvSpPr>
          <p:cNvPr id="3" name="Rectangle 2">
            <a:extLst>
              <a:ext uri="{FF2B5EF4-FFF2-40B4-BE49-F238E27FC236}">
                <a16:creationId xmlns:a16="http://schemas.microsoft.com/office/drawing/2014/main" id="{910E11BD-444D-B11C-FB2D-5044E50F1ED2}"/>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A</a:t>
            </a:r>
          </a:p>
        </p:txBody>
      </p:sp>
      <p:sp>
        <p:nvSpPr>
          <p:cNvPr id="4" name="Text Box 4">
            <a:extLst>
              <a:ext uri="{FF2B5EF4-FFF2-40B4-BE49-F238E27FC236}">
                <a16:creationId xmlns:a16="http://schemas.microsoft.com/office/drawing/2014/main" id="{6297EFA7-0948-CF70-19DD-9AC6CC15FF7A}"/>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1A69EC12-EB5B-0CC1-E169-2F103E48E572}"/>
              </a:ext>
            </a:extLst>
          </p:cNvPr>
          <p:cNvSpPr txBox="1"/>
          <p:nvPr/>
        </p:nvSpPr>
        <p:spPr>
          <a:xfrm>
            <a:off x="640575" y="1480677"/>
            <a:ext cx="7360425" cy="1133644"/>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a:t>
            </a:r>
            <a:r>
              <a:rPr lang="en-US" sz="1200" dirty="0" err="1">
                <a:solidFill>
                  <a:schemeClr val="bg1">
                    <a:lumMod val="75000"/>
                  </a:schemeClr>
                </a:solidFill>
              </a:rPr>
              <a:t>Bakterielles</a:t>
            </a:r>
            <a:r>
              <a:rPr lang="en-US" sz="1200" dirty="0">
                <a:solidFill>
                  <a:schemeClr val="bg1">
                    <a:lumMod val="75000"/>
                  </a:schemeClr>
                </a:solidFill>
              </a:rPr>
              <a:t> (</a:t>
            </a:r>
            <a:r>
              <a:rPr lang="en-US" sz="1200" dirty="0" err="1">
                <a:solidFill>
                  <a:schemeClr val="bg1">
                    <a:lumMod val="75000"/>
                  </a:schemeClr>
                </a:solidFill>
              </a:rPr>
              <a:t>infektiöses</a:t>
            </a:r>
            <a:r>
              <a:rPr lang="en-US" sz="1200" dirty="0">
                <a:solidFill>
                  <a:schemeClr val="bg1">
                    <a:lumMod val="75000"/>
                  </a:schemeClr>
                </a:solidFill>
              </a:rPr>
              <a:t>) </a:t>
            </a:r>
            <a:r>
              <a:rPr lang="en-US" sz="1200" dirty="0" err="1">
                <a:solidFill>
                  <a:schemeClr val="bg1">
                    <a:lumMod val="75000"/>
                  </a:schemeClr>
                </a:solidFill>
              </a:rPr>
              <a:t>Ulkus</a:t>
            </a:r>
            <a:endParaRPr lang="en-US" sz="1200" dirty="0">
              <a:solidFill>
                <a:schemeClr val="bg1">
                  <a:lumMod val="75000"/>
                </a:schemeClr>
              </a:solidFill>
            </a:endParaRPr>
          </a:p>
          <a:p>
            <a:r>
              <a:rPr lang="en-US" sz="1200" b="1" dirty="0"/>
              <a:t>--</a:t>
            </a:r>
            <a:r>
              <a:rPr lang="en-US" sz="1200" b="1" dirty="0" err="1"/>
              <a:t>Herpetische</a:t>
            </a:r>
            <a:r>
              <a:rPr lang="en-US" sz="1200" b="1" dirty="0"/>
              <a:t> </a:t>
            </a:r>
            <a:r>
              <a:rPr lang="en-US" sz="1200" b="1" dirty="0" err="1"/>
              <a:t>stromale</a:t>
            </a:r>
            <a:r>
              <a:rPr lang="en-US" sz="1200" b="1" dirty="0"/>
              <a:t> Keratitis</a:t>
            </a:r>
            <a:endParaRPr lang="en-US" sz="2000" b="1" dirty="0">
              <a:solidFill>
                <a:schemeClr val="bg1">
                  <a:lumMod val="75000"/>
                </a:schemeClr>
              </a:solidFill>
            </a:endParaRPr>
          </a:p>
          <a:p>
            <a:r>
              <a:rPr lang="en-US" sz="1200" dirty="0">
                <a:solidFill>
                  <a:schemeClr val="bg1">
                    <a:lumMod val="75000"/>
                  </a:schemeClr>
                </a:solidFill>
              </a:rPr>
              <a:t>--</a:t>
            </a:r>
            <a:r>
              <a:rPr lang="en-US" sz="1200" dirty="0" err="1">
                <a:solidFill>
                  <a:schemeClr val="bg1">
                    <a:lumMod val="75000"/>
                  </a:schemeClr>
                </a:solidFill>
              </a:rPr>
              <a:t>Staphylokokken</a:t>
            </a:r>
            <a:r>
              <a:rPr lang="en-US" sz="1200" dirty="0">
                <a:solidFill>
                  <a:schemeClr val="bg1">
                    <a:lumMod val="75000"/>
                  </a:schemeClr>
                </a:solidFill>
              </a:rPr>
              <a:t>-marginale Keratitis</a:t>
            </a:r>
          </a:p>
          <a:p>
            <a:r>
              <a:rPr lang="en-US" sz="1200" dirty="0">
                <a:solidFill>
                  <a:schemeClr val="bg1">
                    <a:lumMod val="75000"/>
                  </a:schemeClr>
                </a:solidFill>
              </a:rPr>
              <a:t>--</a:t>
            </a:r>
            <a:r>
              <a:rPr lang="en-US" sz="1200" dirty="0" err="1">
                <a:solidFill>
                  <a:schemeClr val="bg1">
                    <a:lumMod val="75000"/>
                  </a:schemeClr>
                </a:solidFill>
              </a:rPr>
              <a:t>Rosazea</a:t>
            </a:r>
            <a:endParaRPr lang="en-US" sz="1200" dirty="0">
              <a:solidFill>
                <a:schemeClr val="bg1">
                  <a:lumMod val="75000"/>
                </a:schemeClr>
              </a:solidFill>
            </a:endParaRPr>
          </a:p>
        </p:txBody>
      </p:sp>
      <p:sp>
        <p:nvSpPr>
          <p:cNvPr id="5" name="TextBox 4">
            <a:extLst>
              <a:ext uri="{FF2B5EF4-FFF2-40B4-BE49-F238E27FC236}">
                <a16:creationId xmlns:a16="http://schemas.microsoft.com/office/drawing/2014/main" id="{6695008D-F968-E5CE-01F3-5AC7D053CA10}"/>
              </a:ext>
            </a:extLst>
          </p:cNvPr>
          <p:cNvSpPr txBox="1"/>
          <p:nvPr/>
        </p:nvSpPr>
        <p:spPr>
          <a:xfrm>
            <a:off x="4049064" y="2572902"/>
            <a:ext cx="4482353" cy="1133644"/>
          </a:xfrm>
          <a:prstGeom prst="rect">
            <a:avLst/>
          </a:prstGeom>
          <a:noFill/>
        </p:spPr>
        <p:txBody>
          <a:bodyPr wrap="square" lIns="25400" tIns="12700" rIns="25400" bIns="12700" rtlCol="0">
            <a:spAutoFit/>
          </a:bodyPr>
          <a:lstStyle/>
          <a:p>
            <a:r>
              <a:rPr lang="en-US" sz="1200" i="1" dirty="0">
                <a:solidFill>
                  <a:srgbClr val="0000FF"/>
                </a:solidFill>
              </a:rPr>
              <a:t>Wodurch unterscheidet sich die herpetische stromale Keratitis von anderen Formen der marginalen Keratitis?</a:t>
            </a:r>
          </a:p>
          <a:p>
            <a:r>
              <a:rPr lang="en-US" sz="1200" dirty="0">
                <a:solidFill>
                  <a:srgbClr val="0000FF"/>
                </a:solidFill>
              </a:rPr>
              <a:t>Die herpetische Keratitis beginnt mit einem Epitheldefekt und schreitet zu einer Beteiligung des Stromas fort </a:t>
            </a:r>
            <a:r>
              <a:rPr lang="en-US" sz="1200" dirty="0"/>
              <a:t>(die </a:t>
            </a:r>
            <a:r>
              <a:rPr lang="en-US" sz="1200" dirty="0" err="1"/>
              <a:t>Staphylokokken</a:t>
            </a:r>
            <a:r>
              <a:rPr lang="en-US" sz="1200" dirty="0"/>
              <a:t> marginale Keratitis beginnt im Stroma und kann sich dann zu einem Epitheldefekt ausweiten)</a:t>
            </a:r>
          </a:p>
        </p:txBody>
      </p:sp>
    </p:spTree>
    <p:extLst>
      <p:ext uri="{BB962C8B-B14F-4D97-AF65-F5344CB8AC3E}">
        <p14:creationId xmlns:p14="http://schemas.microsoft.com/office/powerpoint/2010/main" val="972882479"/>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1AAF8-DFDE-4C38-57F0-3FD128A2FCF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F6C812D-410C-4A1D-6397-A915BFEEC8EF}"/>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237</a:t>
            </a:fld>
            <a:endParaRPr lang="en-US" altLang="en-US"/>
          </a:p>
        </p:txBody>
      </p:sp>
      <p:sp>
        <p:nvSpPr>
          <p:cNvPr id="3" name="Rectangle 2">
            <a:extLst>
              <a:ext uri="{FF2B5EF4-FFF2-40B4-BE49-F238E27FC236}">
                <a16:creationId xmlns:a16="http://schemas.microsoft.com/office/drawing/2014/main" id="{6A6C2D77-C4D6-D776-52F4-15796CCB90CF}"/>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F</a:t>
            </a:r>
          </a:p>
        </p:txBody>
      </p:sp>
      <p:sp>
        <p:nvSpPr>
          <p:cNvPr id="4" name="Text Box 4">
            <a:extLst>
              <a:ext uri="{FF2B5EF4-FFF2-40B4-BE49-F238E27FC236}">
                <a16:creationId xmlns:a16="http://schemas.microsoft.com/office/drawing/2014/main" id="{28D0A92C-4F30-D216-05E7-62D2A2A176B6}"/>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7E4EBE90-A079-7881-1FAA-08C0B5F2E73B}"/>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b="1" dirty="0"/>
              <a:t>--Staphylokokken-marginale Keratitis</a:t>
            </a:r>
            <a:endParaRPr lang="en-US" sz="2000" b="1" dirty="0">
              <a:solidFill>
                <a:schemeClr val="bg1">
                  <a:lumMod val="75000"/>
                </a:schemeClr>
              </a:solidFill>
            </a:endParaRPr>
          </a:p>
          <a:p>
            <a:r>
              <a:rPr lang="en-US" sz="1200" dirty="0">
                <a:solidFill>
                  <a:schemeClr val="bg1">
                    <a:lumMod val="75000"/>
                  </a:schemeClr>
                </a:solidFill>
              </a:rPr>
              <a:t>--Rosazea</a:t>
            </a:r>
          </a:p>
        </p:txBody>
      </p:sp>
      <p:sp>
        <p:nvSpPr>
          <p:cNvPr id="5" name="TextBox 4">
            <a:extLst>
              <a:ext uri="{FF2B5EF4-FFF2-40B4-BE49-F238E27FC236}">
                <a16:creationId xmlns:a16="http://schemas.microsoft.com/office/drawing/2014/main" id="{AFE3F512-81D0-98F7-E078-8106AD092BED}"/>
              </a:ext>
            </a:extLst>
          </p:cNvPr>
          <p:cNvSpPr txBox="1"/>
          <p:nvPr/>
        </p:nvSpPr>
        <p:spPr>
          <a:xfrm>
            <a:off x="2448478" y="3068999"/>
            <a:ext cx="6472332" cy="210314"/>
          </a:xfrm>
          <a:prstGeom prst="rect">
            <a:avLst/>
          </a:prstGeom>
          <a:noFill/>
        </p:spPr>
        <p:txBody>
          <a:bodyPr wrap="square" lIns="25400" tIns="12700" rIns="25400" bIns="12700" rtlCol="0">
            <a:spAutoFit/>
          </a:bodyPr>
          <a:lstStyle/>
          <a:p>
            <a:r>
              <a:rPr lang="en-US" sz="1200" i="1" dirty="0">
                <a:latin typeface="+mn-lt"/>
              </a:rPr>
              <a:t>Kurz gesagt: Was ist </a:t>
            </a:r>
            <a:r>
              <a:rPr lang="en-US" sz="1200" i="1" dirty="0" err="1">
                <a:latin typeface="+mn-lt"/>
              </a:rPr>
              <a:t>eine</a:t>
            </a:r>
            <a:r>
              <a:rPr lang="en-US" sz="1200" i="1" dirty="0">
                <a:latin typeface="+mn-lt"/>
              </a:rPr>
              <a:t> </a:t>
            </a:r>
            <a:r>
              <a:rPr lang="en-US" sz="1200" i="1" dirty="0" err="1">
                <a:latin typeface="+mn-lt"/>
              </a:rPr>
              <a:t>Staphylokokken</a:t>
            </a:r>
            <a:r>
              <a:rPr lang="en-US" sz="1200" i="1" dirty="0">
                <a:latin typeface="+mn-lt"/>
              </a:rPr>
              <a:t> marginale Keratitis?</a:t>
            </a:r>
            <a:endParaRPr lang="en-US" sz="1600" dirty="0">
              <a:latin typeface="+mn-lt"/>
            </a:endParaRPr>
          </a:p>
        </p:txBody>
      </p:sp>
    </p:spTree>
    <p:extLst>
      <p:ext uri="{BB962C8B-B14F-4D97-AF65-F5344CB8AC3E}">
        <p14:creationId xmlns:p14="http://schemas.microsoft.com/office/powerpoint/2010/main" val="1757049261"/>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3E21E-5B48-D22F-8192-0C82EEB4A06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55229D-B236-E6BE-7B44-3DA390BCE624}"/>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238</a:t>
            </a:fld>
            <a:endParaRPr lang="en-US" altLang="en-US"/>
          </a:p>
        </p:txBody>
      </p:sp>
      <p:sp>
        <p:nvSpPr>
          <p:cNvPr id="3" name="Rectangle 2">
            <a:extLst>
              <a:ext uri="{FF2B5EF4-FFF2-40B4-BE49-F238E27FC236}">
                <a16:creationId xmlns:a16="http://schemas.microsoft.com/office/drawing/2014/main" id="{71F2867D-5299-B0F1-C963-D23A7AA0B3DC}"/>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A</a:t>
            </a:r>
          </a:p>
        </p:txBody>
      </p:sp>
      <p:sp>
        <p:nvSpPr>
          <p:cNvPr id="4" name="Text Box 4">
            <a:extLst>
              <a:ext uri="{FF2B5EF4-FFF2-40B4-BE49-F238E27FC236}">
                <a16:creationId xmlns:a16="http://schemas.microsoft.com/office/drawing/2014/main" id="{2A8F5525-9709-DD98-C921-F4E3E536B5A5}"/>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9AA89098-02AE-3E12-F3EC-2F8A95A032E4}"/>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stromale Keratitis</a:t>
            </a:r>
          </a:p>
          <a:p>
            <a:r>
              <a:rPr lang="en-US" sz="1200" b="1" dirty="0"/>
              <a:t>--Staphylokokken-marginale Keratitis</a:t>
            </a:r>
            <a:endParaRPr lang="en-US" sz="2000" b="1" dirty="0">
              <a:solidFill>
                <a:schemeClr val="bg1">
                  <a:lumMod val="75000"/>
                </a:schemeClr>
              </a:solidFill>
            </a:endParaRPr>
          </a:p>
          <a:p>
            <a:r>
              <a:rPr lang="en-US" sz="1200" dirty="0">
                <a:solidFill>
                  <a:schemeClr val="bg1">
                    <a:lumMod val="75000"/>
                  </a:schemeClr>
                </a:solidFill>
              </a:rPr>
              <a:t>--Rosazea</a:t>
            </a:r>
          </a:p>
        </p:txBody>
      </p:sp>
      <p:sp>
        <p:nvSpPr>
          <p:cNvPr id="5" name="TextBox 4">
            <a:extLst>
              <a:ext uri="{FF2B5EF4-FFF2-40B4-BE49-F238E27FC236}">
                <a16:creationId xmlns:a16="http://schemas.microsoft.com/office/drawing/2014/main" id="{D799D211-63C6-78B2-3231-AB390B8DDC9D}"/>
              </a:ext>
            </a:extLst>
          </p:cNvPr>
          <p:cNvSpPr txBox="1"/>
          <p:nvPr/>
        </p:nvSpPr>
        <p:spPr>
          <a:xfrm>
            <a:off x="2448478" y="3068999"/>
            <a:ext cx="6472332" cy="764312"/>
          </a:xfrm>
          <a:prstGeom prst="rect">
            <a:avLst/>
          </a:prstGeom>
          <a:noFill/>
        </p:spPr>
        <p:txBody>
          <a:bodyPr wrap="square" lIns="25400" tIns="12700" rIns="25400" bIns="12700" rtlCol="0">
            <a:spAutoFit/>
          </a:bodyPr>
          <a:lstStyle/>
          <a:p>
            <a:r>
              <a:rPr lang="en-US" sz="1200" i="1" dirty="0"/>
              <a:t>Kurz </a:t>
            </a:r>
            <a:r>
              <a:rPr lang="en-US" sz="1200" i="1" dirty="0" err="1"/>
              <a:t>gesagt</a:t>
            </a:r>
            <a:r>
              <a:rPr lang="en-US" sz="1200" i="1" dirty="0"/>
              <a:t>: Was </a:t>
            </a:r>
            <a:r>
              <a:rPr lang="en-US" sz="1200" i="1" dirty="0" err="1"/>
              <a:t>ist</a:t>
            </a:r>
            <a:r>
              <a:rPr lang="en-US" sz="1200" i="1" dirty="0"/>
              <a:t> </a:t>
            </a:r>
            <a:r>
              <a:rPr lang="en-US" sz="1200" i="1" dirty="0" err="1"/>
              <a:t>eine</a:t>
            </a:r>
            <a:r>
              <a:rPr lang="en-US" sz="1200" i="1" dirty="0"/>
              <a:t> </a:t>
            </a:r>
            <a:r>
              <a:rPr lang="en-US" sz="1200" i="1" dirty="0" err="1"/>
              <a:t>Staphylokokken</a:t>
            </a:r>
            <a:r>
              <a:rPr lang="en-US" sz="1200" i="1" dirty="0"/>
              <a:t> marginale Keratitis</a:t>
            </a:r>
            <a:r>
              <a:rPr lang="en-US" sz="1200" i="1" dirty="0">
                <a:latin typeface="+mn-lt"/>
              </a:rPr>
              <a:t>?</a:t>
            </a:r>
          </a:p>
          <a:p>
            <a:r>
              <a:rPr lang="en-US" sz="1200" b="0" i="0" dirty="0">
                <a:effectLst/>
                <a:latin typeface="+mn-lt"/>
              </a:rPr>
              <a:t>Eine </a:t>
            </a:r>
            <a:r>
              <a:rPr lang="en-US" sz="1200" i="0" dirty="0">
                <a:effectLst/>
                <a:latin typeface="+mn-lt"/>
              </a:rPr>
              <a:t>entzündliche Erkrankung </a:t>
            </a:r>
            <a:r>
              <a:rPr lang="en-US" sz="1200" b="0" i="0" dirty="0">
                <a:effectLst/>
                <a:latin typeface="+mn-lt"/>
              </a:rPr>
              <a:t>des Hornhautrandes, gekennzeichnet durch periphere Stromainfiltrate, die häufig mit einem Zusammenbruch des Epithels und einer Ulzeration einhergehen</a:t>
            </a:r>
            <a:endParaRPr lang="en-US" sz="1600" dirty="0">
              <a:latin typeface="+mn-lt"/>
            </a:endParaRPr>
          </a:p>
        </p:txBody>
      </p:sp>
    </p:spTree>
    <p:extLst>
      <p:ext uri="{BB962C8B-B14F-4D97-AF65-F5344CB8AC3E}">
        <p14:creationId xmlns:p14="http://schemas.microsoft.com/office/powerpoint/2010/main" val="2753428588"/>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F40EC-0062-0D3E-BF40-2D9CC417907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C4B4E47-2237-6F82-356E-B3FB4DBCDC8B}"/>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239</a:t>
            </a:fld>
            <a:endParaRPr lang="en-US" altLang="en-US"/>
          </a:p>
        </p:txBody>
      </p:sp>
      <p:sp>
        <p:nvSpPr>
          <p:cNvPr id="3" name="Rectangle 2">
            <a:extLst>
              <a:ext uri="{FF2B5EF4-FFF2-40B4-BE49-F238E27FC236}">
                <a16:creationId xmlns:a16="http://schemas.microsoft.com/office/drawing/2014/main" id="{2D8D4D02-C547-80CB-283A-17F849F65959}"/>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F</a:t>
            </a:r>
          </a:p>
        </p:txBody>
      </p:sp>
      <p:sp>
        <p:nvSpPr>
          <p:cNvPr id="4" name="Text Box 4">
            <a:extLst>
              <a:ext uri="{FF2B5EF4-FFF2-40B4-BE49-F238E27FC236}">
                <a16:creationId xmlns:a16="http://schemas.microsoft.com/office/drawing/2014/main" id="{8E9B6A1F-7AB0-8BAA-8BCB-38298A62BE87}"/>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1CCD2115-B1F1-7439-D476-7CE0373B01B7}"/>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b="1" dirty="0"/>
              <a:t>--Bakterielles (infektiöses) Ulkus</a:t>
            </a:r>
          </a:p>
          <a:p>
            <a:r>
              <a:rPr lang="en-US" sz="1200" dirty="0">
                <a:solidFill>
                  <a:schemeClr val="bg1">
                    <a:lumMod val="75000"/>
                  </a:schemeClr>
                </a:solidFill>
              </a:rPr>
              <a:t>--Herpetische Stromakeratitis</a:t>
            </a:r>
          </a:p>
          <a:p>
            <a:r>
              <a:rPr lang="en-US" sz="1200" b="1" dirty="0"/>
              <a:t>--Staphylokokken-marginale Keratitis</a:t>
            </a:r>
            <a:endParaRPr lang="en-US" sz="2000" b="1" dirty="0">
              <a:solidFill>
                <a:schemeClr val="bg1">
                  <a:lumMod val="75000"/>
                </a:schemeClr>
              </a:solidFill>
            </a:endParaRPr>
          </a:p>
          <a:p>
            <a:r>
              <a:rPr lang="en-US" sz="1200" dirty="0">
                <a:solidFill>
                  <a:schemeClr val="bg1">
                    <a:lumMod val="75000"/>
                  </a:schemeClr>
                </a:solidFill>
              </a:rPr>
              <a:t>--Rosazea</a:t>
            </a:r>
          </a:p>
        </p:txBody>
      </p:sp>
      <p:sp>
        <p:nvSpPr>
          <p:cNvPr id="5" name="TextBox 4">
            <a:extLst>
              <a:ext uri="{FF2B5EF4-FFF2-40B4-BE49-F238E27FC236}">
                <a16:creationId xmlns:a16="http://schemas.microsoft.com/office/drawing/2014/main" id="{EC1526C0-F8DD-C9A9-25A2-4D6FD3BEF194}"/>
              </a:ext>
            </a:extLst>
          </p:cNvPr>
          <p:cNvSpPr txBox="1"/>
          <p:nvPr/>
        </p:nvSpPr>
        <p:spPr>
          <a:xfrm>
            <a:off x="2448478" y="3068999"/>
            <a:ext cx="6472332" cy="1379865"/>
          </a:xfrm>
          <a:prstGeom prst="rect">
            <a:avLst/>
          </a:prstGeom>
          <a:noFill/>
        </p:spPr>
        <p:txBody>
          <a:bodyPr wrap="square" lIns="25400" tIns="12700" rIns="25400" bIns="12700" rtlCol="0">
            <a:spAutoFit/>
          </a:bodyPr>
          <a:lstStyle/>
          <a:p>
            <a:r>
              <a:rPr lang="en-US" sz="1200" i="1" dirty="0"/>
              <a:t>Kurz </a:t>
            </a:r>
            <a:r>
              <a:rPr lang="en-US" sz="1200" i="1" dirty="0" err="1"/>
              <a:t>gesagt</a:t>
            </a:r>
            <a:r>
              <a:rPr lang="en-US" sz="1200" i="1" dirty="0"/>
              <a:t>: Was </a:t>
            </a:r>
            <a:r>
              <a:rPr lang="en-US" sz="1200" i="1" dirty="0" err="1"/>
              <a:t>ist</a:t>
            </a:r>
            <a:r>
              <a:rPr lang="en-US" sz="1200" i="1" dirty="0"/>
              <a:t> </a:t>
            </a:r>
            <a:r>
              <a:rPr lang="en-US" sz="1200" i="1" dirty="0" err="1"/>
              <a:t>eine</a:t>
            </a:r>
            <a:r>
              <a:rPr lang="en-US" sz="1200" i="1" dirty="0"/>
              <a:t> </a:t>
            </a:r>
            <a:r>
              <a:rPr lang="en-US" sz="1200" i="1" dirty="0" err="1"/>
              <a:t>Staphylokokken</a:t>
            </a:r>
            <a:r>
              <a:rPr lang="en-US" sz="1200" i="1" dirty="0"/>
              <a:t> marginale Keratitis?</a:t>
            </a:r>
            <a:endParaRPr lang="en-US" sz="1600" dirty="0"/>
          </a:p>
          <a:p>
            <a:r>
              <a:rPr lang="en-US" sz="1200" b="0" i="0" dirty="0">
                <a:effectLst/>
                <a:latin typeface="+mn-lt"/>
              </a:rPr>
              <a:t>Eine </a:t>
            </a:r>
            <a:r>
              <a:rPr lang="en-US" sz="1200" i="0" dirty="0">
                <a:effectLst/>
                <a:latin typeface="+mn-lt"/>
              </a:rPr>
              <a:t>entzündliche Erkrankung </a:t>
            </a:r>
            <a:r>
              <a:rPr lang="en-US" sz="1200" b="0" i="0" dirty="0">
                <a:effectLst/>
                <a:latin typeface="+mn-lt"/>
              </a:rPr>
              <a:t>der peripheren Hornhaut, gekennzeichnet durch periphere Stromainfiltrate, die häufig mit einem Zusammenbruch des Epithels und einer Ulzeration einhergehen</a:t>
            </a:r>
          </a:p>
          <a:p>
            <a:endParaRPr lang="en-US" sz="1600" dirty="0">
              <a:latin typeface="+mn-lt"/>
            </a:endParaRPr>
          </a:p>
          <a:p>
            <a:r>
              <a:rPr lang="en-US" sz="1200" i="1" dirty="0">
                <a:latin typeface="+mn-lt"/>
              </a:rPr>
              <a:t>Ach, es handelt sich also um ein peripheres Geschwür als Folge einer Staphylokokkeninfektion?</a:t>
            </a:r>
            <a:endParaRPr lang="en-US" sz="1600" dirty="0">
              <a:latin typeface="+mn-lt"/>
            </a:endParaRPr>
          </a:p>
        </p:txBody>
      </p:sp>
      <p:sp>
        <p:nvSpPr>
          <p:cNvPr id="8" name="Arrow: Curved Up 7">
            <a:extLst>
              <a:ext uri="{FF2B5EF4-FFF2-40B4-BE49-F238E27FC236}">
                <a16:creationId xmlns:a16="http://schemas.microsoft.com/office/drawing/2014/main" id="{511C481A-0A91-CD9E-D6FE-C4AF63CD6340}"/>
              </a:ext>
            </a:extLst>
          </p:cNvPr>
          <p:cNvSpPr/>
          <p:nvPr/>
        </p:nvSpPr>
        <p:spPr>
          <a:xfrm rot="17764119">
            <a:off x="3768855" y="2468466"/>
            <a:ext cx="872467" cy="442353"/>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563150D5-A6AB-AEED-4C02-4C521E7260CF}"/>
              </a:ext>
            </a:extLst>
          </p:cNvPr>
          <p:cNvSpPr txBox="1"/>
          <p:nvPr/>
        </p:nvSpPr>
        <p:spPr>
          <a:xfrm>
            <a:off x="4637217" y="2541546"/>
            <a:ext cx="2608406" cy="369332"/>
          </a:xfrm>
          <a:prstGeom prst="rect">
            <a:avLst/>
          </a:prstGeom>
          <a:noFill/>
        </p:spPr>
        <p:txBody>
          <a:bodyPr wrap="square" lIns="25400" tIns="12700" rIns="25400" bIns="12700" rtlCol="0">
            <a:spAutoFit/>
          </a:bodyPr>
          <a:lstStyle/>
          <a:p>
            <a:r>
              <a:rPr lang="en-US" sz="1200" dirty="0">
                <a:solidFill>
                  <a:srgbClr val="0000FF"/>
                </a:solidFill>
                <a:latin typeface="Segoe Script" panose="030B0504020000000003" pitchFamily="66" charset="0"/>
              </a:rPr>
              <a:t>Welche Art von Infektion?</a:t>
            </a:r>
            <a:endParaRPr lang="en-US" b="1" dirty="0">
              <a:solidFill>
                <a:srgbClr val="0000FF"/>
              </a:solidFill>
              <a:latin typeface="Segoe Script" panose="030B0504020000000003" pitchFamily="66" charset="0"/>
            </a:endParaRPr>
          </a:p>
        </p:txBody>
      </p:sp>
    </p:spTree>
    <p:extLst>
      <p:ext uri="{BB962C8B-B14F-4D97-AF65-F5344CB8AC3E}">
        <p14:creationId xmlns:p14="http://schemas.microsoft.com/office/powerpoint/2010/main" val="25720094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1">
            <a:extLst>
              <a:ext uri="{FF2B5EF4-FFF2-40B4-BE49-F238E27FC236}">
                <a16:creationId xmlns:a16="http://schemas.microsoft.com/office/drawing/2014/main" id="{C68DB144-736E-6CDB-1AD8-FA72B7BBBB8E}"/>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alle</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häufigsten in Verbindung mit PUK auf?</a:t>
            </a:r>
          </a:p>
          <a:p>
            <a:pPr eaLnBrk="1" hangingPunct="1">
              <a:spcBef>
                <a:spcPct val="0"/>
              </a:spcBef>
              <a:buClrTx/>
              <a:buSzTx/>
              <a:buFontTx/>
              <a:buNone/>
              <a:defRPr/>
            </a:pPr>
            <a:r>
              <a:rPr lang="en-US" altLang="en-US" sz="1200" dirty="0">
                <a:solidFill>
                  <a:schemeClr val="bg1">
                    <a:lumMod val="75000"/>
                  </a:schemeClr>
                </a:solidFill>
              </a:rPr>
              <a:t>Rheumatoide Arthritis, Wegener-Granulomatose und Polyarteritis nodosa</a:t>
            </a:r>
          </a:p>
        </p:txBody>
      </p:sp>
      <p:sp>
        <p:nvSpPr>
          <p:cNvPr id="1126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1126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1126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127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Die autoimmune PUK ist in der Regel einseitig und sektoral                         </a:t>
            </a:r>
          </a:p>
          <a:p>
            <a:pPr eaLnBrk="1" hangingPunct="1"/>
            <a:r>
              <a:rPr lang="en-US" altLang="en-US" sz="1200" dirty="0">
                <a:solidFill>
                  <a:schemeClr val="bg1">
                    <a:lumMod val="75000"/>
                  </a:schemeClr>
                </a:solidFill>
              </a:rPr>
              <a:t>Sie kündigt oft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1127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71F298C-05C3-441C-9236-28877EFC7DAF}" type="slidenum">
              <a:rPr lang="en-US" altLang="en-US" sz="1000" smtClean="0"/>
              <a:t>24</a:t>
            </a:fld>
            <a:endParaRPr lang="en-US" altLang="en-US" sz="1000"/>
          </a:p>
        </p:txBody>
      </p:sp>
      <p:sp>
        <p:nvSpPr>
          <p:cNvPr id="2" name="Text Box 4">
            <a:extLst>
              <a:ext uri="{FF2B5EF4-FFF2-40B4-BE49-F238E27FC236}">
                <a16:creationId xmlns:a16="http://schemas.microsoft.com/office/drawing/2014/main" id="{250CAB6B-52FF-4C9B-8E91-0F318E8D855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3" name="TextBox 2">
            <a:extLst>
              <a:ext uri="{FF2B5EF4-FFF2-40B4-BE49-F238E27FC236}">
                <a16:creationId xmlns:a16="http://schemas.microsoft.com/office/drawing/2014/main" id="{20D4A05C-49E1-409E-AD16-9449E3E8835E}"/>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4" name="TextBox 3">
            <a:extLst>
              <a:ext uri="{FF2B5EF4-FFF2-40B4-BE49-F238E27FC236}">
                <a16:creationId xmlns:a16="http://schemas.microsoft.com/office/drawing/2014/main" id="{2A386E55-9142-40D7-B32A-AAB60EEEABC6}"/>
              </a:ext>
            </a:extLst>
          </p:cNvPr>
          <p:cNvSpPr txBox="1"/>
          <p:nvPr/>
        </p:nvSpPr>
        <p:spPr>
          <a:xfrm>
            <a:off x="1295400" y="4684375"/>
            <a:ext cx="4924174" cy="738664"/>
          </a:xfrm>
          <a:prstGeom prst="rect">
            <a:avLst/>
          </a:prstGeom>
          <a:noFill/>
        </p:spPr>
        <p:txBody>
          <a:bodyPr wrap="square" lIns="25400" tIns="12700" rIns="25400" bIns="12700" rtlCol="0">
            <a:spAutoFit/>
          </a:bodyPr>
          <a:lstStyle/>
          <a:p>
            <a:pPr>
              <a:lnSpc>
                <a:spcPts val="1700"/>
              </a:lnSpc>
            </a:pPr>
            <a:r>
              <a:rPr lang="en-US" sz="1200" i="1" dirty="0">
                <a:solidFill>
                  <a:srgbClr val="0000FF"/>
                </a:solidFill>
              </a:rPr>
              <a:t>Der Begriff „Wegener-Granulomatose“ ist nicht mehr gebräuchlich. Welcher Begriff wird stattdessen bevorzugt?</a:t>
            </a:r>
          </a:p>
          <a:p>
            <a:pPr>
              <a:lnSpc>
                <a:spcPts val="1700"/>
              </a:lnSpc>
            </a:pPr>
            <a:r>
              <a:rPr lang="en-US" sz="1200" dirty="0">
                <a:solidFill>
                  <a:srgbClr val="0000FF"/>
                </a:solidFill>
              </a:rPr>
              <a:t>„Granulomatose mit Polyangiitis“</a:t>
            </a:r>
          </a:p>
        </p:txBody>
      </p:sp>
      <p:sp>
        <p:nvSpPr>
          <p:cNvPr id="6" name="TextBox 5">
            <a:extLst>
              <a:ext uri="{FF2B5EF4-FFF2-40B4-BE49-F238E27FC236}">
                <a16:creationId xmlns:a16="http://schemas.microsoft.com/office/drawing/2014/main" id="{1D0C08E4-7BA5-4DC5-877E-9666ECBC0FE6}"/>
              </a:ext>
            </a:extLst>
          </p:cNvPr>
          <p:cNvSpPr txBox="1"/>
          <p:nvPr/>
        </p:nvSpPr>
        <p:spPr>
          <a:xfrm>
            <a:off x="1646198" y="4177398"/>
            <a:ext cx="3626314" cy="323165"/>
          </a:xfrm>
          <a:prstGeom prst="rect">
            <a:avLst/>
          </a:prstGeom>
          <a:noFill/>
        </p:spPr>
        <p:txBody>
          <a:bodyPr wrap="square" lIns="25400" tIns="12700" rIns="25400" bIns="12700" rtlCol="0">
            <a:spAutoFit/>
          </a:bodyPr>
          <a:lstStyle/>
          <a:p>
            <a:pPr algn="ctr"/>
            <a:r>
              <a:rPr lang="en-US" sz="1200" b="1" dirty="0">
                <a:solidFill>
                  <a:srgbClr val="0000FF"/>
                </a:solidFill>
                <a:latin typeface="Segoe Script" panose="030B0504020000000003" pitchFamily="66" charset="0"/>
              </a:rPr>
              <a:t>Granulomatose mit Polyangiitis</a:t>
            </a:r>
          </a:p>
        </p:txBody>
      </p:sp>
      <p:cxnSp>
        <p:nvCxnSpPr>
          <p:cNvPr id="8" name="Straight Connector 7">
            <a:extLst>
              <a:ext uri="{FF2B5EF4-FFF2-40B4-BE49-F238E27FC236}">
                <a16:creationId xmlns:a16="http://schemas.microsoft.com/office/drawing/2014/main" id="{22833061-449E-42FF-AC62-2F316082C27C}"/>
              </a:ext>
            </a:extLst>
          </p:cNvPr>
          <p:cNvCxnSpPr/>
          <p:nvPr/>
        </p:nvCxnSpPr>
        <p:spPr>
          <a:xfrm>
            <a:off x="2300323" y="4038600"/>
            <a:ext cx="2284362" cy="0"/>
          </a:xfrm>
          <a:prstGeom prst="line">
            <a:avLst/>
          </a:prstGeom>
          <a:ln w="22225"/>
        </p:spPr>
        <p:style>
          <a:lnRef idx="1">
            <a:schemeClr val="dk1"/>
          </a:lnRef>
          <a:fillRef idx="0">
            <a:schemeClr val="dk1"/>
          </a:fillRef>
          <a:effectRef idx="0">
            <a:schemeClr val="dk1"/>
          </a:effectRef>
          <a:fontRef idx="minor">
            <a:schemeClr val="tx1"/>
          </a:fontRef>
        </p:style>
      </p:cxnSp>
      <p:sp>
        <p:nvSpPr>
          <p:cNvPr id="5" name="Star: 5 Points 4">
            <a:extLst>
              <a:ext uri="{FF2B5EF4-FFF2-40B4-BE49-F238E27FC236}">
                <a16:creationId xmlns:a16="http://schemas.microsoft.com/office/drawing/2014/main" id="{B3720611-605A-42F5-B0E1-EF7B48C125CB}"/>
              </a:ext>
            </a:extLst>
          </p:cNvPr>
          <p:cNvSpPr/>
          <p:nvPr/>
        </p:nvSpPr>
        <p:spPr>
          <a:xfrm>
            <a:off x="848139" y="4543623"/>
            <a:ext cx="457200" cy="425788"/>
          </a:xfrm>
          <a:prstGeom prst="star5">
            <a:avLst/>
          </a:prstGeom>
          <a:solidFill>
            <a:srgbClr val="0000FF"/>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Star: 5 Points 6">
            <a:extLst>
              <a:ext uri="{FF2B5EF4-FFF2-40B4-BE49-F238E27FC236}">
                <a16:creationId xmlns:a16="http://schemas.microsoft.com/office/drawing/2014/main" id="{256402BF-BE96-4A9B-AA05-818D2CAF6FA7}"/>
              </a:ext>
            </a:extLst>
          </p:cNvPr>
          <p:cNvSpPr/>
          <p:nvPr/>
        </p:nvSpPr>
        <p:spPr>
          <a:xfrm>
            <a:off x="6172200" y="4555271"/>
            <a:ext cx="457200" cy="425788"/>
          </a:xfrm>
          <a:prstGeom prst="star5">
            <a:avLst/>
          </a:prstGeom>
          <a:solidFill>
            <a:srgbClr val="0000FF"/>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2580303"/>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97360-4C0D-A952-D6FA-AD1F1E80FFA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857B9D-4A25-05A0-6D1F-2818EB1D0F5C}"/>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240</a:t>
            </a:fld>
            <a:endParaRPr lang="en-US" altLang="en-US"/>
          </a:p>
        </p:txBody>
      </p:sp>
      <p:sp>
        <p:nvSpPr>
          <p:cNvPr id="3" name="Rectangle 2">
            <a:extLst>
              <a:ext uri="{FF2B5EF4-FFF2-40B4-BE49-F238E27FC236}">
                <a16:creationId xmlns:a16="http://schemas.microsoft.com/office/drawing/2014/main" id="{87BE23A7-6EE5-F0DB-4151-F18892185FAC}"/>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A</a:t>
            </a:r>
          </a:p>
        </p:txBody>
      </p:sp>
      <p:sp>
        <p:nvSpPr>
          <p:cNvPr id="4" name="Text Box 4">
            <a:extLst>
              <a:ext uri="{FF2B5EF4-FFF2-40B4-BE49-F238E27FC236}">
                <a16:creationId xmlns:a16="http://schemas.microsoft.com/office/drawing/2014/main" id="{99A02F21-A513-321B-18BA-1B5B2C8F2EDA}"/>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EB1F6787-65A8-450B-372C-A7224204D9FC}"/>
              </a:ext>
            </a:extLst>
          </p:cNvPr>
          <p:cNvSpPr txBox="1"/>
          <p:nvPr/>
        </p:nvSpPr>
        <p:spPr>
          <a:xfrm>
            <a:off x="640575" y="1480677"/>
            <a:ext cx="7360425" cy="1133644"/>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b="1" dirty="0"/>
              <a:t>--Bakterielles (infektiöses) Ulkus</a:t>
            </a:r>
          </a:p>
          <a:p>
            <a:r>
              <a:rPr lang="en-US" sz="1200" dirty="0">
                <a:solidFill>
                  <a:schemeClr val="bg1">
                    <a:lumMod val="75000"/>
                  </a:schemeClr>
                </a:solidFill>
              </a:rPr>
              <a:t>--Herpetische Stromakeratitis</a:t>
            </a:r>
          </a:p>
          <a:p>
            <a:r>
              <a:rPr lang="en-US" sz="1200" b="1" dirty="0"/>
              <a:t>--</a:t>
            </a:r>
            <a:r>
              <a:rPr lang="en-US" sz="1200" b="1" dirty="0" err="1"/>
              <a:t>Staphylokokken</a:t>
            </a:r>
            <a:r>
              <a:rPr lang="en-US" sz="1200" b="1" dirty="0"/>
              <a:t>-marginale Keratitis</a:t>
            </a:r>
            <a:endParaRPr lang="en-US" sz="2000" b="1" dirty="0">
              <a:solidFill>
                <a:schemeClr val="bg1">
                  <a:lumMod val="75000"/>
                </a:schemeClr>
              </a:solidFill>
            </a:endParaRPr>
          </a:p>
          <a:p>
            <a:r>
              <a:rPr lang="en-US" sz="1200" dirty="0">
                <a:solidFill>
                  <a:schemeClr val="bg1">
                    <a:lumMod val="75000"/>
                  </a:schemeClr>
                </a:solidFill>
              </a:rPr>
              <a:t>--Rosazea</a:t>
            </a:r>
          </a:p>
        </p:txBody>
      </p:sp>
      <p:sp>
        <p:nvSpPr>
          <p:cNvPr id="5" name="TextBox 4">
            <a:extLst>
              <a:ext uri="{FF2B5EF4-FFF2-40B4-BE49-F238E27FC236}">
                <a16:creationId xmlns:a16="http://schemas.microsoft.com/office/drawing/2014/main" id="{4872487E-D364-F9E8-1464-37C4EE9EC5F1}"/>
              </a:ext>
            </a:extLst>
          </p:cNvPr>
          <p:cNvSpPr txBox="1"/>
          <p:nvPr/>
        </p:nvSpPr>
        <p:spPr>
          <a:xfrm>
            <a:off x="2448478" y="3068999"/>
            <a:ext cx="6472332" cy="1564531"/>
          </a:xfrm>
          <a:prstGeom prst="rect">
            <a:avLst/>
          </a:prstGeom>
          <a:noFill/>
        </p:spPr>
        <p:txBody>
          <a:bodyPr wrap="square" lIns="25400" tIns="12700" rIns="25400" bIns="12700" rtlCol="0">
            <a:spAutoFit/>
          </a:bodyPr>
          <a:lstStyle/>
          <a:p>
            <a:r>
              <a:rPr lang="en-US" sz="1200" i="1" dirty="0"/>
              <a:t>Kurz </a:t>
            </a:r>
            <a:r>
              <a:rPr lang="en-US" sz="1200" i="1" dirty="0" err="1"/>
              <a:t>gesagt</a:t>
            </a:r>
            <a:r>
              <a:rPr lang="en-US" sz="1200" i="1" dirty="0"/>
              <a:t>: Was </a:t>
            </a:r>
            <a:r>
              <a:rPr lang="en-US" sz="1200" i="1" dirty="0" err="1"/>
              <a:t>ist</a:t>
            </a:r>
            <a:r>
              <a:rPr lang="en-US" sz="1200" i="1" dirty="0"/>
              <a:t> </a:t>
            </a:r>
            <a:r>
              <a:rPr lang="en-US" sz="1200" i="1" dirty="0" err="1"/>
              <a:t>eine</a:t>
            </a:r>
            <a:r>
              <a:rPr lang="en-US" sz="1200" i="1" dirty="0"/>
              <a:t> </a:t>
            </a:r>
            <a:r>
              <a:rPr lang="en-US" sz="1200" i="1" dirty="0" err="1"/>
              <a:t>Staphylokokken</a:t>
            </a:r>
            <a:r>
              <a:rPr lang="en-US" sz="1200" i="1" dirty="0"/>
              <a:t> marginale Keratitis?</a:t>
            </a:r>
            <a:endParaRPr lang="en-US" sz="1600" dirty="0"/>
          </a:p>
          <a:p>
            <a:r>
              <a:rPr lang="en-US" sz="1200" b="0" i="0" dirty="0">
                <a:effectLst/>
                <a:latin typeface="+mn-lt"/>
              </a:rPr>
              <a:t>Eine </a:t>
            </a:r>
            <a:r>
              <a:rPr lang="en-US" sz="1200" i="0" dirty="0">
                <a:effectLst/>
                <a:latin typeface="+mn-lt"/>
              </a:rPr>
              <a:t>entzündliche Erkrankung </a:t>
            </a:r>
            <a:r>
              <a:rPr lang="en-US" sz="1200" b="0" i="0" dirty="0">
                <a:effectLst/>
                <a:latin typeface="+mn-lt"/>
              </a:rPr>
              <a:t>der peripheren Hornhaut, gekennzeichnet durch periphere Stromainfiltrate, die häufig mit Epithelablösung und Ulzeration einhergehen</a:t>
            </a:r>
          </a:p>
          <a:p>
            <a:endParaRPr lang="en-US" sz="1600" dirty="0">
              <a:latin typeface="+mn-lt"/>
            </a:endParaRPr>
          </a:p>
          <a:p>
            <a:r>
              <a:rPr lang="en-US" sz="1200" i="1" dirty="0">
                <a:latin typeface="+mn-lt"/>
              </a:rPr>
              <a:t>Oh, es handelt sich also um ein peripheres Geschwür als Folge einer Staphylokokkeninfektion?</a:t>
            </a:r>
          </a:p>
          <a:p>
            <a:r>
              <a:rPr lang="en-US" sz="1200" dirty="0">
                <a:latin typeface="+mn-lt"/>
              </a:rPr>
              <a:t>Nein, und das ist ein sehr wichtiger Unterschied – die Hornhautgeschwüre bei der staphylokokkenbedingten marginalen Keratitis sind sterile Reaktionen auf Staphylokokken</a:t>
            </a:r>
            <a:r>
              <a:rPr lang="en-US" sz="1200" i="1" dirty="0">
                <a:latin typeface="+mn-lt"/>
              </a:rPr>
              <a:t>-Antigene</a:t>
            </a:r>
            <a:r>
              <a:rPr lang="en-US" sz="1200" dirty="0">
                <a:latin typeface="+mn-lt"/>
              </a:rPr>
              <a:t>, keine aktive Infektion</a:t>
            </a:r>
          </a:p>
        </p:txBody>
      </p:sp>
      <p:sp>
        <p:nvSpPr>
          <p:cNvPr id="7" name="TextBox 6">
            <a:extLst>
              <a:ext uri="{FF2B5EF4-FFF2-40B4-BE49-F238E27FC236}">
                <a16:creationId xmlns:a16="http://schemas.microsoft.com/office/drawing/2014/main" id="{798EB29D-F833-D1E4-E169-0E0E1772BF53}"/>
              </a:ext>
            </a:extLst>
          </p:cNvPr>
          <p:cNvSpPr txBox="1"/>
          <p:nvPr/>
        </p:nvSpPr>
        <p:spPr>
          <a:xfrm>
            <a:off x="4637217" y="2541546"/>
            <a:ext cx="2935419" cy="369332"/>
          </a:xfrm>
          <a:prstGeom prst="rect">
            <a:avLst/>
          </a:prstGeom>
          <a:noFill/>
        </p:spPr>
        <p:txBody>
          <a:bodyPr wrap="square" lIns="25400" tIns="12700" rIns="25400" bIns="12700" rtlCol="0">
            <a:spAutoFit/>
          </a:bodyPr>
          <a:lstStyle/>
          <a:p>
            <a:r>
              <a:rPr lang="en-US" sz="1200" dirty="0">
                <a:solidFill>
                  <a:srgbClr val="0000FF"/>
                </a:solidFill>
                <a:latin typeface="Segoe Script" panose="030B0504020000000003" pitchFamily="66" charset="0"/>
              </a:rPr>
              <a:t>Ist sie infektiös? </a:t>
            </a:r>
            <a:r>
              <a:rPr lang="en-US" sz="1200" b="1" dirty="0">
                <a:solidFill>
                  <a:srgbClr val="0000FF"/>
                </a:solidFill>
                <a:latin typeface="Segoe Script" panose="030B0504020000000003" pitchFamily="66" charset="0"/>
              </a:rPr>
              <a:t>Nein</a:t>
            </a:r>
          </a:p>
        </p:txBody>
      </p:sp>
      <p:sp>
        <p:nvSpPr>
          <p:cNvPr id="8" name="Arrow: Curved Up 7">
            <a:extLst>
              <a:ext uri="{FF2B5EF4-FFF2-40B4-BE49-F238E27FC236}">
                <a16:creationId xmlns:a16="http://schemas.microsoft.com/office/drawing/2014/main" id="{E57D47B4-92E3-9514-E1D9-B9A891ED96A7}"/>
              </a:ext>
            </a:extLst>
          </p:cNvPr>
          <p:cNvSpPr/>
          <p:nvPr/>
        </p:nvSpPr>
        <p:spPr>
          <a:xfrm rot="17764119">
            <a:off x="3768855" y="2468466"/>
            <a:ext cx="872467" cy="442353"/>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quot;Not Allowed&quot; Symbol 8">
            <a:extLst>
              <a:ext uri="{FF2B5EF4-FFF2-40B4-BE49-F238E27FC236}">
                <a16:creationId xmlns:a16="http://schemas.microsoft.com/office/drawing/2014/main" id="{F37B44ED-8E20-D2CD-B10C-A3D62B7ED297}"/>
              </a:ext>
            </a:extLst>
          </p:cNvPr>
          <p:cNvSpPr/>
          <p:nvPr/>
        </p:nvSpPr>
        <p:spPr>
          <a:xfrm>
            <a:off x="4103818" y="2474730"/>
            <a:ext cx="533399" cy="502964"/>
          </a:xfrm>
          <a:prstGeom prst="noSmoking">
            <a:avLst>
              <a:gd name="adj" fmla="val 13600"/>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607150801"/>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B4AC7-A7D4-F36A-1D14-600B1657566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28BFA0C-027B-91B1-CC56-39972088BC1D}"/>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241</a:t>
            </a:fld>
            <a:endParaRPr lang="en-US" altLang="en-US"/>
          </a:p>
        </p:txBody>
      </p:sp>
      <p:sp>
        <p:nvSpPr>
          <p:cNvPr id="3" name="Rectangle 2">
            <a:extLst>
              <a:ext uri="{FF2B5EF4-FFF2-40B4-BE49-F238E27FC236}">
                <a16:creationId xmlns:a16="http://schemas.microsoft.com/office/drawing/2014/main" id="{102CA4D5-5D31-67AE-5B69-51EFA7200997}"/>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F</a:t>
            </a:r>
          </a:p>
        </p:txBody>
      </p:sp>
      <p:sp>
        <p:nvSpPr>
          <p:cNvPr id="4" name="Text Box 4">
            <a:extLst>
              <a:ext uri="{FF2B5EF4-FFF2-40B4-BE49-F238E27FC236}">
                <a16:creationId xmlns:a16="http://schemas.microsoft.com/office/drawing/2014/main" id="{059B448B-E40C-25C7-A855-96D0F9AE706B}"/>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0E8D67AF-CAFB-37C4-CCB9-46B1DD2B84BD}"/>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b="1" dirty="0"/>
              <a:t>--Staphylokokken-marginale Keratitis</a:t>
            </a:r>
            <a:endParaRPr lang="en-US" sz="2000" b="1" dirty="0">
              <a:solidFill>
                <a:schemeClr val="bg1">
                  <a:lumMod val="75000"/>
                </a:schemeClr>
              </a:solidFill>
            </a:endParaRPr>
          </a:p>
          <a:p>
            <a:r>
              <a:rPr lang="en-US" sz="1200" dirty="0">
                <a:solidFill>
                  <a:schemeClr val="bg1">
                    <a:lumMod val="75000"/>
                  </a:schemeClr>
                </a:solidFill>
              </a:rPr>
              <a:t>--Rosazea</a:t>
            </a:r>
          </a:p>
        </p:txBody>
      </p:sp>
      <p:sp>
        <p:nvSpPr>
          <p:cNvPr id="5" name="TextBox 4">
            <a:extLst>
              <a:ext uri="{FF2B5EF4-FFF2-40B4-BE49-F238E27FC236}">
                <a16:creationId xmlns:a16="http://schemas.microsoft.com/office/drawing/2014/main" id="{3909A38E-7A95-3B36-7825-7BB9B5FCCB09}"/>
              </a:ext>
            </a:extLst>
          </p:cNvPr>
          <p:cNvSpPr txBox="1"/>
          <p:nvPr/>
        </p:nvSpPr>
        <p:spPr>
          <a:xfrm>
            <a:off x="2448478" y="3068999"/>
            <a:ext cx="6472332" cy="2364750"/>
          </a:xfrm>
          <a:prstGeom prst="rect">
            <a:avLst/>
          </a:prstGeom>
          <a:noFill/>
        </p:spPr>
        <p:txBody>
          <a:bodyPr wrap="square" lIns="25400" tIns="12700" rIns="25400" bIns="12700" rtlCol="0">
            <a:spAutoFit/>
          </a:bodyPr>
          <a:lstStyle/>
          <a:p>
            <a:r>
              <a:rPr lang="en-US" sz="1200" i="1" dirty="0"/>
              <a:t>Kurz </a:t>
            </a:r>
            <a:r>
              <a:rPr lang="en-US" sz="1200" i="1" dirty="0" err="1"/>
              <a:t>gesagt</a:t>
            </a:r>
            <a:r>
              <a:rPr lang="en-US" sz="1200" i="1" dirty="0"/>
              <a:t>: Was </a:t>
            </a:r>
            <a:r>
              <a:rPr lang="en-US" sz="1200" i="1" dirty="0" err="1"/>
              <a:t>ist</a:t>
            </a:r>
            <a:r>
              <a:rPr lang="en-US" sz="1200" i="1" dirty="0"/>
              <a:t> </a:t>
            </a:r>
            <a:r>
              <a:rPr lang="en-US" sz="1200" i="1" dirty="0" err="1"/>
              <a:t>eine</a:t>
            </a:r>
            <a:r>
              <a:rPr lang="en-US" sz="1200" i="1" dirty="0"/>
              <a:t> </a:t>
            </a:r>
            <a:r>
              <a:rPr lang="en-US" sz="1200" i="1" dirty="0" err="1"/>
              <a:t>Staphylokokken</a:t>
            </a:r>
            <a:r>
              <a:rPr lang="en-US" sz="1200" i="1" dirty="0"/>
              <a:t> marginale Keratitis?</a:t>
            </a:r>
            <a:endParaRPr lang="en-US" sz="1600" dirty="0"/>
          </a:p>
          <a:p>
            <a:r>
              <a:rPr lang="en-US" sz="1200" b="0" i="0" dirty="0">
                <a:effectLst/>
                <a:latin typeface="+mn-lt"/>
              </a:rPr>
              <a:t>Eine </a:t>
            </a:r>
            <a:r>
              <a:rPr lang="en-US" sz="1200" i="0" dirty="0">
                <a:effectLst/>
                <a:latin typeface="+mn-lt"/>
              </a:rPr>
              <a:t>entzündliche Erkrankung </a:t>
            </a:r>
            <a:r>
              <a:rPr lang="en-US" sz="1200" b="0" i="0" dirty="0">
                <a:effectLst/>
                <a:latin typeface="+mn-lt"/>
              </a:rPr>
              <a:t>der peripheren Hornhaut, gekennzeichnet durch periphere Stromainfiltrate, die häufig mit einem Zusammenbruch des Epithels und einer Ulzeration einhergehen</a:t>
            </a:r>
          </a:p>
          <a:p>
            <a:endParaRPr lang="en-US" sz="1600" dirty="0">
              <a:latin typeface="+mn-lt"/>
            </a:endParaRPr>
          </a:p>
          <a:p>
            <a:r>
              <a:rPr lang="en-US" sz="1200" i="1" dirty="0">
                <a:latin typeface="+mn-lt"/>
              </a:rPr>
              <a:t>Oh, es handelt sich also um ein peripheres Geschwür als Folge einer Staphylokokkeninfektion?</a:t>
            </a:r>
          </a:p>
          <a:p>
            <a:r>
              <a:rPr lang="en-US" sz="1200" dirty="0">
                <a:latin typeface="+mn-lt"/>
              </a:rPr>
              <a:t>Nein, und das ist ein sehr wichtiger Unterschied – die Hornhautgeschwüre bei der Staphylokokken-Marginalkeratitis sind sterile Reaktionen auf </a:t>
            </a:r>
            <a:r>
              <a:rPr lang="en-US" sz="1200" i="1" dirty="0">
                <a:latin typeface="+mn-lt"/>
              </a:rPr>
              <a:t>Staphylokokken-Antigene</a:t>
            </a:r>
            <a:r>
              <a:rPr lang="en-US" sz="1200" dirty="0">
                <a:latin typeface="+mn-lt"/>
              </a:rPr>
              <a:t>, keine aktive Infektion</a:t>
            </a:r>
          </a:p>
          <a:p>
            <a:endParaRPr lang="en-US" sz="1600" dirty="0">
              <a:latin typeface="+mn-lt"/>
            </a:endParaRPr>
          </a:p>
          <a:p>
            <a:r>
              <a:rPr lang="en-US" sz="1200" i="1" dirty="0">
                <a:latin typeface="+mn-lt"/>
              </a:rPr>
              <a:t>Welche Erkrankung tritt immer zusammen mit einer staphylokokkenbedingten marginalen Keratitis auf?</a:t>
            </a:r>
          </a:p>
        </p:txBody>
      </p:sp>
    </p:spTree>
    <p:extLst>
      <p:ext uri="{BB962C8B-B14F-4D97-AF65-F5344CB8AC3E}">
        <p14:creationId xmlns:p14="http://schemas.microsoft.com/office/powerpoint/2010/main" val="1964194974"/>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3392B-9D80-6EB9-6DEA-881C2481871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09F166-6B4B-20D1-08C3-2C002537B0F7}"/>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242</a:t>
            </a:fld>
            <a:endParaRPr lang="en-US" altLang="en-US"/>
          </a:p>
        </p:txBody>
      </p:sp>
      <p:sp>
        <p:nvSpPr>
          <p:cNvPr id="3" name="Rectangle 2">
            <a:extLst>
              <a:ext uri="{FF2B5EF4-FFF2-40B4-BE49-F238E27FC236}">
                <a16:creationId xmlns:a16="http://schemas.microsoft.com/office/drawing/2014/main" id="{56A427A2-F9FA-DB51-B928-09D654782F9E}"/>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A</a:t>
            </a:r>
          </a:p>
        </p:txBody>
      </p:sp>
      <p:sp>
        <p:nvSpPr>
          <p:cNvPr id="4" name="Text Box 4">
            <a:extLst>
              <a:ext uri="{FF2B5EF4-FFF2-40B4-BE49-F238E27FC236}">
                <a16:creationId xmlns:a16="http://schemas.microsoft.com/office/drawing/2014/main" id="{0B114702-AA6C-6BB3-043B-1702F139602B}"/>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3C7CFD91-5E32-F7D8-DA5C-DABE73DBB8E7}"/>
              </a:ext>
            </a:extLst>
          </p:cNvPr>
          <p:cNvSpPr txBox="1"/>
          <p:nvPr/>
        </p:nvSpPr>
        <p:spPr>
          <a:xfrm>
            <a:off x="640575" y="1480677"/>
            <a:ext cx="7360425" cy="1133644"/>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b="1" dirty="0"/>
              <a:t>--</a:t>
            </a:r>
            <a:r>
              <a:rPr lang="en-US" sz="1200" b="1" dirty="0" err="1"/>
              <a:t>Staphylokokken</a:t>
            </a:r>
            <a:r>
              <a:rPr lang="en-US" sz="1200" b="1" dirty="0"/>
              <a:t>-marginale Keratitis</a:t>
            </a:r>
            <a:endParaRPr lang="en-US" sz="2000" b="1" dirty="0">
              <a:solidFill>
                <a:schemeClr val="bg1">
                  <a:lumMod val="75000"/>
                </a:schemeClr>
              </a:solidFill>
            </a:endParaRPr>
          </a:p>
          <a:p>
            <a:r>
              <a:rPr lang="en-US" sz="1200" dirty="0">
                <a:solidFill>
                  <a:schemeClr val="bg1">
                    <a:lumMod val="75000"/>
                  </a:schemeClr>
                </a:solidFill>
              </a:rPr>
              <a:t>--Rosazea</a:t>
            </a:r>
          </a:p>
        </p:txBody>
      </p:sp>
      <p:sp>
        <p:nvSpPr>
          <p:cNvPr id="5" name="TextBox 4">
            <a:extLst>
              <a:ext uri="{FF2B5EF4-FFF2-40B4-BE49-F238E27FC236}">
                <a16:creationId xmlns:a16="http://schemas.microsoft.com/office/drawing/2014/main" id="{5A027C48-B46F-F02F-AE44-9A55CDDFF678}"/>
              </a:ext>
            </a:extLst>
          </p:cNvPr>
          <p:cNvSpPr txBox="1"/>
          <p:nvPr/>
        </p:nvSpPr>
        <p:spPr>
          <a:xfrm>
            <a:off x="2448478" y="3068999"/>
            <a:ext cx="6472332" cy="2364750"/>
          </a:xfrm>
          <a:prstGeom prst="rect">
            <a:avLst/>
          </a:prstGeom>
          <a:noFill/>
        </p:spPr>
        <p:txBody>
          <a:bodyPr wrap="square" lIns="25400" tIns="12700" rIns="25400" bIns="12700" rtlCol="0">
            <a:spAutoFit/>
          </a:bodyPr>
          <a:lstStyle/>
          <a:p>
            <a:r>
              <a:rPr lang="en-US" sz="1200" i="1" dirty="0"/>
              <a:t>Kurz </a:t>
            </a:r>
            <a:r>
              <a:rPr lang="en-US" sz="1200" i="1" dirty="0" err="1"/>
              <a:t>gesagt</a:t>
            </a:r>
            <a:r>
              <a:rPr lang="en-US" sz="1200" i="1" dirty="0"/>
              <a:t>: Was </a:t>
            </a:r>
            <a:r>
              <a:rPr lang="en-US" sz="1200" i="1" dirty="0" err="1"/>
              <a:t>ist</a:t>
            </a:r>
            <a:r>
              <a:rPr lang="en-US" sz="1200" i="1" dirty="0"/>
              <a:t> </a:t>
            </a:r>
            <a:r>
              <a:rPr lang="en-US" sz="1200" i="1" dirty="0" err="1"/>
              <a:t>eine</a:t>
            </a:r>
            <a:r>
              <a:rPr lang="en-US" sz="1200" i="1" dirty="0"/>
              <a:t> </a:t>
            </a:r>
            <a:r>
              <a:rPr lang="en-US" sz="1200" i="1" dirty="0" err="1"/>
              <a:t>Staphylokokken</a:t>
            </a:r>
            <a:r>
              <a:rPr lang="en-US" sz="1200" i="1" dirty="0"/>
              <a:t> marginale Keratitis?</a:t>
            </a:r>
            <a:endParaRPr lang="en-US" sz="1600" dirty="0"/>
          </a:p>
          <a:p>
            <a:r>
              <a:rPr lang="en-US" sz="1200" b="0" i="0" dirty="0">
                <a:effectLst/>
                <a:latin typeface="+mn-lt"/>
              </a:rPr>
              <a:t>Eine </a:t>
            </a:r>
            <a:r>
              <a:rPr lang="en-US" sz="1200" i="0" dirty="0">
                <a:effectLst/>
                <a:latin typeface="+mn-lt"/>
              </a:rPr>
              <a:t>entzündliche Erkrankung </a:t>
            </a:r>
            <a:r>
              <a:rPr lang="en-US" sz="1200" b="0" i="0" dirty="0">
                <a:effectLst/>
                <a:latin typeface="+mn-lt"/>
              </a:rPr>
              <a:t>der peripheren Hornhaut, gekennzeichnet durch periphere Stromainfiltrate, die häufig mit einem Zusammenbruch des Epithels und einer Ulzeration einhergehen</a:t>
            </a:r>
          </a:p>
          <a:p>
            <a:endParaRPr lang="en-US" sz="1600" dirty="0">
              <a:latin typeface="+mn-lt"/>
            </a:endParaRPr>
          </a:p>
          <a:p>
            <a:r>
              <a:rPr lang="en-US" sz="1200" i="1" dirty="0">
                <a:latin typeface="+mn-lt"/>
              </a:rPr>
              <a:t>Oh, es handelt sich also um ein peripheres Geschwür als Folge einer Staphylokokkeninfektion?</a:t>
            </a:r>
          </a:p>
          <a:p>
            <a:r>
              <a:rPr lang="en-US" sz="1200" dirty="0">
                <a:latin typeface="+mn-lt"/>
              </a:rPr>
              <a:t>Nein, und das ist ein sehr wichtiger Unterschied – die Hornhautgeschwüre bei der Staphylokokken-Marginalkeratitis sind sterile Reaktionen auf </a:t>
            </a:r>
            <a:r>
              <a:rPr lang="en-US" sz="1200" i="1" dirty="0">
                <a:latin typeface="+mn-lt"/>
              </a:rPr>
              <a:t>Staphylokokken-Antigene</a:t>
            </a:r>
            <a:r>
              <a:rPr lang="en-US" sz="1200" dirty="0">
                <a:latin typeface="+mn-lt"/>
              </a:rPr>
              <a:t>, keine aktive Infektion</a:t>
            </a:r>
          </a:p>
          <a:p>
            <a:endParaRPr lang="en-US" sz="1600" dirty="0">
              <a:latin typeface="+mn-lt"/>
            </a:endParaRPr>
          </a:p>
          <a:p>
            <a:r>
              <a:rPr lang="en-US" sz="1200" i="1" dirty="0">
                <a:latin typeface="+mn-lt"/>
              </a:rPr>
              <a:t>Welche Erkrankung tritt immer zusammen mit einer Staphylokokken-marginalen Keratitis auf?</a:t>
            </a:r>
          </a:p>
          <a:p>
            <a:r>
              <a:rPr lang="en-US" sz="1200" dirty="0">
                <a:latin typeface="+mn-lt"/>
              </a:rPr>
              <a:t>Staphylokokken-Blepharitis (die Augenlider sind die Quelle der Antigene)</a:t>
            </a:r>
          </a:p>
        </p:txBody>
      </p:sp>
    </p:spTree>
    <p:extLst>
      <p:ext uri="{BB962C8B-B14F-4D97-AF65-F5344CB8AC3E}">
        <p14:creationId xmlns:p14="http://schemas.microsoft.com/office/powerpoint/2010/main" val="2952276038"/>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1B8138-7149-F3AE-3D75-3140E455BC42}"/>
              </a:ext>
            </a:extLst>
          </p:cNvPr>
          <p:cNvSpPr>
            <a:spLocks noGrp="1"/>
          </p:cNvSpPr>
          <p:nvPr>
            <p:ph type="sldNum" sz="quarter" idx="12"/>
          </p:nvPr>
        </p:nvSpPr>
        <p:spPr/>
        <p:txBody>
          <a:bodyPr wrap="square" lIns="25400" tIns="12700" rIns="25400" bIns="12700"/>
          <a:lstStyle/>
          <a:p>
            <a:pPr>
              <a:defRPr/>
            </a:pPr>
            <a:fld id="{61CC0F2A-1B13-454D-AD0E-638E8FB0277C}" type="slidenum">
              <a:rPr lang="en-US" altLang="en-US" smtClean="0"/>
              <a:t>243</a:t>
            </a:fld>
            <a:endParaRPr lang="en-US" altLang="en-US"/>
          </a:p>
        </p:txBody>
      </p:sp>
      <p:pic>
        <p:nvPicPr>
          <p:cNvPr id="2050" name="Picture 2" descr="Blepharitis and Inflammation of the Eyelids | Ento Key">
            <a:extLst>
              <a:ext uri="{FF2B5EF4-FFF2-40B4-BE49-F238E27FC236}">
                <a16:creationId xmlns:a16="http://schemas.microsoft.com/office/drawing/2014/main" id="{21F03C84-2ED7-0949-8BA6-0EB6CEB1E9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4975" y="1605572"/>
            <a:ext cx="5734050" cy="364685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3D7E1CB-11F5-749C-0BD1-6B623A123796}"/>
              </a:ext>
            </a:extLst>
          </p:cNvPr>
          <p:cNvSpPr txBox="1"/>
          <p:nvPr/>
        </p:nvSpPr>
        <p:spPr>
          <a:xfrm>
            <a:off x="1464778" y="5846503"/>
            <a:ext cx="6309360" cy="646331"/>
          </a:xfrm>
          <a:prstGeom prst="rect">
            <a:avLst/>
          </a:prstGeom>
          <a:noFill/>
        </p:spPr>
        <p:txBody>
          <a:bodyPr wrap="square" lIns="25400" tIns="12700" rIns="25400" bIns="12700" rtlCol="0">
            <a:spAutoFit/>
          </a:bodyPr>
          <a:lstStyle/>
          <a:p>
            <a:r>
              <a:rPr lang="en-US" sz="1200" dirty="0"/>
              <a:t>Staphylokokken-Blepharitis. </a:t>
            </a:r>
            <a:r>
              <a:rPr lang="en-US" sz="1200" dirty="0">
                <a:solidFill>
                  <a:srgbClr val="0000FF"/>
                </a:solidFill>
              </a:rPr>
              <a:t>Das als „hervorragendes Beispiel“ angeführte Merkmal ist eine </a:t>
            </a:r>
            <a:r>
              <a:rPr lang="en-US" sz="1200" i="1" dirty="0">
                <a:solidFill>
                  <a:srgbClr val="0000FF"/>
                </a:solidFill>
              </a:rPr>
              <a:t>Kragenbildung</a:t>
            </a:r>
            <a:r>
              <a:rPr lang="en-US" sz="1200" dirty="0">
                <a:solidFill>
                  <a:srgbClr val="0000FF"/>
                </a:solidFill>
              </a:rPr>
              <a:t>, ein klassischer Befund bei der Staphylokokken-Blepharitis.</a:t>
            </a:r>
          </a:p>
        </p:txBody>
      </p:sp>
      <p:sp>
        <p:nvSpPr>
          <p:cNvPr id="6" name="Arrow: Left 5">
            <a:extLst>
              <a:ext uri="{FF2B5EF4-FFF2-40B4-BE49-F238E27FC236}">
                <a16:creationId xmlns:a16="http://schemas.microsoft.com/office/drawing/2014/main" id="{F9193ED4-6813-C792-2F57-0BC9B9E557EA}"/>
              </a:ext>
            </a:extLst>
          </p:cNvPr>
          <p:cNvSpPr/>
          <p:nvPr/>
        </p:nvSpPr>
        <p:spPr>
          <a:xfrm>
            <a:off x="5275730" y="3493103"/>
            <a:ext cx="1828800" cy="533400"/>
          </a:xfrm>
          <a:prstGeom prst="leftArrow">
            <a:avLst/>
          </a:prstGeom>
        </p:spPr>
        <p:style>
          <a:lnRef idx="2">
            <a:schemeClr val="accent5">
              <a:shade val="15000"/>
            </a:schemeClr>
          </a:lnRef>
          <a:fillRef idx="1">
            <a:schemeClr val="accent5"/>
          </a:fillRef>
          <a:effectRef idx="0">
            <a:schemeClr val="accent5"/>
          </a:effectRef>
          <a:fontRef idx="minor">
            <a:schemeClr val="lt1"/>
          </a:fontRef>
        </p:style>
        <p:txBody>
          <a:bodyPr wrap="square" lIns="25400" tIns="12700" rIns="25400" bIns="12700" rtlCol="0" anchor="ctr"/>
          <a:lstStyle/>
          <a:p>
            <a:pPr algn="ctr"/>
            <a:r>
              <a:rPr lang="en-US" sz="1200" i="1" dirty="0">
                <a:solidFill>
                  <a:schemeClr val="tx1"/>
                </a:solidFill>
              </a:rPr>
              <a:t>Hervorragendes Beispiel</a:t>
            </a:r>
          </a:p>
        </p:txBody>
      </p:sp>
      <p:sp>
        <p:nvSpPr>
          <p:cNvPr id="5" name="Text Box 4">
            <a:extLst>
              <a:ext uri="{FF2B5EF4-FFF2-40B4-BE49-F238E27FC236}">
                <a16:creationId xmlns:a16="http://schemas.microsoft.com/office/drawing/2014/main" id="{8FBDFBA8-3EF4-99B2-7B23-7AD0A8803FC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7" name="Rectangle 2">
            <a:extLst>
              <a:ext uri="{FF2B5EF4-FFF2-40B4-BE49-F238E27FC236}">
                <a16:creationId xmlns:a16="http://schemas.microsoft.com/office/drawing/2014/main" id="{155AB54B-9FA4-2F20-187E-46F52DDE9F83}"/>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Q</a:t>
            </a:r>
          </a:p>
        </p:txBody>
      </p:sp>
      <p:sp>
        <p:nvSpPr>
          <p:cNvPr id="4" name="Rectangle 3">
            <a:extLst>
              <a:ext uri="{FF2B5EF4-FFF2-40B4-BE49-F238E27FC236}">
                <a16:creationId xmlns:a16="http://schemas.microsoft.com/office/drawing/2014/main" id="{8D30559C-C076-AF74-A40B-29C6A23986E9}"/>
              </a:ext>
            </a:extLst>
          </p:cNvPr>
          <p:cNvSpPr/>
          <p:nvPr/>
        </p:nvSpPr>
        <p:spPr>
          <a:xfrm>
            <a:off x="1427454" y="6172200"/>
            <a:ext cx="1049822" cy="2743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2762485"/>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2ECF1-D7C4-9922-8261-852AE0A236D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653C580-1503-8D5D-5867-3976474F81F4}"/>
              </a:ext>
            </a:extLst>
          </p:cNvPr>
          <p:cNvSpPr>
            <a:spLocks noGrp="1"/>
          </p:cNvSpPr>
          <p:nvPr>
            <p:ph type="sldNum" sz="quarter" idx="12"/>
          </p:nvPr>
        </p:nvSpPr>
        <p:spPr/>
        <p:txBody>
          <a:bodyPr wrap="square" lIns="25400" tIns="12700" rIns="25400" bIns="12700"/>
          <a:lstStyle/>
          <a:p>
            <a:pPr>
              <a:defRPr/>
            </a:pPr>
            <a:fld id="{61CC0F2A-1B13-454D-AD0E-638E8FB0277C}" type="slidenum">
              <a:rPr lang="en-US" altLang="en-US" smtClean="0"/>
              <a:t>244</a:t>
            </a:fld>
            <a:endParaRPr lang="en-US" altLang="en-US"/>
          </a:p>
        </p:txBody>
      </p:sp>
      <p:pic>
        <p:nvPicPr>
          <p:cNvPr id="2050" name="Picture 2" descr="Blepharitis and Inflammation of the Eyelids | Ento Key">
            <a:extLst>
              <a:ext uri="{FF2B5EF4-FFF2-40B4-BE49-F238E27FC236}">
                <a16:creationId xmlns:a16="http://schemas.microsoft.com/office/drawing/2014/main" id="{FC0C45AB-8EE2-F1AB-A408-998BC9DD37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4975" y="1605572"/>
            <a:ext cx="5734050" cy="364685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A8398A3-139D-A5FF-436B-E3F607F46B29}"/>
              </a:ext>
            </a:extLst>
          </p:cNvPr>
          <p:cNvSpPr txBox="1"/>
          <p:nvPr/>
        </p:nvSpPr>
        <p:spPr>
          <a:xfrm>
            <a:off x="1464778" y="5846503"/>
            <a:ext cx="6309360" cy="646331"/>
          </a:xfrm>
          <a:prstGeom prst="rect">
            <a:avLst/>
          </a:prstGeom>
          <a:noFill/>
        </p:spPr>
        <p:txBody>
          <a:bodyPr wrap="square" lIns="25400" tIns="12700" rIns="25400" bIns="12700" rtlCol="0">
            <a:spAutoFit/>
          </a:bodyPr>
          <a:lstStyle/>
          <a:p>
            <a:r>
              <a:rPr lang="en-US" sz="1200" dirty="0"/>
              <a:t>Staphylokokken-Blepharitis. </a:t>
            </a:r>
            <a:r>
              <a:rPr lang="en-US" sz="1200" dirty="0">
                <a:solidFill>
                  <a:srgbClr val="0000FF"/>
                </a:solidFill>
              </a:rPr>
              <a:t>Das als „hervorragendes Beispiel“ angeführte Merkmal ist eine </a:t>
            </a:r>
            <a:r>
              <a:rPr lang="en-US" sz="1200" i="1" dirty="0">
                <a:solidFill>
                  <a:srgbClr val="0000FF"/>
                </a:solidFill>
              </a:rPr>
              <a:t>Kragenbildung</a:t>
            </a:r>
            <a:r>
              <a:rPr lang="en-US" sz="1200" dirty="0">
                <a:solidFill>
                  <a:srgbClr val="0000FF"/>
                </a:solidFill>
              </a:rPr>
              <a:t>, ein klassischer Befund bei der Staphylokokken-Blepharitis.</a:t>
            </a:r>
          </a:p>
        </p:txBody>
      </p:sp>
      <p:sp>
        <p:nvSpPr>
          <p:cNvPr id="6" name="Arrow: Left 5">
            <a:extLst>
              <a:ext uri="{FF2B5EF4-FFF2-40B4-BE49-F238E27FC236}">
                <a16:creationId xmlns:a16="http://schemas.microsoft.com/office/drawing/2014/main" id="{F1AB9755-7B28-FE0F-FFD5-2B296C90D1EE}"/>
              </a:ext>
            </a:extLst>
          </p:cNvPr>
          <p:cNvSpPr/>
          <p:nvPr/>
        </p:nvSpPr>
        <p:spPr>
          <a:xfrm>
            <a:off x="5275730" y="3493102"/>
            <a:ext cx="1887070" cy="774097"/>
          </a:xfrm>
          <a:prstGeom prst="leftArrow">
            <a:avLst/>
          </a:prstGeom>
        </p:spPr>
        <p:style>
          <a:lnRef idx="2">
            <a:schemeClr val="accent5">
              <a:shade val="15000"/>
            </a:schemeClr>
          </a:lnRef>
          <a:fillRef idx="1">
            <a:schemeClr val="accent5"/>
          </a:fillRef>
          <a:effectRef idx="0">
            <a:schemeClr val="accent5"/>
          </a:effectRef>
          <a:fontRef idx="minor">
            <a:schemeClr val="lt1"/>
          </a:fontRef>
        </p:style>
        <p:txBody>
          <a:bodyPr wrap="square" lIns="25400" tIns="12700" rIns="25400" bIns="12700" rtlCol="0" anchor="ctr"/>
          <a:lstStyle/>
          <a:p>
            <a:pPr algn="ctr"/>
            <a:r>
              <a:rPr lang="en-US" sz="1200" i="1" dirty="0">
                <a:solidFill>
                  <a:schemeClr val="tx1"/>
                </a:solidFill>
              </a:rPr>
              <a:t>Hervorragendes Beispiel</a:t>
            </a:r>
          </a:p>
        </p:txBody>
      </p:sp>
      <p:sp>
        <p:nvSpPr>
          <p:cNvPr id="5" name="Text Box 4">
            <a:extLst>
              <a:ext uri="{FF2B5EF4-FFF2-40B4-BE49-F238E27FC236}">
                <a16:creationId xmlns:a16="http://schemas.microsoft.com/office/drawing/2014/main" id="{66B9C3B1-340E-455C-687A-54F8EF99650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7" name="Rectangle 2">
            <a:extLst>
              <a:ext uri="{FF2B5EF4-FFF2-40B4-BE49-F238E27FC236}">
                <a16:creationId xmlns:a16="http://schemas.microsoft.com/office/drawing/2014/main" id="{92ED7F45-FA69-C452-D986-D805B95CFDB3}"/>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A</a:t>
            </a:r>
          </a:p>
        </p:txBody>
      </p:sp>
    </p:spTree>
    <p:extLst>
      <p:ext uri="{BB962C8B-B14F-4D97-AF65-F5344CB8AC3E}">
        <p14:creationId xmlns:p14="http://schemas.microsoft.com/office/powerpoint/2010/main" val="4007563653"/>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5B478-B3E0-FCE6-2D70-F977D8F67BD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A45F811-BBAE-A260-449A-14D3619DF6BD}"/>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245</a:t>
            </a:fld>
            <a:endParaRPr lang="en-US" altLang="en-US"/>
          </a:p>
        </p:txBody>
      </p:sp>
      <p:sp>
        <p:nvSpPr>
          <p:cNvPr id="3" name="Rectangle 2">
            <a:extLst>
              <a:ext uri="{FF2B5EF4-FFF2-40B4-BE49-F238E27FC236}">
                <a16:creationId xmlns:a16="http://schemas.microsoft.com/office/drawing/2014/main" id="{38CAB1B5-3B01-D0DD-65FF-1C41FC48FB64}"/>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F</a:t>
            </a:r>
          </a:p>
        </p:txBody>
      </p:sp>
      <p:sp>
        <p:nvSpPr>
          <p:cNvPr id="4" name="Text Box 4">
            <a:extLst>
              <a:ext uri="{FF2B5EF4-FFF2-40B4-BE49-F238E27FC236}">
                <a16:creationId xmlns:a16="http://schemas.microsoft.com/office/drawing/2014/main" id="{C56D9A59-8F80-1C12-51D4-D9B4B2FE43D4}"/>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42DF2F9D-05FB-342E-42B4-D2CF23A1F505}"/>
              </a:ext>
            </a:extLst>
          </p:cNvPr>
          <p:cNvSpPr txBox="1"/>
          <p:nvPr/>
        </p:nvSpPr>
        <p:spPr>
          <a:xfrm>
            <a:off x="640575" y="1480677"/>
            <a:ext cx="7360425" cy="1133644"/>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b="1" dirty="0"/>
              <a:t>--</a:t>
            </a:r>
            <a:r>
              <a:rPr lang="en-US" sz="1200" b="1" dirty="0" err="1"/>
              <a:t>Staphylokokken</a:t>
            </a:r>
            <a:r>
              <a:rPr lang="en-US" sz="1200" b="1" dirty="0"/>
              <a:t>-marginale Keratitis</a:t>
            </a:r>
            <a:endParaRPr lang="en-US" sz="2000" b="1" dirty="0">
              <a:solidFill>
                <a:schemeClr val="bg1">
                  <a:lumMod val="75000"/>
                </a:schemeClr>
              </a:solidFill>
            </a:endParaRPr>
          </a:p>
          <a:p>
            <a:r>
              <a:rPr lang="en-US" sz="1200" dirty="0">
                <a:solidFill>
                  <a:schemeClr val="bg1">
                    <a:lumMod val="75000"/>
                  </a:schemeClr>
                </a:solidFill>
              </a:rPr>
              <a:t>--Rosazea</a:t>
            </a:r>
          </a:p>
        </p:txBody>
      </p:sp>
      <p:sp>
        <p:nvSpPr>
          <p:cNvPr id="5" name="TextBox 4">
            <a:extLst>
              <a:ext uri="{FF2B5EF4-FFF2-40B4-BE49-F238E27FC236}">
                <a16:creationId xmlns:a16="http://schemas.microsoft.com/office/drawing/2014/main" id="{D8F4E80F-777B-708E-52B9-775C739E469E}"/>
              </a:ext>
            </a:extLst>
          </p:cNvPr>
          <p:cNvSpPr txBox="1"/>
          <p:nvPr/>
        </p:nvSpPr>
        <p:spPr>
          <a:xfrm>
            <a:off x="2448478" y="3068999"/>
            <a:ext cx="6472332" cy="3046988"/>
          </a:xfrm>
          <a:prstGeom prst="rect">
            <a:avLst/>
          </a:prstGeom>
          <a:noFill/>
        </p:spPr>
        <p:txBody>
          <a:bodyPr wrap="square" lIns="25400" tIns="12700" rIns="25400" bIns="12700" rtlCol="0">
            <a:spAutoFit/>
          </a:bodyPr>
          <a:lstStyle/>
          <a:p>
            <a:r>
              <a:rPr lang="en-US" sz="1200" i="1" dirty="0">
                <a:solidFill>
                  <a:schemeClr val="bg1">
                    <a:lumMod val="75000"/>
                  </a:schemeClr>
                </a:solidFill>
                <a:latin typeface="+mn-lt"/>
              </a:rPr>
              <a:t>Kurz gesagt: Was ist eine staphylokokkale marginale Keratitis?</a:t>
            </a:r>
          </a:p>
          <a:p>
            <a:r>
              <a:rPr lang="en-US" sz="1200" b="0" i="0" dirty="0">
                <a:solidFill>
                  <a:schemeClr val="bg1">
                    <a:lumMod val="75000"/>
                  </a:schemeClr>
                </a:solidFill>
                <a:effectLst/>
                <a:latin typeface="+mn-lt"/>
              </a:rPr>
              <a:t>Eine </a:t>
            </a:r>
            <a:r>
              <a:rPr lang="en-US" sz="1200" i="0" dirty="0">
                <a:solidFill>
                  <a:schemeClr val="bg1">
                    <a:lumMod val="75000"/>
                  </a:schemeClr>
                </a:solidFill>
                <a:effectLst/>
                <a:latin typeface="+mn-lt"/>
              </a:rPr>
              <a:t>entzündliche Erkrankung </a:t>
            </a:r>
            <a:r>
              <a:rPr lang="en-US" sz="1200" b="0" i="0" dirty="0">
                <a:solidFill>
                  <a:schemeClr val="bg1">
                    <a:lumMod val="75000"/>
                  </a:schemeClr>
                </a:solidFill>
                <a:effectLst/>
                <a:latin typeface="+mn-lt"/>
              </a:rPr>
              <a:t>der peripheren Hornhaut, gekennzeichnet durch periphere Stromainfiltrate, die häufig mit einem Zusammenbruch des Epithels und einer Ulzeration einhergehen</a:t>
            </a:r>
          </a:p>
          <a:p>
            <a:endParaRPr lang="en-US" sz="1600" dirty="0">
              <a:solidFill>
                <a:schemeClr val="bg1">
                  <a:lumMod val="75000"/>
                </a:schemeClr>
              </a:solidFill>
              <a:latin typeface="+mn-lt"/>
            </a:endParaRPr>
          </a:p>
          <a:p>
            <a:r>
              <a:rPr lang="en-US" sz="1200" i="1" dirty="0">
                <a:solidFill>
                  <a:schemeClr val="bg1">
                    <a:lumMod val="75000"/>
                  </a:schemeClr>
                </a:solidFill>
                <a:latin typeface="+mn-lt"/>
              </a:rPr>
              <a:t>Oh, es handelt sich also um ein peripheres Geschwür als Folge einer Staphylokokkeninfektion?</a:t>
            </a:r>
          </a:p>
          <a:p>
            <a:r>
              <a:rPr lang="en-US" sz="1200" dirty="0">
                <a:solidFill>
                  <a:schemeClr val="bg1">
                    <a:lumMod val="75000"/>
                  </a:schemeClr>
                </a:solidFill>
                <a:latin typeface="+mn-lt"/>
              </a:rPr>
              <a:t>Nein, und dies ist eine sehr wichtige Unterscheidung – die Hornhautulzerationen bei der Staphylokokken-Marginalkeratitis sind sterile Reaktionen auf </a:t>
            </a:r>
            <a:r>
              <a:rPr lang="en-US" sz="1200" i="1" dirty="0">
                <a:solidFill>
                  <a:schemeClr val="bg1">
                    <a:lumMod val="75000"/>
                  </a:schemeClr>
                </a:solidFill>
                <a:latin typeface="+mn-lt"/>
              </a:rPr>
              <a:t>Staphylokokken-Antigene</a:t>
            </a:r>
            <a:r>
              <a:rPr lang="en-US" sz="1200" dirty="0">
                <a:solidFill>
                  <a:schemeClr val="bg1">
                    <a:lumMod val="75000"/>
                  </a:schemeClr>
                </a:solidFill>
                <a:latin typeface="+mn-lt"/>
              </a:rPr>
              <a:t>, keine aktive Infektion</a:t>
            </a:r>
          </a:p>
          <a:p>
            <a:endParaRPr lang="en-US" sz="1600" dirty="0">
              <a:solidFill>
                <a:schemeClr val="bg1">
                  <a:lumMod val="75000"/>
                </a:schemeClr>
              </a:solidFill>
              <a:latin typeface="+mn-lt"/>
            </a:endParaRPr>
          </a:p>
          <a:p>
            <a:r>
              <a:rPr lang="en-US" sz="1200" i="1" dirty="0">
                <a:solidFill>
                  <a:schemeClr val="bg1">
                    <a:lumMod val="75000"/>
                  </a:schemeClr>
                </a:solidFill>
                <a:latin typeface="+mn-lt"/>
              </a:rPr>
              <a:t>Welche Erkrankung tritt immer zusammen mit einer Staphylokokken-marginalen Keratitis auf?</a:t>
            </a:r>
          </a:p>
          <a:p>
            <a:r>
              <a:rPr lang="en-US" sz="1200" dirty="0">
                <a:solidFill>
                  <a:schemeClr val="bg1">
                    <a:lumMod val="75000"/>
                  </a:schemeClr>
                </a:solidFill>
                <a:latin typeface="+mn-lt"/>
              </a:rPr>
              <a:t>Staphylokokken-Blepharitis (die Augenlider sind die Quelle der Antigene)</a:t>
            </a:r>
          </a:p>
        </p:txBody>
      </p:sp>
      <p:sp>
        <p:nvSpPr>
          <p:cNvPr id="10" name="TextBox 9">
            <a:extLst>
              <a:ext uri="{FF2B5EF4-FFF2-40B4-BE49-F238E27FC236}">
                <a16:creationId xmlns:a16="http://schemas.microsoft.com/office/drawing/2014/main" id="{980EB953-C909-B369-CED1-84D2ACE5A4E6}"/>
              </a:ext>
            </a:extLst>
          </p:cNvPr>
          <p:cNvSpPr txBox="1"/>
          <p:nvPr/>
        </p:nvSpPr>
        <p:spPr>
          <a:xfrm>
            <a:off x="345234" y="313017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latin typeface="+mn-lt"/>
              </a:rPr>
              <a:t>Wie sieht das klassische Erscheinungsbild der Ulzerationen bei </a:t>
            </a:r>
            <a:r>
              <a:rPr lang="en-US" sz="1200" i="1" dirty="0" err="1">
                <a:latin typeface="+mn-lt"/>
              </a:rPr>
              <a:t>einer</a:t>
            </a:r>
            <a:r>
              <a:rPr lang="en-US" sz="1200" i="1" dirty="0">
                <a:latin typeface="+mn-lt"/>
              </a:rPr>
              <a:t> marginalen Staphylokokken</a:t>
            </a:r>
            <a:r>
              <a:rPr lang="en-US" sz="1200" i="1" dirty="0" err="1">
                <a:latin typeface="+mn-lt"/>
              </a:rPr>
              <a:t>-Keratitis</a:t>
            </a:r>
            <a:r>
              <a:rPr lang="en-US" sz="1200" i="1" dirty="0">
                <a:latin typeface="+mn-lt"/>
              </a:rPr>
              <a:t> aus?</a:t>
            </a:r>
            <a:endParaRPr lang="en-US" sz="1400" i="1" dirty="0">
              <a:solidFill>
                <a:schemeClr val="accent1">
                  <a:lumMod val="20000"/>
                  <a:lumOff val="80000"/>
                </a:schemeClr>
              </a:solidFill>
              <a:latin typeface="+mn-lt"/>
            </a:endParaRPr>
          </a:p>
          <a:p>
            <a:r>
              <a:rPr lang="en-US" sz="1200" i="0" dirty="0">
                <a:solidFill>
                  <a:schemeClr val="accent1">
                    <a:lumMod val="20000"/>
                    <a:lumOff val="80000"/>
                  </a:schemeClr>
                </a:solidFill>
                <a:effectLst/>
                <a:latin typeface="+mn-lt"/>
              </a:rPr>
              <a:t>Ein oder mehrere stromale Infiltrate in der peripheren Hornhaut, typischerweise in den Positionen 2, 4, 8 und 10 Uhr. Die Infiltrate befinden sich fast immer 1–2 mm parallel zum Limbus, mit einem klaren Rand aus gesunder Hornhaut zwischen ihnen und dem Limbus. Die Läsionen können sich zirkulär ausbreiten, wobei sie kaum dazu neigen, zentral oder peripher zu wachsen. Sie können miteinander verschmelzen. </a:t>
            </a:r>
            <a:endParaRPr lang="en-US" sz="1400" dirty="0">
              <a:solidFill>
                <a:schemeClr val="accent1">
                  <a:lumMod val="20000"/>
                  <a:lumOff val="80000"/>
                </a:schemeClr>
              </a:solidFill>
              <a:latin typeface="+mn-lt"/>
            </a:endParaRPr>
          </a:p>
        </p:txBody>
      </p:sp>
    </p:spTree>
    <p:extLst>
      <p:ext uri="{BB962C8B-B14F-4D97-AF65-F5344CB8AC3E}">
        <p14:creationId xmlns:p14="http://schemas.microsoft.com/office/powerpoint/2010/main" val="1722016786"/>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12EFA-89DA-D215-DF50-CD61EA5DF6E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A28065-190C-E640-A323-284BBDEB808B}"/>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246</a:t>
            </a:fld>
            <a:endParaRPr lang="en-US" altLang="en-US"/>
          </a:p>
        </p:txBody>
      </p:sp>
      <p:sp>
        <p:nvSpPr>
          <p:cNvPr id="3" name="Rectangle 2">
            <a:extLst>
              <a:ext uri="{FF2B5EF4-FFF2-40B4-BE49-F238E27FC236}">
                <a16:creationId xmlns:a16="http://schemas.microsoft.com/office/drawing/2014/main" id="{886DCD8C-FABD-037C-1723-10146AD4E9BE}"/>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Fragen und Antworten</a:t>
            </a:r>
          </a:p>
        </p:txBody>
      </p:sp>
      <p:sp>
        <p:nvSpPr>
          <p:cNvPr id="4" name="Text Box 4">
            <a:extLst>
              <a:ext uri="{FF2B5EF4-FFF2-40B4-BE49-F238E27FC236}">
                <a16:creationId xmlns:a16="http://schemas.microsoft.com/office/drawing/2014/main" id="{38387AE7-0F45-5B10-0FB7-2A979CC1227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F90B787B-00E5-5B7F-1AD5-2CA4D59CD727}"/>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b="1" dirty="0"/>
              <a:t>--Staphylokokken-marginale Keratitis</a:t>
            </a:r>
            <a:endParaRPr lang="en-US" sz="2000" b="1" dirty="0">
              <a:solidFill>
                <a:schemeClr val="bg1">
                  <a:lumMod val="75000"/>
                </a:schemeClr>
              </a:solidFill>
            </a:endParaRPr>
          </a:p>
          <a:p>
            <a:r>
              <a:rPr lang="en-US" sz="1200" dirty="0">
                <a:solidFill>
                  <a:schemeClr val="bg1">
                    <a:lumMod val="75000"/>
                  </a:schemeClr>
                </a:solidFill>
              </a:rPr>
              <a:t>--Rosazea</a:t>
            </a:r>
          </a:p>
        </p:txBody>
      </p:sp>
      <p:sp>
        <p:nvSpPr>
          <p:cNvPr id="5" name="TextBox 4">
            <a:extLst>
              <a:ext uri="{FF2B5EF4-FFF2-40B4-BE49-F238E27FC236}">
                <a16:creationId xmlns:a16="http://schemas.microsoft.com/office/drawing/2014/main" id="{645A932E-B20A-F563-BC56-6655C70E729F}"/>
              </a:ext>
            </a:extLst>
          </p:cNvPr>
          <p:cNvSpPr txBox="1"/>
          <p:nvPr/>
        </p:nvSpPr>
        <p:spPr>
          <a:xfrm>
            <a:off x="2448478" y="3068999"/>
            <a:ext cx="6472332" cy="3046988"/>
          </a:xfrm>
          <a:prstGeom prst="rect">
            <a:avLst/>
          </a:prstGeom>
          <a:noFill/>
        </p:spPr>
        <p:txBody>
          <a:bodyPr wrap="square" lIns="25400" tIns="12700" rIns="25400" bIns="12700" rtlCol="0">
            <a:spAutoFit/>
          </a:bodyPr>
          <a:lstStyle/>
          <a:p>
            <a:r>
              <a:rPr lang="en-US" sz="1200" i="1" dirty="0">
                <a:solidFill>
                  <a:schemeClr val="bg1">
                    <a:lumMod val="75000"/>
                  </a:schemeClr>
                </a:solidFill>
                <a:latin typeface="+mn-lt"/>
              </a:rPr>
              <a:t>Kurz gesagt: Was ist eine staphylokokkale marginale Keratitis?</a:t>
            </a:r>
          </a:p>
          <a:p>
            <a:r>
              <a:rPr lang="en-US" sz="1200" b="0" i="0" dirty="0">
                <a:solidFill>
                  <a:schemeClr val="bg1">
                    <a:lumMod val="75000"/>
                  </a:schemeClr>
                </a:solidFill>
                <a:effectLst/>
                <a:latin typeface="+mn-lt"/>
              </a:rPr>
              <a:t>Eine </a:t>
            </a:r>
            <a:r>
              <a:rPr lang="en-US" sz="1200" i="0" dirty="0">
                <a:solidFill>
                  <a:schemeClr val="bg1">
                    <a:lumMod val="75000"/>
                  </a:schemeClr>
                </a:solidFill>
                <a:effectLst/>
                <a:latin typeface="+mn-lt"/>
              </a:rPr>
              <a:t>entzündliche Erkrankung </a:t>
            </a:r>
            <a:r>
              <a:rPr lang="en-US" sz="1200" b="0" i="0" dirty="0">
                <a:solidFill>
                  <a:schemeClr val="bg1">
                    <a:lumMod val="75000"/>
                  </a:schemeClr>
                </a:solidFill>
                <a:effectLst/>
                <a:latin typeface="+mn-lt"/>
              </a:rPr>
              <a:t>der peripheren Hornhaut, gekennzeichnet durch periphere Stromainfiltrate, die häufig mit einem Zusammenbruch des Epithels und einer Ulzeration einhergehen</a:t>
            </a:r>
          </a:p>
          <a:p>
            <a:endParaRPr lang="en-US" sz="1600" dirty="0">
              <a:solidFill>
                <a:schemeClr val="bg1">
                  <a:lumMod val="75000"/>
                </a:schemeClr>
              </a:solidFill>
              <a:latin typeface="+mn-lt"/>
            </a:endParaRPr>
          </a:p>
          <a:p>
            <a:r>
              <a:rPr lang="en-US" sz="1200" i="1" dirty="0">
                <a:solidFill>
                  <a:schemeClr val="bg1">
                    <a:lumMod val="75000"/>
                  </a:schemeClr>
                </a:solidFill>
                <a:latin typeface="+mn-lt"/>
              </a:rPr>
              <a:t>Oh, es handelt sich also um ein peripheres Geschwür als Folge einer Staphylokokkeninfektion?</a:t>
            </a:r>
          </a:p>
          <a:p>
            <a:r>
              <a:rPr lang="en-US" sz="1200" dirty="0">
                <a:solidFill>
                  <a:schemeClr val="bg1">
                    <a:lumMod val="75000"/>
                  </a:schemeClr>
                </a:solidFill>
                <a:latin typeface="+mn-lt"/>
              </a:rPr>
              <a:t>Nein, und dies ist eine sehr wichtige Unterscheidung – die Hornhautulzerationen bei der Staphylokokken-Marginalkeratitis sind sterile Reaktionen auf </a:t>
            </a:r>
            <a:r>
              <a:rPr lang="en-US" sz="1200" i="1" dirty="0">
                <a:solidFill>
                  <a:schemeClr val="bg1">
                    <a:lumMod val="75000"/>
                  </a:schemeClr>
                </a:solidFill>
                <a:latin typeface="+mn-lt"/>
              </a:rPr>
              <a:t>Staphylokokken-Antigene</a:t>
            </a:r>
            <a:r>
              <a:rPr lang="en-US" sz="1200" dirty="0">
                <a:solidFill>
                  <a:schemeClr val="bg1">
                    <a:lumMod val="75000"/>
                  </a:schemeClr>
                </a:solidFill>
                <a:latin typeface="+mn-lt"/>
              </a:rPr>
              <a:t>, keine aktive Infektion</a:t>
            </a:r>
          </a:p>
          <a:p>
            <a:endParaRPr lang="en-US" sz="1600" dirty="0">
              <a:solidFill>
                <a:schemeClr val="bg1">
                  <a:lumMod val="75000"/>
                </a:schemeClr>
              </a:solidFill>
              <a:latin typeface="+mn-lt"/>
            </a:endParaRPr>
          </a:p>
          <a:p>
            <a:r>
              <a:rPr lang="en-US" sz="1200" i="1" dirty="0">
                <a:solidFill>
                  <a:schemeClr val="bg1">
                    <a:lumMod val="75000"/>
                  </a:schemeClr>
                </a:solidFill>
                <a:latin typeface="+mn-lt"/>
              </a:rPr>
              <a:t>Welche Erkrankung tritt immer zusammen mit einer Staphylokokken-marginalen Keratitis auf?</a:t>
            </a:r>
          </a:p>
          <a:p>
            <a:r>
              <a:rPr lang="en-US" sz="1200" dirty="0">
                <a:solidFill>
                  <a:schemeClr val="bg1">
                    <a:lumMod val="75000"/>
                  </a:schemeClr>
                </a:solidFill>
                <a:latin typeface="+mn-lt"/>
              </a:rPr>
              <a:t>Staphylokokken-Blepharitis (die Augenlider sind die Quelle der Antigene)</a:t>
            </a:r>
          </a:p>
        </p:txBody>
      </p:sp>
      <p:sp>
        <p:nvSpPr>
          <p:cNvPr id="10" name="TextBox 9">
            <a:extLst>
              <a:ext uri="{FF2B5EF4-FFF2-40B4-BE49-F238E27FC236}">
                <a16:creationId xmlns:a16="http://schemas.microsoft.com/office/drawing/2014/main" id="{04A4EDF3-259A-CEDB-E55D-329E0332C331}"/>
              </a:ext>
            </a:extLst>
          </p:cNvPr>
          <p:cNvSpPr txBox="1"/>
          <p:nvPr/>
        </p:nvSpPr>
        <p:spPr>
          <a:xfrm>
            <a:off x="345234" y="313017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latin typeface="+mn-lt"/>
              </a:rPr>
              <a:t>Wie sieht das klassische Erscheinungsbild der Ulzerationen bei </a:t>
            </a:r>
            <a:r>
              <a:rPr lang="en-US" sz="1200" i="1" dirty="0" err="1">
                <a:latin typeface="+mn-lt"/>
              </a:rPr>
              <a:t>einer</a:t>
            </a:r>
            <a:r>
              <a:rPr lang="en-US" sz="1200" i="1" dirty="0">
                <a:latin typeface="+mn-lt"/>
              </a:rPr>
              <a:t> marginalen Staphylokokken</a:t>
            </a:r>
            <a:r>
              <a:rPr lang="en-US" sz="1200" i="1" dirty="0" err="1">
                <a:latin typeface="+mn-lt"/>
              </a:rPr>
              <a:t>-Keratitis</a:t>
            </a:r>
            <a:r>
              <a:rPr lang="en-US" sz="1200" i="1" dirty="0">
                <a:latin typeface="+mn-lt"/>
              </a:rPr>
              <a:t> aus?</a:t>
            </a:r>
          </a:p>
          <a:p>
            <a:r>
              <a:rPr lang="en-US" sz="1200" i="0" dirty="0">
                <a:effectLst/>
                <a:latin typeface="+mn-lt"/>
              </a:rPr>
              <a:t>Ein oder mehrere stromale Infiltrate in der peripheren Hornhaut, typischerweise in den Positionen 2, 4, 8 und 10 Uhr. </a:t>
            </a:r>
            <a:r>
              <a:rPr lang="en-US" sz="1200" i="0" dirty="0">
                <a:solidFill>
                  <a:schemeClr val="accent1">
                    <a:lumMod val="20000"/>
                    <a:lumOff val="80000"/>
                  </a:schemeClr>
                </a:solidFill>
                <a:effectLst/>
                <a:latin typeface="+mn-lt"/>
              </a:rPr>
              <a:t>Die Infiltrate befinden sich fast immer 1–2 mm parallel zum Limbus, mit einem klaren Rand aus gesunder Hornhaut zwischen ihnen und dem Limbus. Die Läsionen können sich zirkulär ausbreiten, wobei sie kaum dazu neigen, zentral oder peripher zu wachsen. Sie können miteinander verschmelzen. </a:t>
            </a:r>
            <a:endParaRPr lang="en-US" sz="1400" dirty="0">
              <a:solidFill>
                <a:schemeClr val="accent1">
                  <a:lumMod val="20000"/>
                  <a:lumOff val="80000"/>
                </a:schemeClr>
              </a:solidFill>
              <a:latin typeface="+mn-lt"/>
            </a:endParaRPr>
          </a:p>
        </p:txBody>
      </p:sp>
      <p:sp>
        <p:nvSpPr>
          <p:cNvPr id="15" name="Rectangle 14">
            <a:extLst>
              <a:ext uri="{FF2B5EF4-FFF2-40B4-BE49-F238E27FC236}">
                <a16:creationId xmlns:a16="http://schemas.microsoft.com/office/drawing/2014/main" id="{D2A435D5-AC86-5591-DA4B-F2664837B526}"/>
              </a:ext>
            </a:extLst>
          </p:cNvPr>
          <p:cNvSpPr/>
          <p:nvPr/>
        </p:nvSpPr>
        <p:spPr>
          <a:xfrm>
            <a:off x="6888479" y="3324445"/>
            <a:ext cx="1407861" cy="40935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4 spezifische Lokalisationen</a:t>
            </a:r>
          </a:p>
        </p:txBody>
      </p:sp>
    </p:spTree>
    <p:extLst>
      <p:ext uri="{BB962C8B-B14F-4D97-AF65-F5344CB8AC3E}">
        <p14:creationId xmlns:p14="http://schemas.microsoft.com/office/powerpoint/2010/main" val="1624107755"/>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2A2D9-20E7-64A5-D1D4-CF491F20948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4DE374-D946-5C59-4217-287B8BB3A0AD}"/>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247</a:t>
            </a:fld>
            <a:endParaRPr lang="en-US" altLang="en-US"/>
          </a:p>
        </p:txBody>
      </p:sp>
      <p:sp>
        <p:nvSpPr>
          <p:cNvPr id="3" name="Rectangle 2">
            <a:extLst>
              <a:ext uri="{FF2B5EF4-FFF2-40B4-BE49-F238E27FC236}">
                <a16:creationId xmlns:a16="http://schemas.microsoft.com/office/drawing/2014/main" id="{2511CC7D-1827-7946-D5DD-57FB8B41F56F}"/>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A</a:t>
            </a:r>
          </a:p>
        </p:txBody>
      </p:sp>
      <p:sp>
        <p:nvSpPr>
          <p:cNvPr id="4" name="Text Box 4">
            <a:extLst>
              <a:ext uri="{FF2B5EF4-FFF2-40B4-BE49-F238E27FC236}">
                <a16:creationId xmlns:a16="http://schemas.microsoft.com/office/drawing/2014/main" id="{60DDF960-0AE0-09A0-F1ED-918D0B776533}"/>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14EDE133-C7DF-D9D8-6816-C6DCD4416010}"/>
              </a:ext>
            </a:extLst>
          </p:cNvPr>
          <p:cNvSpPr txBox="1"/>
          <p:nvPr/>
        </p:nvSpPr>
        <p:spPr>
          <a:xfrm>
            <a:off x="640575" y="1480677"/>
            <a:ext cx="7360425" cy="1133644"/>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b="1" dirty="0"/>
              <a:t>--</a:t>
            </a:r>
            <a:r>
              <a:rPr lang="en-US" sz="1200" b="1" dirty="0" err="1"/>
              <a:t>Staphylokokken</a:t>
            </a:r>
            <a:r>
              <a:rPr lang="en-US" sz="1200" b="1" dirty="0"/>
              <a:t>-marginale Keratitis</a:t>
            </a:r>
            <a:endParaRPr lang="en-US" sz="2000" b="1" dirty="0">
              <a:solidFill>
                <a:schemeClr val="bg1">
                  <a:lumMod val="75000"/>
                </a:schemeClr>
              </a:solidFill>
            </a:endParaRPr>
          </a:p>
          <a:p>
            <a:r>
              <a:rPr lang="en-US" sz="1200" dirty="0">
                <a:solidFill>
                  <a:schemeClr val="bg1">
                    <a:lumMod val="75000"/>
                  </a:schemeClr>
                </a:solidFill>
              </a:rPr>
              <a:t>--Rosazea</a:t>
            </a:r>
          </a:p>
        </p:txBody>
      </p:sp>
      <p:sp>
        <p:nvSpPr>
          <p:cNvPr id="5" name="TextBox 4">
            <a:extLst>
              <a:ext uri="{FF2B5EF4-FFF2-40B4-BE49-F238E27FC236}">
                <a16:creationId xmlns:a16="http://schemas.microsoft.com/office/drawing/2014/main" id="{14C9800C-33F7-ABA6-EEDB-11E3A80D7382}"/>
              </a:ext>
            </a:extLst>
          </p:cNvPr>
          <p:cNvSpPr txBox="1"/>
          <p:nvPr/>
        </p:nvSpPr>
        <p:spPr>
          <a:xfrm>
            <a:off x="2448478" y="3068999"/>
            <a:ext cx="6472332" cy="3046988"/>
          </a:xfrm>
          <a:prstGeom prst="rect">
            <a:avLst/>
          </a:prstGeom>
          <a:noFill/>
        </p:spPr>
        <p:txBody>
          <a:bodyPr wrap="square" lIns="25400" tIns="12700" rIns="25400" bIns="12700" rtlCol="0">
            <a:spAutoFit/>
          </a:bodyPr>
          <a:lstStyle/>
          <a:p>
            <a:r>
              <a:rPr lang="en-US" sz="1200" i="1" dirty="0">
                <a:solidFill>
                  <a:schemeClr val="bg1">
                    <a:lumMod val="75000"/>
                  </a:schemeClr>
                </a:solidFill>
                <a:latin typeface="+mn-lt"/>
              </a:rPr>
              <a:t>Kurz gesagt: Was ist eine staphylokokkale marginale Keratitis?</a:t>
            </a:r>
          </a:p>
          <a:p>
            <a:r>
              <a:rPr lang="en-US" sz="1200" b="0" i="0" dirty="0">
                <a:solidFill>
                  <a:schemeClr val="bg1">
                    <a:lumMod val="75000"/>
                  </a:schemeClr>
                </a:solidFill>
                <a:effectLst/>
                <a:latin typeface="+mn-lt"/>
              </a:rPr>
              <a:t>Eine </a:t>
            </a:r>
            <a:r>
              <a:rPr lang="en-US" sz="1200" i="0" dirty="0">
                <a:solidFill>
                  <a:schemeClr val="bg1">
                    <a:lumMod val="75000"/>
                  </a:schemeClr>
                </a:solidFill>
                <a:effectLst/>
                <a:latin typeface="+mn-lt"/>
              </a:rPr>
              <a:t>entzündliche Erkrankung </a:t>
            </a:r>
            <a:r>
              <a:rPr lang="en-US" sz="1200" b="0" i="0" dirty="0">
                <a:solidFill>
                  <a:schemeClr val="bg1">
                    <a:lumMod val="75000"/>
                  </a:schemeClr>
                </a:solidFill>
                <a:effectLst/>
                <a:latin typeface="+mn-lt"/>
              </a:rPr>
              <a:t>der peripheren Hornhaut, gekennzeichnet durch periphere Stromainfiltrate, die häufig mit Epithelablösung und Ulzeration einhergehen</a:t>
            </a:r>
          </a:p>
          <a:p>
            <a:endParaRPr lang="en-US" sz="1600" dirty="0">
              <a:solidFill>
                <a:schemeClr val="bg1">
                  <a:lumMod val="75000"/>
                </a:schemeClr>
              </a:solidFill>
              <a:latin typeface="+mn-lt"/>
            </a:endParaRPr>
          </a:p>
          <a:p>
            <a:r>
              <a:rPr lang="en-US" sz="1200" i="1" dirty="0">
                <a:solidFill>
                  <a:schemeClr val="bg1">
                    <a:lumMod val="75000"/>
                  </a:schemeClr>
                </a:solidFill>
                <a:latin typeface="+mn-lt"/>
              </a:rPr>
              <a:t>Oh, es handelt sich also um ein peripheres Geschwür als Folge einer Staphylokokkeninfektion?</a:t>
            </a:r>
          </a:p>
          <a:p>
            <a:r>
              <a:rPr lang="en-US" sz="1200" dirty="0">
                <a:solidFill>
                  <a:schemeClr val="bg1">
                    <a:lumMod val="75000"/>
                  </a:schemeClr>
                </a:solidFill>
                <a:latin typeface="+mn-lt"/>
              </a:rPr>
              <a:t>Nein, und dies ist eine sehr wichtige Unterscheidung – die Hornhautulzerationen bei der Staphylokokken-Marginalkeratitis sind sterile Reaktionen auf </a:t>
            </a:r>
            <a:r>
              <a:rPr lang="en-US" sz="1200" i="1" dirty="0">
                <a:solidFill>
                  <a:schemeClr val="bg1">
                    <a:lumMod val="75000"/>
                  </a:schemeClr>
                </a:solidFill>
                <a:latin typeface="+mn-lt"/>
              </a:rPr>
              <a:t>Staphylokokken-Antigene</a:t>
            </a:r>
            <a:r>
              <a:rPr lang="en-US" sz="1200" dirty="0">
                <a:solidFill>
                  <a:schemeClr val="bg1">
                    <a:lumMod val="75000"/>
                  </a:schemeClr>
                </a:solidFill>
                <a:latin typeface="+mn-lt"/>
              </a:rPr>
              <a:t>, keine aktive Infektion</a:t>
            </a:r>
          </a:p>
          <a:p>
            <a:endParaRPr lang="en-US" sz="1600" dirty="0">
              <a:solidFill>
                <a:schemeClr val="bg1">
                  <a:lumMod val="75000"/>
                </a:schemeClr>
              </a:solidFill>
              <a:latin typeface="+mn-lt"/>
            </a:endParaRPr>
          </a:p>
          <a:p>
            <a:r>
              <a:rPr lang="en-US" sz="1200" i="1" dirty="0">
                <a:solidFill>
                  <a:schemeClr val="bg1">
                    <a:lumMod val="75000"/>
                  </a:schemeClr>
                </a:solidFill>
                <a:latin typeface="+mn-lt"/>
              </a:rPr>
              <a:t>Welche Erkrankung tritt immer zusammen mit einer Staphylokokken-marginalen Keratitis auf?</a:t>
            </a:r>
          </a:p>
          <a:p>
            <a:r>
              <a:rPr lang="en-US" sz="1200" dirty="0">
                <a:solidFill>
                  <a:schemeClr val="bg1">
                    <a:lumMod val="75000"/>
                  </a:schemeClr>
                </a:solidFill>
                <a:latin typeface="+mn-lt"/>
              </a:rPr>
              <a:t>Staphylokokken-Blepharitis (die Augenlider sind die Quelle der Antigene)</a:t>
            </a:r>
          </a:p>
        </p:txBody>
      </p:sp>
      <p:sp>
        <p:nvSpPr>
          <p:cNvPr id="10" name="TextBox 9">
            <a:extLst>
              <a:ext uri="{FF2B5EF4-FFF2-40B4-BE49-F238E27FC236}">
                <a16:creationId xmlns:a16="http://schemas.microsoft.com/office/drawing/2014/main" id="{2EA534CB-2584-C322-5ACE-DD2DFA74C6E8}"/>
              </a:ext>
            </a:extLst>
          </p:cNvPr>
          <p:cNvSpPr txBox="1"/>
          <p:nvPr/>
        </p:nvSpPr>
        <p:spPr>
          <a:xfrm>
            <a:off x="345234" y="313017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latin typeface="+mn-lt"/>
              </a:rPr>
              <a:t>Wie sieht das klassische Erscheinungsbild der Ulzerationen bei </a:t>
            </a:r>
            <a:r>
              <a:rPr lang="en-US" sz="1200" i="1" dirty="0" err="1">
                <a:latin typeface="+mn-lt"/>
              </a:rPr>
              <a:t>einer</a:t>
            </a:r>
            <a:r>
              <a:rPr lang="en-US" sz="1200" i="1" dirty="0">
                <a:latin typeface="+mn-lt"/>
              </a:rPr>
              <a:t> marginalen Staphylokokken</a:t>
            </a:r>
            <a:r>
              <a:rPr lang="en-US" sz="1200" i="1" dirty="0" err="1">
                <a:latin typeface="+mn-lt"/>
              </a:rPr>
              <a:t>-Keratitis</a:t>
            </a:r>
            <a:r>
              <a:rPr lang="en-US" sz="1200" i="1" dirty="0">
                <a:latin typeface="+mn-lt"/>
              </a:rPr>
              <a:t> aus?</a:t>
            </a:r>
          </a:p>
          <a:p>
            <a:r>
              <a:rPr lang="en-US" sz="1200" i="0" dirty="0">
                <a:effectLst/>
                <a:latin typeface="+mn-lt"/>
              </a:rPr>
              <a:t>Ein oder mehrere stromale Infiltrate in der peripheren Hornhaut, typischerweise in den Positionen bei 2, 4, 8 und 10 Uhr. </a:t>
            </a:r>
            <a:r>
              <a:rPr lang="en-US" sz="1200" i="0" dirty="0">
                <a:solidFill>
                  <a:schemeClr val="accent1">
                    <a:lumMod val="20000"/>
                    <a:lumOff val="80000"/>
                  </a:schemeClr>
                </a:solidFill>
                <a:effectLst/>
                <a:latin typeface="+mn-lt"/>
              </a:rPr>
              <a:t>Die Infiltrate befinden sich fast immer 1–2 mm parallel zum Limbus, mit einem klaren Rand aus gesunder Hornhaut zwischen ihnen und dem Limbus. Die Läsionen können sich zirkulär ausbreiten, wobei sie kaum dazu neigen, zentral oder peripher zu wachsen. Sie können miteinander verschmelzen. </a:t>
            </a:r>
            <a:endParaRPr lang="en-US" sz="1400" dirty="0">
              <a:solidFill>
                <a:schemeClr val="accent1">
                  <a:lumMod val="20000"/>
                  <a:lumOff val="80000"/>
                </a:schemeClr>
              </a:solidFill>
              <a:latin typeface="+mn-lt"/>
            </a:endParaRPr>
          </a:p>
        </p:txBody>
      </p:sp>
    </p:spTree>
    <p:extLst>
      <p:ext uri="{BB962C8B-B14F-4D97-AF65-F5344CB8AC3E}">
        <p14:creationId xmlns:p14="http://schemas.microsoft.com/office/powerpoint/2010/main" val="448380477"/>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D059A-070D-4E81-4A64-8421E0D430A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D199C9-2BB9-A333-14CA-07549B6108A1}"/>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248</a:t>
            </a:fld>
            <a:endParaRPr lang="en-US" altLang="en-US"/>
          </a:p>
        </p:txBody>
      </p:sp>
      <p:sp>
        <p:nvSpPr>
          <p:cNvPr id="3" name="Rectangle 2">
            <a:extLst>
              <a:ext uri="{FF2B5EF4-FFF2-40B4-BE49-F238E27FC236}">
                <a16:creationId xmlns:a16="http://schemas.microsoft.com/office/drawing/2014/main" id="{28FEAD28-E0F6-81B0-167F-284A77A13763}"/>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F</a:t>
            </a:r>
          </a:p>
        </p:txBody>
      </p:sp>
      <p:sp>
        <p:nvSpPr>
          <p:cNvPr id="4" name="Text Box 4">
            <a:extLst>
              <a:ext uri="{FF2B5EF4-FFF2-40B4-BE49-F238E27FC236}">
                <a16:creationId xmlns:a16="http://schemas.microsoft.com/office/drawing/2014/main" id="{628F33B4-B4CC-D30D-948C-0DF3EB6592F4}"/>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B3EACF34-00ED-1E94-B6BA-5A24499C8657}"/>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stromale Keratitis</a:t>
            </a:r>
          </a:p>
          <a:p>
            <a:r>
              <a:rPr lang="en-US" sz="1200" b="1" dirty="0"/>
              <a:t>--Staphylokokken-marginale Keratitis</a:t>
            </a:r>
            <a:endParaRPr lang="en-US" sz="2000" b="1" dirty="0">
              <a:solidFill>
                <a:schemeClr val="bg1">
                  <a:lumMod val="75000"/>
                </a:schemeClr>
              </a:solidFill>
            </a:endParaRPr>
          </a:p>
          <a:p>
            <a:r>
              <a:rPr lang="en-US" sz="1200" dirty="0">
                <a:solidFill>
                  <a:schemeClr val="bg1">
                    <a:lumMod val="75000"/>
                  </a:schemeClr>
                </a:solidFill>
              </a:rPr>
              <a:t>--Rosazea</a:t>
            </a:r>
          </a:p>
        </p:txBody>
      </p:sp>
      <p:sp>
        <p:nvSpPr>
          <p:cNvPr id="5" name="TextBox 4">
            <a:extLst>
              <a:ext uri="{FF2B5EF4-FFF2-40B4-BE49-F238E27FC236}">
                <a16:creationId xmlns:a16="http://schemas.microsoft.com/office/drawing/2014/main" id="{F0B4AFBB-B345-F016-2B25-291DD75C643C}"/>
              </a:ext>
            </a:extLst>
          </p:cNvPr>
          <p:cNvSpPr txBox="1"/>
          <p:nvPr/>
        </p:nvSpPr>
        <p:spPr>
          <a:xfrm>
            <a:off x="2448478" y="3068999"/>
            <a:ext cx="6472332" cy="3046988"/>
          </a:xfrm>
          <a:prstGeom prst="rect">
            <a:avLst/>
          </a:prstGeom>
          <a:noFill/>
        </p:spPr>
        <p:txBody>
          <a:bodyPr wrap="square" lIns="25400" tIns="12700" rIns="25400" bIns="12700" rtlCol="0">
            <a:spAutoFit/>
          </a:bodyPr>
          <a:lstStyle/>
          <a:p>
            <a:r>
              <a:rPr lang="en-US" sz="1200" i="1" dirty="0">
                <a:solidFill>
                  <a:schemeClr val="bg1">
                    <a:lumMod val="75000"/>
                  </a:schemeClr>
                </a:solidFill>
                <a:latin typeface="+mn-lt"/>
              </a:rPr>
              <a:t>Kurz gesagt: Was ist eine staphylokokkale marginale Keratitis?</a:t>
            </a:r>
          </a:p>
          <a:p>
            <a:r>
              <a:rPr lang="en-US" sz="1200" b="0" i="0" dirty="0">
                <a:solidFill>
                  <a:schemeClr val="bg1">
                    <a:lumMod val="75000"/>
                  </a:schemeClr>
                </a:solidFill>
                <a:effectLst/>
                <a:latin typeface="+mn-lt"/>
              </a:rPr>
              <a:t>Eine </a:t>
            </a:r>
            <a:r>
              <a:rPr lang="en-US" sz="1200" i="0" dirty="0">
                <a:solidFill>
                  <a:schemeClr val="bg1">
                    <a:lumMod val="75000"/>
                  </a:schemeClr>
                </a:solidFill>
                <a:effectLst/>
                <a:latin typeface="+mn-lt"/>
              </a:rPr>
              <a:t>entzündliche Erkrankung </a:t>
            </a:r>
            <a:r>
              <a:rPr lang="en-US" sz="1200" b="0" i="0" dirty="0">
                <a:solidFill>
                  <a:schemeClr val="bg1">
                    <a:lumMod val="75000"/>
                  </a:schemeClr>
                </a:solidFill>
                <a:effectLst/>
                <a:latin typeface="+mn-lt"/>
              </a:rPr>
              <a:t>der peripheren Hornhaut, gekennzeichnet durch periphere Stromainfiltrate, die häufig mit Epithelablösung und Ulzeration einhergehen</a:t>
            </a:r>
          </a:p>
          <a:p>
            <a:endParaRPr lang="en-US" sz="1600" dirty="0">
              <a:solidFill>
                <a:schemeClr val="bg1">
                  <a:lumMod val="75000"/>
                </a:schemeClr>
              </a:solidFill>
              <a:latin typeface="+mn-lt"/>
            </a:endParaRPr>
          </a:p>
          <a:p>
            <a:r>
              <a:rPr lang="en-US" sz="1200" i="1" dirty="0">
                <a:solidFill>
                  <a:schemeClr val="bg1">
                    <a:lumMod val="75000"/>
                  </a:schemeClr>
                </a:solidFill>
                <a:latin typeface="+mn-lt"/>
              </a:rPr>
              <a:t>Oh, es handelt sich also um ein peripheres Geschwür als Folge einer Staphylokokkeninfektion?</a:t>
            </a:r>
          </a:p>
          <a:p>
            <a:r>
              <a:rPr lang="en-US" sz="1200" dirty="0">
                <a:solidFill>
                  <a:schemeClr val="bg1">
                    <a:lumMod val="75000"/>
                  </a:schemeClr>
                </a:solidFill>
                <a:latin typeface="+mn-lt"/>
              </a:rPr>
              <a:t>Nein, und dies ist eine sehr wichtige Unterscheidung – die Hornhautulzerationen bei der Staphylokokken-Marginalkeratitis sind sterile Reaktionen auf </a:t>
            </a:r>
            <a:r>
              <a:rPr lang="en-US" sz="1200" i="1" dirty="0">
                <a:solidFill>
                  <a:schemeClr val="bg1">
                    <a:lumMod val="75000"/>
                  </a:schemeClr>
                </a:solidFill>
                <a:latin typeface="+mn-lt"/>
              </a:rPr>
              <a:t>Staphylokokken-Antigene</a:t>
            </a:r>
            <a:r>
              <a:rPr lang="en-US" sz="1200" dirty="0">
                <a:solidFill>
                  <a:schemeClr val="bg1">
                    <a:lumMod val="75000"/>
                  </a:schemeClr>
                </a:solidFill>
                <a:latin typeface="+mn-lt"/>
              </a:rPr>
              <a:t>, keine aktive Infektion</a:t>
            </a:r>
          </a:p>
          <a:p>
            <a:endParaRPr lang="en-US" sz="1600" dirty="0">
              <a:solidFill>
                <a:schemeClr val="bg1">
                  <a:lumMod val="75000"/>
                </a:schemeClr>
              </a:solidFill>
              <a:latin typeface="+mn-lt"/>
            </a:endParaRPr>
          </a:p>
          <a:p>
            <a:r>
              <a:rPr lang="en-US" sz="1200" i="1" dirty="0">
                <a:solidFill>
                  <a:schemeClr val="bg1">
                    <a:lumMod val="75000"/>
                  </a:schemeClr>
                </a:solidFill>
                <a:latin typeface="+mn-lt"/>
              </a:rPr>
              <a:t>Welche Erkrankung tritt immer zusammen mit einer Staphylokokken-marginalen Keratitis auf?</a:t>
            </a:r>
          </a:p>
          <a:p>
            <a:r>
              <a:rPr lang="en-US" sz="1200" dirty="0">
                <a:solidFill>
                  <a:schemeClr val="bg1">
                    <a:lumMod val="75000"/>
                  </a:schemeClr>
                </a:solidFill>
                <a:latin typeface="+mn-lt"/>
              </a:rPr>
              <a:t>Staphylokokken-Blepharitis (die Augenlider sind die Quelle der Antigene)</a:t>
            </a:r>
          </a:p>
        </p:txBody>
      </p:sp>
      <p:sp>
        <p:nvSpPr>
          <p:cNvPr id="10" name="TextBox 9">
            <a:extLst>
              <a:ext uri="{FF2B5EF4-FFF2-40B4-BE49-F238E27FC236}">
                <a16:creationId xmlns:a16="http://schemas.microsoft.com/office/drawing/2014/main" id="{3757EAF3-FADB-9980-F919-F6F74D779D64}"/>
              </a:ext>
            </a:extLst>
          </p:cNvPr>
          <p:cNvSpPr txBox="1"/>
          <p:nvPr/>
        </p:nvSpPr>
        <p:spPr>
          <a:xfrm>
            <a:off x="345234" y="313017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einer</a:t>
            </a:r>
            <a:r>
              <a:rPr lang="en-US" sz="1200" i="1" dirty="0">
                <a:solidFill>
                  <a:schemeClr val="bg1">
                    <a:lumMod val="75000"/>
                  </a:schemeClr>
                </a:solidFill>
                <a:latin typeface="+mn-lt"/>
              </a:rPr>
              <a:t> marginalen Staphylokokken</a:t>
            </a:r>
            <a:r>
              <a:rPr lang="en-US" sz="1200" i="1" dirty="0" err="1">
                <a:solidFill>
                  <a:schemeClr val="bg1">
                    <a:lumMod val="75000"/>
                  </a:schemeClr>
                </a:solidFill>
                <a:latin typeface="+mn-lt"/>
              </a:rPr>
              <a:t>-Keratitis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a:t>
            </a:r>
            <a:r>
              <a:rPr lang="en-US" sz="1200" b="1" i="0" dirty="0">
                <a:effectLst/>
                <a:latin typeface="+mn-lt"/>
              </a:rPr>
              <a:t>Positionen 2, 4, 8 und 10 Uhr</a:t>
            </a:r>
            <a:r>
              <a:rPr lang="en-US" sz="1200" i="0" dirty="0">
                <a:solidFill>
                  <a:schemeClr val="bg1">
                    <a:lumMod val="75000"/>
                  </a:schemeClr>
                </a:solidFill>
                <a:effectLst/>
                <a:latin typeface="+mn-lt"/>
              </a:rPr>
              <a:t>. </a:t>
            </a:r>
            <a:r>
              <a:rPr lang="en-US" sz="1200" i="0" dirty="0">
                <a:solidFill>
                  <a:schemeClr val="accent1">
                    <a:lumMod val="20000"/>
                    <a:lumOff val="80000"/>
                  </a:schemeClr>
                </a:solidFill>
                <a:effectLst/>
                <a:latin typeface="+mn-lt"/>
              </a:rPr>
              <a:t>Die Infiltrate befinden sich fast immer 1–2 mm parallel zum Limbus, mit einem klaren Rand aus gesunder Hornhaut zwischen ihnen und dem Limbus. Die Läsionen können sich zirkulär ausbreiten, wobei sie kaum dazu neigen, zentral oder peripher zu wachsen. Sie können miteinander verschmelzen. </a:t>
            </a:r>
            <a:endParaRPr lang="en-US" sz="1400" dirty="0">
              <a:solidFill>
                <a:schemeClr val="accent1">
                  <a:lumMod val="20000"/>
                  <a:lumOff val="80000"/>
                </a:schemeClr>
              </a:solidFill>
              <a:latin typeface="+mn-lt"/>
            </a:endParaRPr>
          </a:p>
        </p:txBody>
      </p:sp>
      <p:sp>
        <p:nvSpPr>
          <p:cNvPr id="7" name="TextBox 6">
            <a:extLst>
              <a:ext uri="{FF2B5EF4-FFF2-40B4-BE49-F238E27FC236}">
                <a16:creationId xmlns:a16="http://schemas.microsoft.com/office/drawing/2014/main" id="{CF0BF6CA-B233-5DC2-B864-9382BB977600}"/>
              </a:ext>
            </a:extLst>
          </p:cNvPr>
          <p:cNvSpPr txBox="1"/>
          <p:nvPr/>
        </p:nvSpPr>
        <p:spPr>
          <a:xfrm>
            <a:off x="4177741" y="3707171"/>
            <a:ext cx="4737659" cy="738664"/>
          </a:xfrm>
          <a:prstGeom prst="rect">
            <a:avLst/>
          </a:prstGeom>
          <a:solidFill>
            <a:schemeClr val="accent1"/>
          </a:solidFill>
        </p:spPr>
        <p:txBody>
          <a:bodyPr wrap="square" lIns="25400" tIns="12700" rIns="25400" bIns="12700" rtlCol="0">
            <a:spAutoFit/>
          </a:bodyPr>
          <a:lstStyle/>
          <a:p>
            <a:r>
              <a:rPr lang="en-US" sz="1200" b="0" i="1" dirty="0">
                <a:effectLst/>
                <a:latin typeface="+mn-lt"/>
              </a:rPr>
              <a:t>Welche Bedeutung haben diese Lokalisationen?</a:t>
            </a:r>
          </a:p>
          <a:p>
            <a:r>
              <a:rPr lang="en-US" sz="1200" dirty="0">
                <a:solidFill>
                  <a:schemeClr val="accent1"/>
                </a:solidFill>
                <a:latin typeface="+mn-lt"/>
              </a:rPr>
              <a:t>Es handelt sich </a:t>
            </a:r>
            <a:r>
              <a:rPr lang="en-US" sz="1200" b="0" i="0" dirty="0">
                <a:solidFill>
                  <a:schemeClr val="accent1"/>
                </a:solidFill>
                <a:effectLst/>
                <a:latin typeface="+mn-lt"/>
              </a:rPr>
              <a:t>um Schnittpunkte zwischen dem Lidrand (</a:t>
            </a:r>
            <a:r>
              <a:rPr lang="en-US" sz="1200" b="0" i="0" dirty="0" err="1">
                <a:solidFill>
                  <a:schemeClr val="accent1"/>
                </a:solidFill>
                <a:effectLst/>
                <a:latin typeface="+mn-lt"/>
              </a:rPr>
              <a:t>d. h</a:t>
            </a:r>
            <a:r>
              <a:rPr lang="en-US" sz="1200" b="0" i="0" dirty="0">
                <a:solidFill>
                  <a:schemeClr val="accent1"/>
                </a:solidFill>
                <a:effectLst/>
                <a:latin typeface="+mn-lt"/>
              </a:rPr>
              <a:t>. der Quelle der Staphylokokken-Antigene) und dem Limbus</a:t>
            </a:r>
            <a:endParaRPr lang="en-US" sz="1400" dirty="0">
              <a:solidFill>
                <a:schemeClr val="accent1"/>
              </a:solidFill>
            </a:endParaRPr>
          </a:p>
        </p:txBody>
      </p:sp>
    </p:spTree>
    <p:extLst>
      <p:ext uri="{BB962C8B-B14F-4D97-AF65-F5344CB8AC3E}">
        <p14:creationId xmlns:p14="http://schemas.microsoft.com/office/powerpoint/2010/main" val="2278093172"/>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B6FD9-0D54-BE4A-9C6A-E0F0A08ED90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0D75782-C8A0-4319-5C14-A9E0BC698871}"/>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249</a:t>
            </a:fld>
            <a:endParaRPr lang="en-US" altLang="en-US"/>
          </a:p>
        </p:txBody>
      </p:sp>
      <p:sp>
        <p:nvSpPr>
          <p:cNvPr id="3" name="Rectangle 2">
            <a:extLst>
              <a:ext uri="{FF2B5EF4-FFF2-40B4-BE49-F238E27FC236}">
                <a16:creationId xmlns:a16="http://schemas.microsoft.com/office/drawing/2014/main" id="{55CF2B68-01E6-3CFE-93AE-16921BFB629A}"/>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A</a:t>
            </a:r>
          </a:p>
        </p:txBody>
      </p:sp>
      <p:sp>
        <p:nvSpPr>
          <p:cNvPr id="4" name="Text Box 4">
            <a:extLst>
              <a:ext uri="{FF2B5EF4-FFF2-40B4-BE49-F238E27FC236}">
                <a16:creationId xmlns:a16="http://schemas.microsoft.com/office/drawing/2014/main" id="{AEEAFA4E-BF3E-B53A-2163-CF83D0D457D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56083131-B0B6-723E-3696-C49B88FC427B}"/>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b="1" dirty="0"/>
              <a:t>--Staphylokokken-marginale Keratitis</a:t>
            </a:r>
            <a:endParaRPr lang="en-US" sz="2000" b="1" dirty="0">
              <a:solidFill>
                <a:schemeClr val="bg1">
                  <a:lumMod val="75000"/>
                </a:schemeClr>
              </a:solidFill>
            </a:endParaRPr>
          </a:p>
          <a:p>
            <a:r>
              <a:rPr lang="en-US" sz="1200" dirty="0">
                <a:solidFill>
                  <a:schemeClr val="bg1">
                    <a:lumMod val="75000"/>
                  </a:schemeClr>
                </a:solidFill>
              </a:rPr>
              <a:t>--Rosazea</a:t>
            </a:r>
          </a:p>
        </p:txBody>
      </p:sp>
      <p:sp>
        <p:nvSpPr>
          <p:cNvPr id="5" name="TextBox 4">
            <a:extLst>
              <a:ext uri="{FF2B5EF4-FFF2-40B4-BE49-F238E27FC236}">
                <a16:creationId xmlns:a16="http://schemas.microsoft.com/office/drawing/2014/main" id="{D6BCC38A-0DB4-B9DB-1EAE-0DCEA37C0651}"/>
              </a:ext>
            </a:extLst>
          </p:cNvPr>
          <p:cNvSpPr txBox="1"/>
          <p:nvPr/>
        </p:nvSpPr>
        <p:spPr>
          <a:xfrm>
            <a:off x="2448478" y="3068999"/>
            <a:ext cx="6472332" cy="3046988"/>
          </a:xfrm>
          <a:prstGeom prst="rect">
            <a:avLst/>
          </a:prstGeom>
          <a:noFill/>
        </p:spPr>
        <p:txBody>
          <a:bodyPr wrap="square" lIns="25400" tIns="12700" rIns="25400" bIns="12700" rtlCol="0">
            <a:spAutoFit/>
          </a:bodyPr>
          <a:lstStyle/>
          <a:p>
            <a:r>
              <a:rPr lang="en-US" sz="1200" i="1" dirty="0">
                <a:solidFill>
                  <a:schemeClr val="bg1">
                    <a:lumMod val="75000"/>
                  </a:schemeClr>
                </a:solidFill>
                <a:latin typeface="+mn-lt"/>
              </a:rPr>
              <a:t>Kurz gesagt: Was ist eine staphylokokkale marginale Keratitis?</a:t>
            </a:r>
          </a:p>
          <a:p>
            <a:r>
              <a:rPr lang="en-US" sz="1200" b="0" i="0" dirty="0">
                <a:solidFill>
                  <a:schemeClr val="bg1">
                    <a:lumMod val="75000"/>
                  </a:schemeClr>
                </a:solidFill>
                <a:effectLst/>
                <a:latin typeface="+mn-lt"/>
              </a:rPr>
              <a:t>Eine </a:t>
            </a:r>
            <a:r>
              <a:rPr lang="en-US" sz="1200" i="0" dirty="0">
                <a:solidFill>
                  <a:schemeClr val="bg1">
                    <a:lumMod val="75000"/>
                  </a:schemeClr>
                </a:solidFill>
                <a:effectLst/>
                <a:latin typeface="+mn-lt"/>
              </a:rPr>
              <a:t>entzündliche Erkrankung </a:t>
            </a:r>
            <a:r>
              <a:rPr lang="en-US" sz="1200" b="0" i="0" dirty="0">
                <a:solidFill>
                  <a:schemeClr val="bg1">
                    <a:lumMod val="75000"/>
                  </a:schemeClr>
                </a:solidFill>
                <a:effectLst/>
                <a:latin typeface="+mn-lt"/>
              </a:rPr>
              <a:t>der peripheren Hornhaut, gekennzeichnet durch periphere Stromainfiltrate, die häufig mit einem Zusammenbruch des Epithels und einer Ulzeration einhergehen</a:t>
            </a:r>
          </a:p>
          <a:p>
            <a:endParaRPr lang="en-US" sz="1600" dirty="0">
              <a:solidFill>
                <a:schemeClr val="bg1">
                  <a:lumMod val="75000"/>
                </a:schemeClr>
              </a:solidFill>
              <a:latin typeface="+mn-lt"/>
            </a:endParaRPr>
          </a:p>
          <a:p>
            <a:r>
              <a:rPr lang="en-US" sz="1200" i="1" dirty="0">
                <a:solidFill>
                  <a:schemeClr val="bg1">
                    <a:lumMod val="75000"/>
                  </a:schemeClr>
                </a:solidFill>
                <a:latin typeface="+mn-lt"/>
              </a:rPr>
              <a:t>Oh, es handelt sich also um ein peripheres Geschwür als Folge einer Staphylokokkeninfektion?</a:t>
            </a:r>
          </a:p>
          <a:p>
            <a:r>
              <a:rPr lang="en-US" sz="1200" dirty="0">
                <a:solidFill>
                  <a:schemeClr val="bg1">
                    <a:lumMod val="75000"/>
                  </a:schemeClr>
                </a:solidFill>
                <a:latin typeface="+mn-lt"/>
              </a:rPr>
              <a:t>Nein, und das ist ein sehr wichtiger Unterschied – die Hornhautgeschwüre bei der Staphylokokken-Marginalkeratitis sind sterile Reaktionen auf </a:t>
            </a:r>
            <a:r>
              <a:rPr lang="en-US" sz="1200" i="1" dirty="0">
                <a:solidFill>
                  <a:schemeClr val="bg1">
                    <a:lumMod val="75000"/>
                  </a:schemeClr>
                </a:solidFill>
                <a:latin typeface="+mn-lt"/>
              </a:rPr>
              <a:t>Staphylokokken-Antigene</a:t>
            </a:r>
            <a:r>
              <a:rPr lang="en-US" sz="1200" dirty="0">
                <a:solidFill>
                  <a:schemeClr val="bg1">
                    <a:lumMod val="75000"/>
                  </a:schemeClr>
                </a:solidFill>
                <a:latin typeface="+mn-lt"/>
              </a:rPr>
              <a:t>, keine aktive Infektion</a:t>
            </a:r>
          </a:p>
          <a:p>
            <a:endParaRPr lang="en-US" sz="1600" dirty="0">
              <a:solidFill>
                <a:schemeClr val="bg1">
                  <a:lumMod val="75000"/>
                </a:schemeClr>
              </a:solidFill>
              <a:latin typeface="+mn-lt"/>
            </a:endParaRPr>
          </a:p>
          <a:p>
            <a:r>
              <a:rPr lang="en-US" sz="1200" i="1" dirty="0">
                <a:solidFill>
                  <a:schemeClr val="bg1">
                    <a:lumMod val="75000"/>
                  </a:schemeClr>
                </a:solidFill>
                <a:latin typeface="+mn-lt"/>
              </a:rPr>
              <a:t>Welche Erkrankung tritt immer zusammen mit einer Staphylokokken-marginalen Keratitis auf?</a:t>
            </a:r>
          </a:p>
          <a:p>
            <a:r>
              <a:rPr lang="en-US" sz="1200" dirty="0">
                <a:solidFill>
                  <a:schemeClr val="bg1">
                    <a:lumMod val="75000"/>
                  </a:schemeClr>
                </a:solidFill>
                <a:latin typeface="+mn-lt"/>
              </a:rPr>
              <a:t>Staphylokokken-Blepharitis (die Augenlider sind die Quelle der Antigene)</a:t>
            </a:r>
          </a:p>
        </p:txBody>
      </p:sp>
      <p:sp>
        <p:nvSpPr>
          <p:cNvPr id="10" name="TextBox 9">
            <a:extLst>
              <a:ext uri="{FF2B5EF4-FFF2-40B4-BE49-F238E27FC236}">
                <a16:creationId xmlns:a16="http://schemas.microsoft.com/office/drawing/2014/main" id="{13253E80-DF47-919D-BC2E-77BA34F60EC4}"/>
              </a:ext>
            </a:extLst>
          </p:cNvPr>
          <p:cNvSpPr txBox="1"/>
          <p:nvPr/>
        </p:nvSpPr>
        <p:spPr>
          <a:xfrm>
            <a:off x="345234" y="313017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solidFill>
                  <a:schemeClr val="bg1">
                    <a:lumMod val="75000"/>
                  </a:schemeClr>
                </a:solidFill>
                <a:latin typeface="+mn-lt"/>
              </a:rPr>
              <a:t>Wie sieht das klassische Erscheinungsbild der Ulzerationen bei </a:t>
            </a:r>
            <a:r>
              <a:rPr lang="en-US" sz="1200" i="1" dirty="0" err="1">
                <a:solidFill>
                  <a:schemeClr val="bg1">
                    <a:lumMod val="75000"/>
                  </a:schemeClr>
                </a:solidFill>
                <a:latin typeface="+mn-lt"/>
              </a:rPr>
              <a:t>einer</a:t>
            </a:r>
            <a:r>
              <a:rPr lang="en-US" sz="1200" i="1" dirty="0">
                <a:solidFill>
                  <a:schemeClr val="bg1">
                    <a:lumMod val="75000"/>
                  </a:schemeClr>
                </a:solidFill>
                <a:latin typeface="+mn-lt"/>
              </a:rPr>
              <a:t> marginalen Staphylokokken</a:t>
            </a:r>
            <a:r>
              <a:rPr lang="en-US" sz="1200" i="1" dirty="0" err="1">
                <a:solidFill>
                  <a:schemeClr val="bg1">
                    <a:lumMod val="75000"/>
                  </a:schemeClr>
                </a:solidFill>
                <a:latin typeface="+mn-lt"/>
              </a:rPr>
              <a:t>-Keratitis</a:t>
            </a:r>
            <a:r>
              <a:rPr lang="en-US" sz="1200" i="1" dirty="0">
                <a:solidFill>
                  <a:schemeClr val="bg1">
                    <a:lumMod val="75000"/>
                  </a:schemeClr>
                </a:solidFill>
                <a:latin typeface="+mn-lt"/>
              </a:rPr>
              <a:t> aus?</a:t>
            </a:r>
          </a:p>
          <a:p>
            <a:r>
              <a:rPr lang="en-US" sz="1200" i="0" dirty="0">
                <a:solidFill>
                  <a:schemeClr val="bg1">
                    <a:lumMod val="75000"/>
                  </a:schemeClr>
                </a:solidFill>
                <a:effectLst/>
                <a:latin typeface="+mn-lt"/>
              </a:rPr>
              <a:t>Ein oder mehrere stromale Infiltrate in der peripheren Hornhaut, typischerweise in den </a:t>
            </a:r>
            <a:r>
              <a:rPr lang="en-US" sz="1200" b="1" i="0" dirty="0">
                <a:effectLst/>
                <a:latin typeface="+mn-lt"/>
              </a:rPr>
              <a:t>Positionen 2, 4, 8 und 10 Uhr</a:t>
            </a:r>
            <a:r>
              <a:rPr lang="en-US" sz="1200" i="0" dirty="0">
                <a:solidFill>
                  <a:schemeClr val="bg1">
                    <a:lumMod val="75000"/>
                  </a:schemeClr>
                </a:solidFill>
                <a:effectLst/>
                <a:latin typeface="+mn-lt"/>
              </a:rPr>
              <a:t>. </a:t>
            </a:r>
            <a:r>
              <a:rPr lang="en-US" sz="1200" i="0" dirty="0">
                <a:solidFill>
                  <a:schemeClr val="accent1">
                    <a:lumMod val="20000"/>
                    <a:lumOff val="80000"/>
                  </a:schemeClr>
                </a:solidFill>
                <a:effectLst/>
                <a:latin typeface="+mn-lt"/>
              </a:rPr>
              <a:t>Die Infiltrate befinden sich fast immer 1–2 mm parallel zum Limbus, mit einem klaren Rand aus gesunder Hornhaut zwischen ihnen und dem Limbus. Die Läsionen können sich zirkulär ausbreiten, wobei sie kaum dazu neigen, zentral oder peripher zu wachsen. Sie können miteinander verschmelzen. </a:t>
            </a:r>
            <a:endParaRPr lang="en-US" sz="1400" dirty="0">
              <a:solidFill>
                <a:schemeClr val="accent1">
                  <a:lumMod val="20000"/>
                  <a:lumOff val="80000"/>
                </a:schemeClr>
              </a:solidFill>
              <a:latin typeface="+mn-lt"/>
            </a:endParaRPr>
          </a:p>
        </p:txBody>
      </p:sp>
      <p:sp>
        <p:nvSpPr>
          <p:cNvPr id="7" name="TextBox 6">
            <a:extLst>
              <a:ext uri="{FF2B5EF4-FFF2-40B4-BE49-F238E27FC236}">
                <a16:creationId xmlns:a16="http://schemas.microsoft.com/office/drawing/2014/main" id="{C63876B1-94CD-1373-2011-0E004683ECC1}"/>
              </a:ext>
            </a:extLst>
          </p:cNvPr>
          <p:cNvSpPr txBox="1"/>
          <p:nvPr/>
        </p:nvSpPr>
        <p:spPr>
          <a:xfrm>
            <a:off x="4177741" y="3707171"/>
            <a:ext cx="4737659" cy="738664"/>
          </a:xfrm>
          <a:prstGeom prst="rect">
            <a:avLst/>
          </a:prstGeom>
          <a:solidFill>
            <a:schemeClr val="accent1"/>
          </a:solidFill>
        </p:spPr>
        <p:txBody>
          <a:bodyPr wrap="square" lIns="25400" tIns="12700" rIns="25400" bIns="12700" rtlCol="0">
            <a:spAutoFit/>
          </a:bodyPr>
          <a:lstStyle/>
          <a:p>
            <a:r>
              <a:rPr lang="en-US" sz="1200" b="0" i="1" dirty="0">
                <a:effectLst/>
                <a:latin typeface="+mn-lt"/>
              </a:rPr>
              <a:t>Welche Bedeutung haben diese Lokalisationen?</a:t>
            </a:r>
          </a:p>
          <a:p>
            <a:r>
              <a:rPr lang="en-US" sz="1200" dirty="0">
                <a:latin typeface="+mn-lt"/>
              </a:rPr>
              <a:t>Es handelt sich </a:t>
            </a:r>
            <a:r>
              <a:rPr lang="en-US" sz="1200" b="0" i="0" dirty="0">
                <a:effectLst/>
                <a:latin typeface="+mn-lt"/>
              </a:rPr>
              <a:t>um Schnittpunkte zwischen dem Lidrand (</a:t>
            </a:r>
            <a:r>
              <a:rPr lang="en-US" sz="1200" b="0" i="0" dirty="0" err="1">
                <a:effectLst/>
                <a:latin typeface="+mn-lt"/>
              </a:rPr>
              <a:t>d. h</a:t>
            </a:r>
            <a:r>
              <a:rPr lang="en-US" sz="1200" b="0" i="0" dirty="0">
                <a:effectLst/>
                <a:latin typeface="+mn-lt"/>
              </a:rPr>
              <a:t>. der Quelle der Staphylokokken-Antigene) und dem Limbus</a:t>
            </a:r>
            <a:endParaRPr lang="en-US" sz="1400" dirty="0"/>
          </a:p>
        </p:txBody>
      </p:sp>
    </p:spTree>
    <p:extLst>
      <p:ext uri="{BB962C8B-B14F-4D97-AF65-F5344CB8AC3E}">
        <p14:creationId xmlns:p14="http://schemas.microsoft.com/office/powerpoint/2010/main" val="36444076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1">
            <a:extLst>
              <a:ext uri="{FF2B5EF4-FFF2-40B4-BE49-F238E27FC236}">
                <a16:creationId xmlns:a16="http://schemas.microsoft.com/office/drawing/2014/main" id="{E77EFDF7-4339-4068-8722-566770F9EE54}"/>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alle</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häufigsten in Verbindung mit PUK auf?</a:t>
            </a:r>
          </a:p>
          <a:p>
            <a:pPr eaLnBrk="1" hangingPunct="1">
              <a:spcBef>
                <a:spcPct val="0"/>
              </a:spcBef>
              <a:buClrTx/>
              <a:buSzTx/>
              <a:buFontTx/>
              <a:buNone/>
              <a:defRPr/>
            </a:pPr>
            <a:r>
              <a:rPr lang="en-US" altLang="en-US" sz="1200" dirty="0">
                <a:solidFill>
                  <a:schemeClr val="bg1">
                    <a:lumMod val="75000"/>
                  </a:schemeClr>
                </a:solidFill>
              </a:rPr>
              <a:t>Rheumatoide Arthritis, Wegener-Granulomatose und Polyarteritis nodosa</a:t>
            </a:r>
          </a:p>
        </p:txBody>
      </p:sp>
      <p:sp>
        <p:nvSpPr>
          <p:cNvPr id="1126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1126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1126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127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Die autoimmune PUK ist in der Regel einseitig und sektoral                         </a:t>
            </a:r>
          </a:p>
          <a:p>
            <a:pPr eaLnBrk="1" hangingPunct="1"/>
            <a:r>
              <a:rPr lang="en-US" altLang="en-US" sz="1200" dirty="0">
                <a:solidFill>
                  <a:schemeClr val="bg1">
                    <a:lumMod val="75000"/>
                  </a:schemeClr>
                </a:solidFill>
              </a:rPr>
              <a:t>Sie kündigt oft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1127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71F298C-05C3-441C-9236-28877EFC7DAF}" type="slidenum">
              <a:rPr lang="en-US" altLang="en-US" sz="1000" smtClean="0"/>
              <a:t>25</a:t>
            </a:fld>
            <a:endParaRPr lang="en-US" altLang="en-US" sz="1000"/>
          </a:p>
        </p:txBody>
      </p:sp>
      <p:sp>
        <p:nvSpPr>
          <p:cNvPr id="2" name="Text Box 4">
            <a:extLst>
              <a:ext uri="{FF2B5EF4-FFF2-40B4-BE49-F238E27FC236}">
                <a16:creationId xmlns:a16="http://schemas.microsoft.com/office/drawing/2014/main" id="{250CAB6B-52FF-4C9B-8E91-0F318E8D855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3" name="TextBox 2">
            <a:extLst>
              <a:ext uri="{FF2B5EF4-FFF2-40B4-BE49-F238E27FC236}">
                <a16:creationId xmlns:a16="http://schemas.microsoft.com/office/drawing/2014/main" id="{20D4A05C-49E1-409E-AD16-9449E3E8835E}"/>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4" name="TextBox 3">
            <a:extLst>
              <a:ext uri="{FF2B5EF4-FFF2-40B4-BE49-F238E27FC236}">
                <a16:creationId xmlns:a16="http://schemas.microsoft.com/office/drawing/2014/main" id="{2A386E55-9142-40D7-B32A-AAB60EEEABC6}"/>
              </a:ext>
            </a:extLst>
          </p:cNvPr>
          <p:cNvSpPr txBox="1"/>
          <p:nvPr/>
        </p:nvSpPr>
        <p:spPr>
          <a:xfrm>
            <a:off x="1295400" y="4684375"/>
            <a:ext cx="5029200" cy="738664"/>
          </a:xfrm>
          <a:prstGeom prst="rect">
            <a:avLst/>
          </a:prstGeom>
          <a:noFill/>
        </p:spPr>
        <p:txBody>
          <a:bodyPr wrap="square" lIns="25400" tIns="12700" rIns="25400" bIns="12700" rtlCol="0">
            <a:spAutoFit/>
          </a:bodyPr>
          <a:lstStyle/>
          <a:p>
            <a:pPr>
              <a:lnSpc>
                <a:spcPts val="1700"/>
              </a:lnSpc>
            </a:pPr>
            <a:r>
              <a:rPr lang="en-US" sz="1200" i="1" dirty="0">
                <a:solidFill>
                  <a:srgbClr val="0000FF"/>
                </a:solidFill>
              </a:rPr>
              <a:t>Der Begriff „Wegener-Granulomatose“ ist </a:t>
            </a:r>
            <a:r>
              <a:rPr lang="en-US" sz="1200" b="1" i="1" dirty="0">
                <a:solidFill>
                  <a:srgbClr val="0000FF"/>
                </a:solidFill>
              </a:rPr>
              <a:t>nicht mehr gebräuchlich. </a:t>
            </a:r>
            <a:r>
              <a:rPr lang="en-US" sz="1200" i="1" dirty="0">
                <a:solidFill>
                  <a:schemeClr val="bg1">
                    <a:lumMod val="75000"/>
                  </a:schemeClr>
                </a:solidFill>
              </a:rPr>
              <a:t>Welcher Begriff wird stattdessen bevorzugt?</a:t>
            </a:r>
          </a:p>
          <a:p>
            <a:pPr>
              <a:lnSpc>
                <a:spcPts val="1700"/>
              </a:lnSpc>
            </a:pPr>
            <a:r>
              <a:rPr lang="en-US" sz="1200" dirty="0">
                <a:solidFill>
                  <a:schemeClr val="bg1">
                    <a:lumMod val="75000"/>
                  </a:schemeClr>
                </a:solidFill>
              </a:rPr>
              <a:t>„Granulomatose mit Polyangiitis“</a:t>
            </a:r>
          </a:p>
        </p:txBody>
      </p:sp>
      <p:sp>
        <p:nvSpPr>
          <p:cNvPr id="6" name="TextBox 5">
            <a:extLst>
              <a:ext uri="{FF2B5EF4-FFF2-40B4-BE49-F238E27FC236}">
                <a16:creationId xmlns:a16="http://schemas.microsoft.com/office/drawing/2014/main" id="{1D0C08E4-7BA5-4DC5-877E-9666ECBC0FE6}"/>
              </a:ext>
            </a:extLst>
          </p:cNvPr>
          <p:cNvSpPr txBox="1"/>
          <p:nvPr/>
        </p:nvSpPr>
        <p:spPr>
          <a:xfrm>
            <a:off x="1646198" y="4177398"/>
            <a:ext cx="3626314" cy="323165"/>
          </a:xfrm>
          <a:prstGeom prst="rect">
            <a:avLst/>
          </a:prstGeom>
          <a:noFill/>
        </p:spPr>
        <p:txBody>
          <a:bodyPr wrap="square" lIns="25400" tIns="12700" rIns="25400" bIns="12700" rtlCol="0">
            <a:spAutoFit/>
          </a:bodyPr>
          <a:lstStyle/>
          <a:p>
            <a:pPr algn="ctr"/>
            <a:r>
              <a:rPr lang="en-US" sz="1200" b="1" dirty="0">
                <a:solidFill>
                  <a:srgbClr val="0000FF"/>
                </a:solidFill>
                <a:latin typeface="Segoe Script" panose="030B0504020000000003" pitchFamily="66" charset="0"/>
              </a:rPr>
              <a:t>Granulomatose mit Polyangiitis</a:t>
            </a:r>
          </a:p>
        </p:txBody>
      </p:sp>
      <p:cxnSp>
        <p:nvCxnSpPr>
          <p:cNvPr id="8" name="Straight Connector 7">
            <a:extLst>
              <a:ext uri="{FF2B5EF4-FFF2-40B4-BE49-F238E27FC236}">
                <a16:creationId xmlns:a16="http://schemas.microsoft.com/office/drawing/2014/main" id="{22833061-449E-42FF-AC62-2F316082C27C}"/>
              </a:ext>
            </a:extLst>
          </p:cNvPr>
          <p:cNvCxnSpPr/>
          <p:nvPr/>
        </p:nvCxnSpPr>
        <p:spPr>
          <a:xfrm>
            <a:off x="2300323" y="4038600"/>
            <a:ext cx="2284362" cy="0"/>
          </a:xfrm>
          <a:prstGeom prst="line">
            <a:avLst/>
          </a:prstGeom>
          <a:ln w="22225"/>
        </p:spPr>
        <p:style>
          <a:lnRef idx="1">
            <a:schemeClr val="dk1"/>
          </a:lnRef>
          <a:fillRef idx="0">
            <a:schemeClr val="dk1"/>
          </a:fillRef>
          <a:effectRef idx="0">
            <a:schemeClr val="dk1"/>
          </a:effectRef>
          <a:fontRef idx="minor">
            <a:schemeClr val="tx1"/>
          </a:fontRef>
        </p:style>
      </p:cxnSp>
      <p:sp>
        <p:nvSpPr>
          <p:cNvPr id="5" name="Rectangle 4">
            <a:extLst>
              <a:ext uri="{FF2B5EF4-FFF2-40B4-BE49-F238E27FC236}">
                <a16:creationId xmlns:a16="http://schemas.microsoft.com/office/drawing/2014/main" id="{5CD150C3-EC51-4BA0-AB1B-6418B24A56AC}"/>
              </a:ext>
            </a:extLst>
          </p:cNvPr>
          <p:cNvSpPr/>
          <p:nvPr/>
        </p:nvSpPr>
        <p:spPr>
          <a:xfrm>
            <a:off x="2438400" y="5082670"/>
            <a:ext cx="5619540" cy="553998"/>
          </a:xfrm>
          <a:prstGeom prst="rect">
            <a:avLst/>
          </a:prstGeom>
          <a:solidFill>
            <a:schemeClr val="tx1"/>
          </a:solidFill>
        </p:spPr>
        <p:txBody>
          <a:bodyPr wrap="square" lIns="25400" tIns="12700" rIns="25400" bIns="12700">
            <a:spAutoFit/>
          </a:bodyPr>
          <a:lstStyle/>
          <a:p>
            <a:r>
              <a:rPr lang="en-US" sz="1200" i="1" dirty="0">
                <a:solidFill>
                  <a:schemeClr val="bg1"/>
                </a:solidFill>
              </a:rPr>
              <a:t>Warum ist der Name „Wegener-Granulomatose“ in Ungnade gefallen?</a:t>
            </a:r>
          </a:p>
          <a:p>
            <a:r>
              <a:rPr lang="en-US" sz="1200" dirty="0"/>
              <a:t>Weil Dr. Wegener ein Nazi war</a:t>
            </a:r>
          </a:p>
        </p:txBody>
      </p:sp>
      <p:sp>
        <p:nvSpPr>
          <p:cNvPr id="7" name="Star: 5 Points 6">
            <a:extLst>
              <a:ext uri="{FF2B5EF4-FFF2-40B4-BE49-F238E27FC236}">
                <a16:creationId xmlns:a16="http://schemas.microsoft.com/office/drawing/2014/main" id="{B39DC6FD-BCB7-4B39-9D5C-90151C7F4FB4}"/>
              </a:ext>
            </a:extLst>
          </p:cNvPr>
          <p:cNvSpPr/>
          <p:nvPr/>
        </p:nvSpPr>
        <p:spPr>
          <a:xfrm>
            <a:off x="848139" y="4543623"/>
            <a:ext cx="457200" cy="425788"/>
          </a:xfrm>
          <a:prstGeom prst="star5">
            <a:avLst/>
          </a:prstGeom>
          <a:solidFill>
            <a:srgbClr val="0000FF"/>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Star: 5 Points 8">
            <a:extLst>
              <a:ext uri="{FF2B5EF4-FFF2-40B4-BE49-F238E27FC236}">
                <a16:creationId xmlns:a16="http://schemas.microsoft.com/office/drawing/2014/main" id="{F489CB8A-1667-45EC-96E3-4116020E5BDA}"/>
              </a:ext>
            </a:extLst>
          </p:cNvPr>
          <p:cNvSpPr/>
          <p:nvPr/>
        </p:nvSpPr>
        <p:spPr>
          <a:xfrm>
            <a:off x="6172200" y="4555271"/>
            <a:ext cx="457200" cy="425788"/>
          </a:xfrm>
          <a:prstGeom prst="star5">
            <a:avLst/>
          </a:prstGeom>
          <a:solidFill>
            <a:srgbClr val="0000FF"/>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5675688"/>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8FE8A-C539-09C4-C34A-99C69F38E7C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C4CA74-48DF-F55A-34D5-C900A634D07C}"/>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250</a:t>
            </a:fld>
            <a:endParaRPr lang="en-US" altLang="en-US"/>
          </a:p>
        </p:txBody>
      </p:sp>
      <p:sp>
        <p:nvSpPr>
          <p:cNvPr id="3" name="Rectangle 2">
            <a:extLst>
              <a:ext uri="{FF2B5EF4-FFF2-40B4-BE49-F238E27FC236}">
                <a16:creationId xmlns:a16="http://schemas.microsoft.com/office/drawing/2014/main" id="{3B5D061A-F2F7-978B-FC88-52F27048D9D8}"/>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F</a:t>
            </a:r>
          </a:p>
        </p:txBody>
      </p:sp>
      <p:sp>
        <p:nvSpPr>
          <p:cNvPr id="4" name="Text Box 4">
            <a:extLst>
              <a:ext uri="{FF2B5EF4-FFF2-40B4-BE49-F238E27FC236}">
                <a16:creationId xmlns:a16="http://schemas.microsoft.com/office/drawing/2014/main" id="{11997179-CDA7-FB30-0D3D-1F58955D260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D2230FD9-4623-6BA9-097E-6A7B48159895}"/>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b="1" dirty="0"/>
              <a:t>--Staphylokokken-marginale Keratitis</a:t>
            </a:r>
            <a:endParaRPr lang="en-US" sz="2000" b="1" dirty="0">
              <a:solidFill>
                <a:schemeClr val="bg1">
                  <a:lumMod val="75000"/>
                </a:schemeClr>
              </a:solidFill>
            </a:endParaRPr>
          </a:p>
          <a:p>
            <a:r>
              <a:rPr lang="en-US" sz="1200" dirty="0">
                <a:solidFill>
                  <a:schemeClr val="bg1">
                    <a:lumMod val="75000"/>
                  </a:schemeClr>
                </a:solidFill>
              </a:rPr>
              <a:t>--Rosazea</a:t>
            </a:r>
          </a:p>
        </p:txBody>
      </p:sp>
      <p:sp>
        <p:nvSpPr>
          <p:cNvPr id="5" name="TextBox 4">
            <a:extLst>
              <a:ext uri="{FF2B5EF4-FFF2-40B4-BE49-F238E27FC236}">
                <a16:creationId xmlns:a16="http://schemas.microsoft.com/office/drawing/2014/main" id="{280BFA21-1316-C6BA-2CAA-D3E7E4F51A33}"/>
              </a:ext>
            </a:extLst>
          </p:cNvPr>
          <p:cNvSpPr txBox="1"/>
          <p:nvPr/>
        </p:nvSpPr>
        <p:spPr>
          <a:xfrm>
            <a:off x="2448478" y="3068999"/>
            <a:ext cx="6472332" cy="3046988"/>
          </a:xfrm>
          <a:prstGeom prst="rect">
            <a:avLst/>
          </a:prstGeom>
          <a:noFill/>
        </p:spPr>
        <p:txBody>
          <a:bodyPr wrap="square" lIns="25400" tIns="12700" rIns="25400" bIns="12700" rtlCol="0">
            <a:spAutoFit/>
          </a:bodyPr>
          <a:lstStyle/>
          <a:p>
            <a:r>
              <a:rPr lang="en-US" sz="1200" i="1" dirty="0">
                <a:solidFill>
                  <a:schemeClr val="bg1">
                    <a:lumMod val="75000"/>
                  </a:schemeClr>
                </a:solidFill>
                <a:latin typeface="+mn-lt"/>
              </a:rPr>
              <a:t>Kurz gesagt: Was ist eine staphylokokkale marginale Keratitis?</a:t>
            </a:r>
          </a:p>
          <a:p>
            <a:r>
              <a:rPr lang="en-US" sz="1200" b="0" i="0" dirty="0">
                <a:solidFill>
                  <a:schemeClr val="bg1">
                    <a:lumMod val="75000"/>
                  </a:schemeClr>
                </a:solidFill>
                <a:effectLst/>
                <a:latin typeface="+mn-lt"/>
              </a:rPr>
              <a:t>Eine </a:t>
            </a:r>
            <a:r>
              <a:rPr lang="en-US" sz="1200" i="0" dirty="0">
                <a:solidFill>
                  <a:schemeClr val="bg1">
                    <a:lumMod val="75000"/>
                  </a:schemeClr>
                </a:solidFill>
                <a:effectLst/>
                <a:latin typeface="+mn-lt"/>
              </a:rPr>
              <a:t>entzündliche Erkrankung </a:t>
            </a:r>
            <a:r>
              <a:rPr lang="en-US" sz="1200" b="0" i="0" dirty="0">
                <a:solidFill>
                  <a:schemeClr val="bg1">
                    <a:lumMod val="75000"/>
                  </a:schemeClr>
                </a:solidFill>
                <a:effectLst/>
                <a:latin typeface="+mn-lt"/>
              </a:rPr>
              <a:t>der peripheren Hornhaut, gekennzeichnet durch periphere Stromainfiltrate, die häufig mit Epithelablösung und Ulzeration einhergehen</a:t>
            </a:r>
          </a:p>
          <a:p>
            <a:endParaRPr lang="en-US" sz="1600" dirty="0">
              <a:solidFill>
                <a:schemeClr val="bg1">
                  <a:lumMod val="75000"/>
                </a:schemeClr>
              </a:solidFill>
              <a:latin typeface="+mn-lt"/>
            </a:endParaRPr>
          </a:p>
          <a:p>
            <a:r>
              <a:rPr lang="en-US" sz="1200" i="1" dirty="0">
                <a:solidFill>
                  <a:schemeClr val="bg1">
                    <a:lumMod val="75000"/>
                  </a:schemeClr>
                </a:solidFill>
                <a:latin typeface="+mn-lt"/>
              </a:rPr>
              <a:t>Oh, es handelt sich also um ein peripheres Geschwür als Folge einer Staphylokokkeninfektion?</a:t>
            </a:r>
          </a:p>
          <a:p>
            <a:r>
              <a:rPr lang="en-US" sz="1200" dirty="0">
                <a:solidFill>
                  <a:schemeClr val="bg1">
                    <a:lumMod val="75000"/>
                  </a:schemeClr>
                </a:solidFill>
                <a:latin typeface="+mn-lt"/>
              </a:rPr>
              <a:t>Nein, und das ist ein sehr wichtiger Unterschied – die Hornhautgeschwüre bei der Staphylokokken-Marginalkeratitis sind sterile Reaktionen auf </a:t>
            </a:r>
            <a:r>
              <a:rPr lang="en-US" sz="1200" i="1" dirty="0">
                <a:solidFill>
                  <a:schemeClr val="bg1">
                    <a:lumMod val="75000"/>
                  </a:schemeClr>
                </a:solidFill>
                <a:latin typeface="+mn-lt"/>
              </a:rPr>
              <a:t>Staphylokokken-Antigene</a:t>
            </a:r>
            <a:r>
              <a:rPr lang="en-US" sz="1200" dirty="0">
                <a:solidFill>
                  <a:schemeClr val="bg1">
                    <a:lumMod val="75000"/>
                  </a:schemeClr>
                </a:solidFill>
                <a:latin typeface="+mn-lt"/>
              </a:rPr>
              <a:t>, keine aktive Infektion</a:t>
            </a:r>
          </a:p>
          <a:p>
            <a:endParaRPr lang="en-US" sz="1600" dirty="0">
              <a:solidFill>
                <a:schemeClr val="bg1">
                  <a:lumMod val="75000"/>
                </a:schemeClr>
              </a:solidFill>
              <a:latin typeface="+mn-lt"/>
            </a:endParaRPr>
          </a:p>
          <a:p>
            <a:r>
              <a:rPr lang="en-US" sz="1200" i="1" dirty="0">
                <a:solidFill>
                  <a:schemeClr val="bg1">
                    <a:lumMod val="75000"/>
                  </a:schemeClr>
                </a:solidFill>
                <a:latin typeface="+mn-lt"/>
              </a:rPr>
              <a:t>Welche Erkrankung tritt immer zusammen mit einer Staphylokokken-marginalen Keratitis auf?</a:t>
            </a:r>
          </a:p>
          <a:p>
            <a:r>
              <a:rPr lang="en-US" sz="1200" dirty="0">
                <a:solidFill>
                  <a:schemeClr val="bg1">
                    <a:lumMod val="75000"/>
                  </a:schemeClr>
                </a:solidFill>
                <a:latin typeface="+mn-lt"/>
              </a:rPr>
              <a:t>Staphylokokken-Blepharitis (die Augenlider sind die Quelle der Antigene)</a:t>
            </a:r>
          </a:p>
        </p:txBody>
      </p:sp>
      <p:sp>
        <p:nvSpPr>
          <p:cNvPr id="10" name="TextBox 9">
            <a:extLst>
              <a:ext uri="{FF2B5EF4-FFF2-40B4-BE49-F238E27FC236}">
                <a16:creationId xmlns:a16="http://schemas.microsoft.com/office/drawing/2014/main" id="{530366F2-6CAB-F0AA-521A-AFDA6D062EAF}"/>
              </a:ext>
            </a:extLst>
          </p:cNvPr>
          <p:cNvSpPr txBox="1"/>
          <p:nvPr/>
        </p:nvSpPr>
        <p:spPr>
          <a:xfrm>
            <a:off x="345234" y="313017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latin typeface="+mn-lt"/>
              </a:rPr>
              <a:t>Wie sieht das klassische Erscheinungsbild der Ulzerationen bei </a:t>
            </a:r>
            <a:r>
              <a:rPr lang="en-US" sz="1200" i="1" dirty="0" err="1">
                <a:latin typeface="+mn-lt"/>
              </a:rPr>
              <a:t>einer</a:t>
            </a:r>
            <a:r>
              <a:rPr lang="en-US" sz="1200" i="1" dirty="0">
                <a:latin typeface="+mn-lt"/>
              </a:rPr>
              <a:t> marginalen Staphylokokken</a:t>
            </a:r>
            <a:r>
              <a:rPr lang="en-US" sz="1200" i="1" dirty="0" err="1">
                <a:latin typeface="+mn-lt"/>
              </a:rPr>
              <a:t>-Keratitis</a:t>
            </a:r>
            <a:r>
              <a:rPr lang="en-US" sz="1200" i="1" dirty="0">
                <a:latin typeface="+mn-lt"/>
              </a:rPr>
              <a:t> aus?</a:t>
            </a:r>
          </a:p>
          <a:p>
            <a:r>
              <a:rPr lang="en-US" sz="1200" i="0" dirty="0">
                <a:effectLst/>
                <a:latin typeface="+mn-lt"/>
              </a:rPr>
              <a:t>Ein oder mehrere stromale Infiltrate in der peripheren Hornhaut, typischerweise in den Positionen bei 2, 4, 8 und 10 Uhr. </a:t>
            </a:r>
            <a:r>
              <a:rPr lang="en-US" sz="1200" i="0" dirty="0">
                <a:solidFill>
                  <a:srgbClr val="0000FF"/>
                </a:solidFill>
                <a:effectLst/>
                <a:latin typeface="+mn-lt"/>
              </a:rPr>
              <a:t>Die Infiltrate befinden sich fast immer 1–2 mm parallel zum Limbus</a:t>
            </a:r>
            <a:r>
              <a:rPr lang="en-US" sz="1200" i="0" dirty="0">
                <a:solidFill>
                  <a:schemeClr val="accent1">
                    <a:lumMod val="20000"/>
                    <a:lumOff val="80000"/>
                  </a:schemeClr>
                </a:solidFill>
                <a:effectLst/>
                <a:latin typeface="+mn-lt"/>
              </a:rPr>
              <a:t>, mit einem klaren Rand aus gesunder Hornhaut zwischen ihnen und dem Limbus. Die Läsionen können sich zirkulär ausbreiten, wobei sie kaum dazu neigen, zentral oder peripher zu wachsen. Sie können miteinander verschmelzen. </a:t>
            </a:r>
            <a:endParaRPr lang="en-US" sz="1400" dirty="0">
              <a:solidFill>
                <a:schemeClr val="accent1">
                  <a:lumMod val="20000"/>
                  <a:lumOff val="80000"/>
                </a:schemeClr>
              </a:solidFill>
              <a:latin typeface="+mn-lt"/>
            </a:endParaRPr>
          </a:p>
        </p:txBody>
      </p:sp>
      <p:sp>
        <p:nvSpPr>
          <p:cNvPr id="14" name="Rectangle 13">
            <a:extLst>
              <a:ext uri="{FF2B5EF4-FFF2-40B4-BE49-F238E27FC236}">
                <a16:creationId xmlns:a16="http://schemas.microsoft.com/office/drawing/2014/main" id="{3BD9146F-25A7-7CC8-AD14-6D109767637D}"/>
              </a:ext>
            </a:extLst>
          </p:cNvPr>
          <p:cNvSpPr/>
          <p:nvPr/>
        </p:nvSpPr>
        <p:spPr>
          <a:xfrm>
            <a:off x="2667000" y="3526814"/>
            <a:ext cx="640080" cy="20910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#mm</a:t>
            </a:r>
          </a:p>
        </p:txBody>
      </p:sp>
    </p:spTree>
    <p:extLst>
      <p:ext uri="{BB962C8B-B14F-4D97-AF65-F5344CB8AC3E}">
        <p14:creationId xmlns:p14="http://schemas.microsoft.com/office/powerpoint/2010/main" val="1210471452"/>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7E961-411F-E0F0-0374-C5F603D9795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5494B32-4E0E-3B94-CB3C-5D1F9D7B422E}"/>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251</a:t>
            </a:fld>
            <a:endParaRPr lang="en-US" altLang="en-US"/>
          </a:p>
        </p:txBody>
      </p:sp>
      <p:sp>
        <p:nvSpPr>
          <p:cNvPr id="3" name="Rectangle 2">
            <a:extLst>
              <a:ext uri="{FF2B5EF4-FFF2-40B4-BE49-F238E27FC236}">
                <a16:creationId xmlns:a16="http://schemas.microsoft.com/office/drawing/2014/main" id="{A6774BAD-B351-EB15-EFD0-75CC6E3B6FC3}"/>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A</a:t>
            </a:r>
          </a:p>
        </p:txBody>
      </p:sp>
      <p:sp>
        <p:nvSpPr>
          <p:cNvPr id="4" name="Text Box 4">
            <a:extLst>
              <a:ext uri="{FF2B5EF4-FFF2-40B4-BE49-F238E27FC236}">
                <a16:creationId xmlns:a16="http://schemas.microsoft.com/office/drawing/2014/main" id="{EE4918CD-E585-7C71-BA1E-ED11A59F129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B134C542-7CA9-F95C-4C18-65A589F554DD}"/>
              </a:ext>
            </a:extLst>
          </p:cNvPr>
          <p:cNvSpPr txBox="1"/>
          <p:nvPr/>
        </p:nvSpPr>
        <p:spPr>
          <a:xfrm>
            <a:off x="640575" y="1480677"/>
            <a:ext cx="7360425" cy="1133644"/>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b="1" dirty="0"/>
              <a:t>--</a:t>
            </a:r>
            <a:r>
              <a:rPr lang="en-US" sz="1200" b="1" dirty="0" err="1"/>
              <a:t>Staphylokokken</a:t>
            </a:r>
            <a:r>
              <a:rPr lang="en-US" sz="1200" b="1" dirty="0"/>
              <a:t>-marginale Keratitis</a:t>
            </a:r>
            <a:endParaRPr lang="en-US" sz="2000" b="1" dirty="0">
              <a:solidFill>
                <a:schemeClr val="bg1">
                  <a:lumMod val="75000"/>
                </a:schemeClr>
              </a:solidFill>
            </a:endParaRPr>
          </a:p>
          <a:p>
            <a:r>
              <a:rPr lang="en-US" sz="1200" dirty="0">
                <a:solidFill>
                  <a:schemeClr val="bg1">
                    <a:lumMod val="75000"/>
                  </a:schemeClr>
                </a:solidFill>
              </a:rPr>
              <a:t>--Rosazea</a:t>
            </a:r>
          </a:p>
        </p:txBody>
      </p:sp>
      <p:sp>
        <p:nvSpPr>
          <p:cNvPr id="5" name="TextBox 4">
            <a:extLst>
              <a:ext uri="{FF2B5EF4-FFF2-40B4-BE49-F238E27FC236}">
                <a16:creationId xmlns:a16="http://schemas.microsoft.com/office/drawing/2014/main" id="{71CD7E6D-011D-E168-0201-ED52444B47EE}"/>
              </a:ext>
            </a:extLst>
          </p:cNvPr>
          <p:cNvSpPr txBox="1"/>
          <p:nvPr/>
        </p:nvSpPr>
        <p:spPr>
          <a:xfrm>
            <a:off x="2448478" y="3068999"/>
            <a:ext cx="6472332" cy="3046988"/>
          </a:xfrm>
          <a:prstGeom prst="rect">
            <a:avLst/>
          </a:prstGeom>
          <a:noFill/>
        </p:spPr>
        <p:txBody>
          <a:bodyPr wrap="square" lIns="25400" tIns="12700" rIns="25400" bIns="12700" rtlCol="0">
            <a:spAutoFit/>
          </a:bodyPr>
          <a:lstStyle/>
          <a:p>
            <a:r>
              <a:rPr lang="en-US" sz="1200" i="1" dirty="0">
                <a:solidFill>
                  <a:schemeClr val="bg1">
                    <a:lumMod val="75000"/>
                  </a:schemeClr>
                </a:solidFill>
                <a:latin typeface="+mn-lt"/>
              </a:rPr>
              <a:t>Kurz gesagt: Was ist eine staphylokokkale marginale Keratitis?</a:t>
            </a:r>
          </a:p>
          <a:p>
            <a:r>
              <a:rPr lang="en-US" sz="1200" b="0" i="0" dirty="0">
                <a:solidFill>
                  <a:schemeClr val="bg1">
                    <a:lumMod val="75000"/>
                  </a:schemeClr>
                </a:solidFill>
                <a:effectLst/>
                <a:latin typeface="+mn-lt"/>
              </a:rPr>
              <a:t>Eine </a:t>
            </a:r>
            <a:r>
              <a:rPr lang="en-US" sz="1200" i="0" dirty="0">
                <a:solidFill>
                  <a:schemeClr val="bg1">
                    <a:lumMod val="75000"/>
                  </a:schemeClr>
                </a:solidFill>
                <a:effectLst/>
                <a:latin typeface="+mn-lt"/>
              </a:rPr>
              <a:t>entzündliche Erkrankung </a:t>
            </a:r>
            <a:r>
              <a:rPr lang="en-US" sz="1200" b="0" i="0" dirty="0">
                <a:solidFill>
                  <a:schemeClr val="bg1">
                    <a:lumMod val="75000"/>
                  </a:schemeClr>
                </a:solidFill>
                <a:effectLst/>
                <a:latin typeface="+mn-lt"/>
              </a:rPr>
              <a:t>der peripheren Hornhaut, gekennzeichnet durch periphere Stromainfiltrate, die häufig mit einem Zusammenbruch des Epithels und einer Ulzeration einhergehen</a:t>
            </a:r>
          </a:p>
          <a:p>
            <a:endParaRPr lang="en-US" sz="1600" dirty="0">
              <a:solidFill>
                <a:schemeClr val="bg1">
                  <a:lumMod val="75000"/>
                </a:schemeClr>
              </a:solidFill>
              <a:latin typeface="+mn-lt"/>
            </a:endParaRPr>
          </a:p>
          <a:p>
            <a:r>
              <a:rPr lang="en-US" sz="1200" i="1" dirty="0">
                <a:solidFill>
                  <a:schemeClr val="bg1">
                    <a:lumMod val="75000"/>
                  </a:schemeClr>
                </a:solidFill>
                <a:latin typeface="+mn-lt"/>
              </a:rPr>
              <a:t>Oh, es handelt sich also um ein peripheres Geschwür als Folge einer Staphylokokkeninfektion?</a:t>
            </a:r>
          </a:p>
          <a:p>
            <a:r>
              <a:rPr lang="en-US" sz="1200" dirty="0">
                <a:solidFill>
                  <a:schemeClr val="bg1">
                    <a:lumMod val="75000"/>
                  </a:schemeClr>
                </a:solidFill>
                <a:latin typeface="+mn-lt"/>
              </a:rPr>
              <a:t>Nein, und das ist ein sehr wichtiger Unterschied – die Hornhautgeschwüre bei der Staphylokokken-Marginalkeratitis sind sterile Reaktionen auf </a:t>
            </a:r>
            <a:r>
              <a:rPr lang="en-US" sz="1200" i="1" dirty="0">
                <a:solidFill>
                  <a:schemeClr val="bg1">
                    <a:lumMod val="75000"/>
                  </a:schemeClr>
                </a:solidFill>
                <a:latin typeface="+mn-lt"/>
              </a:rPr>
              <a:t>Staphylokokken-Antigene</a:t>
            </a:r>
            <a:r>
              <a:rPr lang="en-US" sz="1200" dirty="0">
                <a:solidFill>
                  <a:schemeClr val="bg1">
                    <a:lumMod val="75000"/>
                  </a:schemeClr>
                </a:solidFill>
                <a:latin typeface="+mn-lt"/>
              </a:rPr>
              <a:t>, keine aktive Infektion</a:t>
            </a:r>
          </a:p>
          <a:p>
            <a:endParaRPr lang="en-US" sz="1600" dirty="0">
              <a:solidFill>
                <a:schemeClr val="bg1">
                  <a:lumMod val="75000"/>
                </a:schemeClr>
              </a:solidFill>
              <a:latin typeface="+mn-lt"/>
            </a:endParaRPr>
          </a:p>
          <a:p>
            <a:r>
              <a:rPr lang="en-US" sz="1200" i="1" dirty="0">
                <a:solidFill>
                  <a:schemeClr val="bg1">
                    <a:lumMod val="75000"/>
                  </a:schemeClr>
                </a:solidFill>
                <a:latin typeface="+mn-lt"/>
              </a:rPr>
              <a:t>Welche Erkrankung tritt immer zusammen mit einer Staphylokokken-marginalen Keratitis auf?</a:t>
            </a:r>
          </a:p>
          <a:p>
            <a:r>
              <a:rPr lang="en-US" sz="1200" dirty="0">
                <a:solidFill>
                  <a:schemeClr val="bg1">
                    <a:lumMod val="75000"/>
                  </a:schemeClr>
                </a:solidFill>
                <a:latin typeface="+mn-lt"/>
              </a:rPr>
              <a:t>Staphylokokken-Blepharitis (die Augenlider sind die Quelle der Antigene)</a:t>
            </a:r>
          </a:p>
        </p:txBody>
      </p:sp>
      <p:sp>
        <p:nvSpPr>
          <p:cNvPr id="10" name="TextBox 9">
            <a:extLst>
              <a:ext uri="{FF2B5EF4-FFF2-40B4-BE49-F238E27FC236}">
                <a16:creationId xmlns:a16="http://schemas.microsoft.com/office/drawing/2014/main" id="{7B872696-1DD9-840C-9BDE-91F71EEEAF67}"/>
              </a:ext>
            </a:extLst>
          </p:cNvPr>
          <p:cNvSpPr txBox="1"/>
          <p:nvPr/>
        </p:nvSpPr>
        <p:spPr>
          <a:xfrm>
            <a:off x="345234" y="313017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latin typeface="+mn-lt"/>
              </a:rPr>
              <a:t>Wie sieht das klassische Erscheinungsbild der Ulzerationen bei </a:t>
            </a:r>
            <a:r>
              <a:rPr lang="en-US" sz="1200" i="1" dirty="0" err="1">
                <a:latin typeface="+mn-lt"/>
              </a:rPr>
              <a:t>einer</a:t>
            </a:r>
            <a:r>
              <a:rPr lang="en-US" sz="1200" i="1" dirty="0">
                <a:latin typeface="+mn-lt"/>
              </a:rPr>
              <a:t> marginalen Staphylokokken</a:t>
            </a:r>
            <a:r>
              <a:rPr lang="en-US" sz="1200" i="1" dirty="0" err="1">
                <a:latin typeface="+mn-lt"/>
              </a:rPr>
              <a:t>-Keratitis</a:t>
            </a:r>
            <a:r>
              <a:rPr lang="en-US" sz="1200" i="1" dirty="0">
                <a:latin typeface="+mn-lt"/>
              </a:rPr>
              <a:t> aus?</a:t>
            </a:r>
          </a:p>
          <a:p>
            <a:r>
              <a:rPr lang="en-US" sz="1200" i="0" dirty="0">
                <a:effectLst/>
                <a:latin typeface="+mn-lt"/>
              </a:rPr>
              <a:t>Ein oder mehrere stromale Infiltrate in der peripheren Hornhaut, typischerweise in den Positionen bei 2, 4, 8 und 10 Uhr. </a:t>
            </a:r>
            <a:r>
              <a:rPr lang="en-US" sz="1200" i="0" dirty="0">
                <a:solidFill>
                  <a:srgbClr val="0000FF"/>
                </a:solidFill>
                <a:effectLst/>
                <a:latin typeface="+mn-lt"/>
              </a:rPr>
              <a:t>Die Infiltrate befinden sich fast immer 1–2 mm parallel zum Limbus</a:t>
            </a:r>
            <a:r>
              <a:rPr lang="en-US" sz="1200" i="0" dirty="0">
                <a:solidFill>
                  <a:schemeClr val="accent1">
                    <a:lumMod val="20000"/>
                    <a:lumOff val="80000"/>
                  </a:schemeClr>
                </a:solidFill>
                <a:effectLst/>
                <a:latin typeface="+mn-lt"/>
              </a:rPr>
              <a:t>, mit einem klaren Rand aus gesunder Hornhaut zwischen ihnen und dem Limbus. Die Läsionen können sich zirkulär ausbreiten, wobei sie kaum dazu neigen, zentral oder peripher zu wachsen. Sie können miteinander verschmelzen. </a:t>
            </a:r>
            <a:endParaRPr lang="en-US" sz="1400" dirty="0">
              <a:solidFill>
                <a:schemeClr val="accent1">
                  <a:lumMod val="20000"/>
                  <a:lumOff val="80000"/>
                </a:schemeClr>
              </a:solidFill>
              <a:latin typeface="+mn-lt"/>
            </a:endParaRPr>
          </a:p>
        </p:txBody>
      </p:sp>
    </p:spTree>
    <p:extLst>
      <p:ext uri="{BB962C8B-B14F-4D97-AF65-F5344CB8AC3E}">
        <p14:creationId xmlns:p14="http://schemas.microsoft.com/office/powerpoint/2010/main" val="3477089053"/>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277EF-96D9-03B3-6B2B-BAC74E91573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854F646-BF39-4AE3-2D10-28B33E699A83}"/>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252</a:t>
            </a:fld>
            <a:endParaRPr lang="en-US" altLang="en-US"/>
          </a:p>
        </p:txBody>
      </p:sp>
      <p:sp>
        <p:nvSpPr>
          <p:cNvPr id="3" name="Rectangle 2">
            <a:extLst>
              <a:ext uri="{FF2B5EF4-FFF2-40B4-BE49-F238E27FC236}">
                <a16:creationId xmlns:a16="http://schemas.microsoft.com/office/drawing/2014/main" id="{CF3F3D34-A8C6-87B1-994A-EC3F9F6EAEAF}"/>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F</a:t>
            </a:r>
          </a:p>
        </p:txBody>
      </p:sp>
      <p:sp>
        <p:nvSpPr>
          <p:cNvPr id="4" name="Text Box 4">
            <a:extLst>
              <a:ext uri="{FF2B5EF4-FFF2-40B4-BE49-F238E27FC236}">
                <a16:creationId xmlns:a16="http://schemas.microsoft.com/office/drawing/2014/main" id="{4499D381-84A5-3298-9AC5-5BA373D73BB6}"/>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627D472F-061E-56D2-D0DF-04F951E1EAD1}"/>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b="1" dirty="0"/>
              <a:t>--Staphylokokken-marginale Keratitis</a:t>
            </a:r>
            <a:endParaRPr lang="en-US" sz="2000" b="1" dirty="0">
              <a:solidFill>
                <a:schemeClr val="bg1">
                  <a:lumMod val="75000"/>
                </a:schemeClr>
              </a:solidFill>
            </a:endParaRPr>
          </a:p>
          <a:p>
            <a:r>
              <a:rPr lang="en-US" sz="1200" dirty="0">
                <a:solidFill>
                  <a:schemeClr val="bg1">
                    <a:lumMod val="75000"/>
                  </a:schemeClr>
                </a:solidFill>
              </a:rPr>
              <a:t>--Rosazea</a:t>
            </a:r>
          </a:p>
        </p:txBody>
      </p:sp>
      <p:sp>
        <p:nvSpPr>
          <p:cNvPr id="5" name="TextBox 4">
            <a:extLst>
              <a:ext uri="{FF2B5EF4-FFF2-40B4-BE49-F238E27FC236}">
                <a16:creationId xmlns:a16="http://schemas.microsoft.com/office/drawing/2014/main" id="{7C1DB2D0-310C-B556-F5AE-DB2E6B3ECA48}"/>
              </a:ext>
            </a:extLst>
          </p:cNvPr>
          <p:cNvSpPr txBox="1"/>
          <p:nvPr/>
        </p:nvSpPr>
        <p:spPr>
          <a:xfrm>
            <a:off x="2448478" y="3068999"/>
            <a:ext cx="6472332" cy="3046988"/>
          </a:xfrm>
          <a:prstGeom prst="rect">
            <a:avLst/>
          </a:prstGeom>
          <a:noFill/>
        </p:spPr>
        <p:txBody>
          <a:bodyPr wrap="square" lIns="25400" tIns="12700" rIns="25400" bIns="12700" rtlCol="0">
            <a:spAutoFit/>
          </a:bodyPr>
          <a:lstStyle/>
          <a:p>
            <a:r>
              <a:rPr lang="en-US" sz="1200" i="1" dirty="0">
                <a:solidFill>
                  <a:schemeClr val="bg1">
                    <a:lumMod val="75000"/>
                  </a:schemeClr>
                </a:solidFill>
                <a:latin typeface="+mn-lt"/>
              </a:rPr>
              <a:t>Kurz gesagt: Was ist eine staphylokokkale marginale Keratitis?</a:t>
            </a:r>
          </a:p>
          <a:p>
            <a:r>
              <a:rPr lang="en-US" sz="1200" b="0" i="0" dirty="0">
                <a:solidFill>
                  <a:schemeClr val="bg1">
                    <a:lumMod val="75000"/>
                  </a:schemeClr>
                </a:solidFill>
                <a:effectLst/>
                <a:latin typeface="+mn-lt"/>
              </a:rPr>
              <a:t>Eine </a:t>
            </a:r>
            <a:r>
              <a:rPr lang="en-US" sz="1200" i="0" dirty="0">
                <a:solidFill>
                  <a:schemeClr val="bg1">
                    <a:lumMod val="75000"/>
                  </a:schemeClr>
                </a:solidFill>
                <a:effectLst/>
                <a:latin typeface="+mn-lt"/>
              </a:rPr>
              <a:t>entzündliche Erkrankung </a:t>
            </a:r>
            <a:r>
              <a:rPr lang="en-US" sz="1200" b="0" i="0" dirty="0">
                <a:solidFill>
                  <a:schemeClr val="bg1">
                    <a:lumMod val="75000"/>
                  </a:schemeClr>
                </a:solidFill>
                <a:effectLst/>
                <a:latin typeface="+mn-lt"/>
              </a:rPr>
              <a:t>der peripheren Hornhaut, gekennzeichnet durch periphere Stromainfiltrate, die häufig mit einem Zusammenbruch des Epithels und einer Ulzeration einhergehen</a:t>
            </a:r>
          </a:p>
          <a:p>
            <a:endParaRPr lang="en-US" sz="1600" dirty="0">
              <a:solidFill>
                <a:schemeClr val="bg1">
                  <a:lumMod val="75000"/>
                </a:schemeClr>
              </a:solidFill>
              <a:latin typeface="+mn-lt"/>
            </a:endParaRPr>
          </a:p>
          <a:p>
            <a:r>
              <a:rPr lang="en-US" sz="1200" i="1" dirty="0">
                <a:solidFill>
                  <a:schemeClr val="bg1">
                    <a:lumMod val="75000"/>
                  </a:schemeClr>
                </a:solidFill>
                <a:latin typeface="+mn-lt"/>
              </a:rPr>
              <a:t>Oh, es handelt sich also um ein peripheres Geschwür als Folge einer Staphylokokkeninfektion?</a:t>
            </a:r>
          </a:p>
          <a:p>
            <a:r>
              <a:rPr lang="en-US" sz="1200" dirty="0">
                <a:solidFill>
                  <a:schemeClr val="bg1">
                    <a:lumMod val="75000"/>
                  </a:schemeClr>
                </a:solidFill>
                <a:latin typeface="+mn-lt"/>
              </a:rPr>
              <a:t>Nein, und das ist ein sehr wichtiger Unterschied – die Hornhautgeschwüre bei der Staphylokokken-Marginalkeratitis sind sterile Reaktionen auf </a:t>
            </a:r>
            <a:r>
              <a:rPr lang="en-US" sz="1200" i="1" dirty="0">
                <a:solidFill>
                  <a:schemeClr val="bg1">
                    <a:lumMod val="75000"/>
                  </a:schemeClr>
                </a:solidFill>
                <a:latin typeface="+mn-lt"/>
              </a:rPr>
              <a:t>Staphylokokken-Antigene</a:t>
            </a:r>
            <a:r>
              <a:rPr lang="en-US" sz="1200" dirty="0">
                <a:solidFill>
                  <a:schemeClr val="bg1">
                    <a:lumMod val="75000"/>
                  </a:schemeClr>
                </a:solidFill>
                <a:latin typeface="+mn-lt"/>
              </a:rPr>
              <a:t>, keine aktive Infektion</a:t>
            </a:r>
          </a:p>
          <a:p>
            <a:endParaRPr lang="en-US" sz="1600" dirty="0">
              <a:solidFill>
                <a:schemeClr val="bg1">
                  <a:lumMod val="75000"/>
                </a:schemeClr>
              </a:solidFill>
              <a:latin typeface="+mn-lt"/>
            </a:endParaRPr>
          </a:p>
          <a:p>
            <a:r>
              <a:rPr lang="en-US" sz="1200" i="1" dirty="0">
                <a:solidFill>
                  <a:schemeClr val="bg1">
                    <a:lumMod val="75000"/>
                  </a:schemeClr>
                </a:solidFill>
                <a:latin typeface="+mn-lt"/>
              </a:rPr>
              <a:t>Welche Erkrankung tritt immer zusammen mit einer Staphylokokken-marginalen Keratitis auf?</a:t>
            </a:r>
          </a:p>
          <a:p>
            <a:r>
              <a:rPr lang="en-US" sz="1200" dirty="0">
                <a:solidFill>
                  <a:schemeClr val="bg1">
                    <a:lumMod val="75000"/>
                  </a:schemeClr>
                </a:solidFill>
                <a:latin typeface="+mn-lt"/>
              </a:rPr>
              <a:t>Staphylokokken-Blepharitis (die Augenlider sind die Quelle der Antigene)</a:t>
            </a:r>
          </a:p>
        </p:txBody>
      </p:sp>
      <p:sp>
        <p:nvSpPr>
          <p:cNvPr id="10" name="TextBox 9">
            <a:extLst>
              <a:ext uri="{FF2B5EF4-FFF2-40B4-BE49-F238E27FC236}">
                <a16:creationId xmlns:a16="http://schemas.microsoft.com/office/drawing/2014/main" id="{4004D0D5-1294-760D-5BE6-B1B522C65D4C}"/>
              </a:ext>
            </a:extLst>
          </p:cNvPr>
          <p:cNvSpPr txBox="1"/>
          <p:nvPr/>
        </p:nvSpPr>
        <p:spPr>
          <a:xfrm>
            <a:off x="345234" y="313017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latin typeface="+mn-lt"/>
              </a:rPr>
              <a:t>Wie sieht das klassische Erscheinungsbild der Ulzerationen bei </a:t>
            </a:r>
            <a:r>
              <a:rPr lang="en-US" sz="1200" i="1" dirty="0" err="1">
                <a:latin typeface="+mn-lt"/>
              </a:rPr>
              <a:t>einer</a:t>
            </a:r>
            <a:r>
              <a:rPr lang="en-US" sz="1200" i="1" dirty="0">
                <a:latin typeface="+mn-lt"/>
              </a:rPr>
              <a:t> marginalen Staphylokokken</a:t>
            </a:r>
            <a:r>
              <a:rPr lang="en-US" sz="1200" i="1" dirty="0" err="1">
                <a:latin typeface="+mn-lt"/>
              </a:rPr>
              <a:t>-Keratitis</a:t>
            </a:r>
            <a:r>
              <a:rPr lang="en-US" sz="1200" i="1" dirty="0">
                <a:latin typeface="+mn-lt"/>
              </a:rPr>
              <a:t> aus?</a:t>
            </a:r>
          </a:p>
          <a:p>
            <a:r>
              <a:rPr lang="en-US" sz="1200" i="0" dirty="0">
                <a:effectLst/>
                <a:latin typeface="+mn-lt"/>
              </a:rPr>
              <a:t>Ein oder mehrere stromale Infiltrate in der peripheren Hornhaut, typischerweise in den Positionen 2, 4, 8 und 10 Uhr. </a:t>
            </a:r>
            <a:r>
              <a:rPr lang="en-US" sz="1200" i="0" dirty="0">
                <a:solidFill>
                  <a:srgbClr val="0000FF"/>
                </a:solidFill>
                <a:effectLst/>
                <a:latin typeface="+mn-lt"/>
              </a:rPr>
              <a:t>Die Infiltrate befinden sich fast immer 1–2 mm parallel zum Limbus, </a:t>
            </a:r>
            <a:r>
              <a:rPr lang="en-US" sz="1200" i="0" dirty="0">
                <a:effectLst/>
                <a:latin typeface="+mn-lt"/>
              </a:rPr>
              <a:t>mit einem klaren Rand aus gesunder Hornhaut zwischen ihnen und dem Limbus. </a:t>
            </a:r>
            <a:r>
              <a:rPr lang="en-US" sz="1200" i="0" dirty="0">
                <a:solidFill>
                  <a:schemeClr val="accent1">
                    <a:lumMod val="20000"/>
                    <a:lumOff val="80000"/>
                  </a:schemeClr>
                </a:solidFill>
                <a:effectLst/>
                <a:latin typeface="+mn-lt"/>
              </a:rPr>
              <a:t>Die Läsionen können sich zirkulär ausbreiten, wobei sie kaum dazu neigen, zentral oder peripher zu wachsen. Sie können miteinander verschmelzen. </a:t>
            </a:r>
            <a:endParaRPr lang="en-US" sz="1400" dirty="0">
              <a:solidFill>
                <a:schemeClr val="accent1">
                  <a:lumMod val="20000"/>
                  <a:lumOff val="80000"/>
                </a:schemeClr>
              </a:solidFill>
              <a:latin typeface="+mn-lt"/>
            </a:endParaRPr>
          </a:p>
        </p:txBody>
      </p:sp>
      <p:sp>
        <p:nvSpPr>
          <p:cNvPr id="12" name="Rectangle 11">
            <a:extLst>
              <a:ext uri="{FF2B5EF4-FFF2-40B4-BE49-F238E27FC236}">
                <a16:creationId xmlns:a16="http://schemas.microsoft.com/office/drawing/2014/main" id="{58368AE4-64D4-583A-DE3B-8D8C48A3B7B9}"/>
              </a:ext>
            </a:extLst>
          </p:cNvPr>
          <p:cNvSpPr/>
          <p:nvPr/>
        </p:nvSpPr>
        <p:spPr>
          <a:xfrm>
            <a:off x="5334000" y="3495375"/>
            <a:ext cx="457200" cy="2384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lnSpc>
                <a:spcPts val="700"/>
              </a:lnSpc>
            </a:pPr>
            <a:r>
              <a:rPr lang="en-US" sz="1200" dirty="0">
                <a:solidFill>
                  <a:schemeClr val="tx1"/>
                </a:solidFill>
              </a:rPr>
              <a:t>klar </a:t>
            </a:r>
            <a:r>
              <a:rPr lang="en-US" sz="1200" i="1" dirty="0">
                <a:solidFill>
                  <a:schemeClr val="tx1"/>
                </a:solidFill>
              </a:rPr>
              <a:t>vs. </a:t>
            </a:r>
            <a:r>
              <a:rPr lang="en-US" sz="1200" dirty="0">
                <a:solidFill>
                  <a:schemeClr val="tx1"/>
                </a:solidFill>
              </a:rPr>
              <a:t>trüb</a:t>
            </a:r>
          </a:p>
        </p:txBody>
      </p:sp>
      <p:sp>
        <p:nvSpPr>
          <p:cNvPr id="13" name="Rectangle 12">
            <a:extLst>
              <a:ext uri="{FF2B5EF4-FFF2-40B4-BE49-F238E27FC236}">
                <a16:creationId xmlns:a16="http://schemas.microsoft.com/office/drawing/2014/main" id="{F8E28B48-7B4B-471C-85B8-52EA1E4889FC}"/>
              </a:ext>
            </a:extLst>
          </p:cNvPr>
          <p:cNvSpPr/>
          <p:nvPr/>
        </p:nvSpPr>
        <p:spPr>
          <a:xfrm>
            <a:off x="6477001" y="3519849"/>
            <a:ext cx="685800" cy="2384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lnSpc>
                <a:spcPts val="700"/>
              </a:lnSpc>
            </a:pPr>
            <a:r>
              <a:rPr lang="en-US" sz="1200" dirty="0">
                <a:solidFill>
                  <a:schemeClr val="tx1"/>
                </a:solidFill>
              </a:rPr>
              <a:t>betroffen </a:t>
            </a:r>
            <a:r>
              <a:rPr lang="en-US" sz="1200" i="1" dirty="0">
                <a:solidFill>
                  <a:schemeClr val="tx1"/>
                </a:solidFill>
              </a:rPr>
              <a:t>vs. </a:t>
            </a:r>
            <a:r>
              <a:rPr lang="en-US" sz="1200" dirty="0">
                <a:solidFill>
                  <a:schemeClr val="tx1"/>
                </a:solidFill>
              </a:rPr>
              <a:t>gesund</a:t>
            </a:r>
          </a:p>
        </p:txBody>
      </p:sp>
    </p:spTree>
    <p:extLst>
      <p:ext uri="{BB962C8B-B14F-4D97-AF65-F5344CB8AC3E}">
        <p14:creationId xmlns:p14="http://schemas.microsoft.com/office/powerpoint/2010/main" val="2953244157"/>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28F20-0052-56AF-C0BF-5A3F1EDE8AD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A84A0A-B6FC-67B6-107C-AB97995B1459}"/>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253</a:t>
            </a:fld>
            <a:endParaRPr lang="en-US" altLang="en-US"/>
          </a:p>
        </p:txBody>
      </p:sp>
      <p:sp>
        <p:nvSpPr>
          <p:cNvPr id="3" name="Rectangle 2">
            <a:extLst>
              <a:ext uri="{FF2B5EF4-FFF2-40B4-BE49-F238E27FC236}">
                <a16:creationId xmlns:a16="http://schemas.microsoft.com/office/drawing/2014/main" id="{79F50EF0-9073-235C-ED8F-099B05F58DD9}"/>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A</a:t>
            </a:r>
          </a:p>
        </p:txBody>
      </p:sp>
      <p:sp>
        <p:nvSpPr>
          <p:cNvPr id="4" name="Text Box 4">
            <a:extLst>
              <a:ext uri="{FF2B5EF4-FFF2-40B4-BE49-F238E27FC236}">
                <a16:creationId xmlns:a16="http://schemas.microsoft.com/office/drawing/2014/main" id="{7BE7998F-625A-0A6C-6408-81AE1752134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AC8C4357-F4F5-8127-18A4-1CE0F6276329}"/>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b="1" dirty="0"/>
              <a:t>--Staphylokokken-marginale Keratitis</a:t>
            </a:r>
            <a:endParaRPr lang="en-US" sz="2000" b="1" dirty="0">
              <a:solidFill>
                <a:schemeClr val="bg1">
                  <a:lumMod val="75000"/>
                </a:schemeClr>
              </a:solidFill>
            </a:endParaRPr>
          </a:p>
          <a:p>
            <a:r>
              <a:rPr lang="en-US" sz="1200" dirty="0">
                <a:solidFill>
                  <a:schemeClr val="bg1">
                    <a:lumMod val="75000"/>
                  </a:schemeClr>
                </a:solidFill>
              </a:rPr>
              <a:t>--Rosazea</a:t>
            </a:r>
          </a:p>
        </p:txBody>
      </p:sp>
      <p:sp>
        <p:nvSpPr>
          <p:cNvPr id="5" name="TextBox 4">
            <a:extLst>
              <a:ext uri="{FF2B5EF4-FFF2-40B4-BE49-F238E27FC236}">
                <a16:creationId xmlns:a16="http://schemas.microsoft.com/office/drawing/2014/main" id="{931F18AA-A84E-1D44-22EB-2E4699598AF9}"/>
              </a:ext>
            </a:extLst>
          </p:cNvPr>
          <p:cNvSpPr txBox="1"/>
          <p:nvPr/>
        </p:nvSpPr>
        <p:spPr>
          <a:xfrm>
            <a:off x="2448478" y="3068999"/>
            <a:ext cx="6472332" cy="3046988"/>
          </a:xfrm>
          <a:prstGeom prst="rect">
            <a:avLst/>
          </a:prstGeom>
          <a:noFill/>
        </p:spPr>
        <p:txBody>
          <a:bodyPr wrap="square" lIns="25400" tIns="12700" rIns="25400" bIns="12700" rtlCol="0">
            <a:spAutoFit/>
          </a:bodyPr>
          <a:lstStyle/>
          <a:p>
            <a:r>
              <a:rPr lang="en-US" sz="1200" i="1" dirty="0">
                <a:solidFill>
                  <a:schemeClr val="bg1">
                    <a:lumMod val="75000"/>
                  </a:schemeClr>
                </a:solidFill>
                <a:latin typeface="+mn-lt"/>
              </a:rPr>
              <a:t>Kurz gesagt: Was ist eine staphylokokkale marginale Keratitis?</a:t>
            </a:r>
          </a:p>
          <a:p>
            <a:r>
              <a:rPr lang="en-US" sz="1200" b="0" i="0" dirty="0">
                <a:solidFill>
                  <a:schemeClr val="bg1">
                    <a:lumMod val="75000"/>
                  </a:schemeClr>
                </a:solidFill>
                <a:effectLst/>
                <a:latin typeface="+mn-lt"/>
              </a:rPr>
              <a:t>Eine </a:t>
            </a:r>
            <a:r>
              <a:rPr lang="en-US" sz="1200" i="0" dirty="0">
                <a:solidFill>
                  <a:schemeClr val="bg1">
                    <a:lumMod val="75000"/>
                  </a:schemeClr>
                </a:solidFill>
                <a:effectLst/>
                <a:latin typeface="+mn-lt"/>
              </a:rPr>
              <a:t>entzündliche Erkrankung </a:t>
            </a:r>
            <a:r>
              <a:rPr lang="en-US" sz="1200" b="0" i="0" dirty="0">
                <a:solidFill>
                  <a:schemeClr val="bg1">
                    <a:lumMod val="75000"/>
                  </a:schemeClr>
                </a:solidFill>
                <a:effectLst/>
                <a:latin typeface="+mn-lt"/>
              </a:rPr>
              <a:t>der peripheren Hornhaut, gekennzeichnet durch periphere Stromainfiltrate, die häufig mit einem Zusammenbruch des Epithels und einer Ulzeration einhergehen</a:t>
            </a:r>
          </a:p>
          <a:p>
            <a:endParaRPr lang="en-US" sz="1600" dirty="0">
              <a:solidFill>
                <a:schemeClr val="bg1">
                  <a:lumMod val="75000"/>
                </a:schemeClr>
              </a:solidFill>
              <a:latin typeface="+mn-lt"/>
            </a:endParaRPr>
          </a:p>
          <a:p>
            <a:r>
              <a:rPr lang="en-US" sz="1200" i="1" dirty="0">
                <a:solidFill>
                  <a:schemeClr val="bg1">
                    <a:lumMod val="75000"/>
                  </a:schemeClr>
                </a:solidFill>
                <a:latin typeface="+mn-lt"/>
              </a:rPr>
              <a:t>Oh, es handelt sich also um ein peripheres Geschwür als Folge einer Staphylokokkeninfektion?</a:t>
            </a:r>
          </a:p>
          <a:p>
            <a:r>
              <a:rPr lang="en-US" sz="1200" dirty="0">
                <a:solidFill>
                  <a:schemeClr val="bg1">
                    <a:lumMod val="75000"/>
                  </a:schemeClr>
                </a:solidFill>
                <a:latin typeface="+mn-lt"/>
              </a:rPr>
              <a:t>Nein, und das ist ein sehr wichtiger Unterschied – die Hornhautgeschwüre bei der Staphylokokken-Marginalkeratitis sind sterile Reaktionen auf </a:t>
            </a:r>
            <a:r>
              <a:rPr lang="en-US" sz="1200" i="1" dirty="0">
                <a:solidFill>
                  <a:schemeClr val="bg1">
                    <a:lumMod val="75000"/>
                  </a:schemeClr>
                </a:solidFill>
                <a:latin typeface="+mn-lt"/>
              </a:rPr>
              <a:t>Staphylokokken-Antigene</a:t>
            </a:r>
            <a:r>
              <a:rPr lang="en-US" sz="1200" dirty="0">
                <a:solidFill>
                  <a:schemeClr val="bg1">
                    <a:lumMod val="75000"/>
                  </a:schemeClr>
                </a:solidFill>
                <a:latin typeface="+mn-lt"/>
              </a:rPr>
              <a:t>, keine aktive Infektion</a:t>
            </a:r>
          </a:p>
          <a:p>
            <a:endParaRPr lang="en-US" sz="1600" dirty="0">
              <a:solidFill>
                <a:schemeClr val="bg1">
                  <a:lumMod val="75000"/>
                </a:schemeClr>
              </a:solidFill>
              <a:latin typeface="+mn-lt"/>
            </a:endParaRPr>
          </a:p>
          <a:p>
            <a:r>
              <a:rPr lang="en-US" sz="1200" i="1" dirty="0">
                <a:solidFill>
                  <a:schemeClr val="bg1">
                    <a:lumMod val="75000"/>
                  </a:schemeClr>
                </a:solidFill>
                <a:latin typeface="+mn-lt"/>
              </a:rPr>
              <a:t>Welche Erkrankung tritt immer zusammen mit einer Staphylokokken-marginalen Keratitis auf?</a:t>
            </a:r>
          </a:p>
          <a:p>
            <a:r>
              <a:rPr lang="en-US" sz="1200" dirty="0">
                <a:solidFill>
                  <a:schemeClr val="bg1">
                    <a:lumMod val="75000"/>
                  </a:schemeClr>
                </a:solidFill>
                <a:latin typeface="+mn-lt"/>
              </a:rPr>
              <a:t>Staphylokokken-Blepharitis (die Augenlider sind die Quelle der Antigene)</a:t>
            </a:r>
          </a:p>
        </p:txBody>
      </p:sp>
      <p:sp>
        <p:nvSpPr>
          <p:cNvPr id="10" name="TextBox 9">
            <a:extLst>
              <a:ext uri="{FF2B5EF4-FFF2-40B4-BE49-F238E27FC236}">
                <a16:creationId xmlns:a16="http://schemas.microsoft.com/office/drawing/2014/main" id="{6C7A191A-030F-3961-BC31-C5737B108CBA}"/>
              </a:ext>
            </a:extLst>
          </p:cNvPr>
          <p:cNvSpPr txBox="1"/>
          <p:nvPr/>
        </p:nvSpPr>
        <p:spPr>
          <a:xfrm>
            <a:off x="345234" y="313017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latin typeface="+mn-lt"/>
              </a:rPr>
              <a:t>Wie sieht das klassische Erscheinungsbild der Ulzerationen bei </a:t>
            </a:r>
            <a:r>
              <a:rPr lang="en-US" sz="1200" i="1" dirty="0" err="1">
                <a:latin typeface="+mn-lt"/>
              </a:rPr>
              <a:t>einer</a:t>
            </a:r>
            <a:r>
              <a:rPr lang="en-US" sz="1200" i="1" dirty="0">
                <a:latin typeface="+mn-lt"/>
              </a:rPr>
              <a:t> marginalen Staphylokokken</a:t>
            </a:r>
            <a:r>
              <a:rPr lang="en-US" sz="1200" i="1" dirty="0" err="1">
                <a:latin typeface="+mn-lt"/>
              </a:rPr>
              <a:t>-Keratitis</a:t>
            </a:r>
            <a:r>
              <a:rPr lang="en-US" sz="1200" i="1" dirty="0">
                <a:latin typeface="+mn-lt"/>
              </a:rPr>
              <a:t> aus?</a:t>
            </a:r>
          </a:p>
          <a:p>
            <a:r>
              <a:rPr lang="en-US" sz="1200" i="0" dirty="0">
                <a:effectLst/>
                <a:latin typeface="+mn-lt"/>
              </a:rPr>
              <a:t>Ein oder mehrere stromale Infiltrate in der peripheren Hornhaut, typischerweise in den Positionen 2, 4, 8 und 10 Uhr. </a:t>
            </a:r>
            <a:r>
              <a:rPr lang="en-US" sz="1200" i="0" dirty="0">
                <a:solidFill>
                  <a:srgbClr val="0000FF"/>
                </a:solidFill>
                <a:effectLst/>
                <a:latin typeface="+mn-lt"/>
              </a:rPr>
              <a:t>Die Infiltrate befinden sich fast immer 1–2 mm parallel zum Limbus, </a:t>
            </a:r>
            <a:r>
              <a:rPr lang="en-US" sz="1200" i="0" dirty="0">
                <a:effectLst/>
                <a:latin typeface="+mn-lt"/>
              </a:rPr>
              <a:t>mit einem klaren Rand aus gesunder Hornhaut zwischen ihnen und dem Limbus. </a:t>
            </a:r>
            <a:r>
              <a:rPr lang="en-US" sz="1200" i="0" dirty="0">
                <a:solidFill>
                  <a:schemeClr val="accent1">
                    <a:lumMod val="20000"/>
                    <a:lumOff val="80000"/>
                  </a:schemeClr>
                </a:solidFill>
                <a:effectLst/>
                <a:latin typeface="+mn-lt"/>
              </a:rPr>
              <a:t>Die Läsionen können sich zirkulär ausbreiten, wobei sie kaum dazu neigen, zentral oder peripher zu wachsen. Sie können miteinander verschmelzen. </a:t>
            </a:r>
            <a:endParaRPr lang="en-US" sz="1400" dirty="0">
              <a:solidFill>
                <a:schemeClr val="accent1">
                  <a:lumMod val="20000"/>
                  <a:lumOff val="80000"/>
                </a:schemeClr>
              </a:solidFill>
              <a:latin typeface="+mn-lt"/>
            </a:endParaRPr>
          </a:p>
        </p:txBody>
      </p:sp>
    </p:spTree>
    <p:extLst>
      <p:ext uri="{BB962C8B-B14F-4D97-AF65-F5344CB8AC3E}">
        <p14:creationId xmlns:p14="http://schemas.microsoft.com/office/powerpoint/2010/main" val="2902708513"/>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01677-966F-9201-FA5C-96F008F9B2FB}"/>
            </a:ext>
          </a:extLst>
        </p:cNvPr>
        <p:cNvGrpSpPr/>
        <p:nvPr/>
      </p:nvGrpSpPr>
      <p:grpSpPr>
        <a:xfrm>
          <a:off x="0" y="0"/>
          <a:ext cx="0" cy="0"/>
          <a:chOff x="0" y="0"/>
          <a:chExt cx="0" cy="0"/>
        </a:xfrm>
      </p:grpSpPr>
      <p:sp>
        <p:nvSpPr>
          <p:cNvPr id="7" name="Text Box 4">
            <a:extLst>
              <a:ext uri="{FF2B5EF4-FFF2-40B4-BE49-F238E27FC236}">
                <a16:creationId xmlns:a16="http://schemas.microsoft.com/office/drawing/2014/main" id="{C10D7268-3797-D8AF-9343-AB7F9C6EF875}"/>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2" name="Slide Number Placeholder 1">
            <a:extLst>
              <a:ext uri="{FF2B5EF4-FFF2-40B4-BE49-F238E27FC236}">
                <a16:creationId xmlns:a16="http://schemas.microsoft.com/office/drawing/2014/main" id="{6FA2290C-5861-4BE4-2F20-701CBCB0DC13}"/>
              </a:ext>
            </a:extLst>
          </p:cNvPr>
          <p:cNvSpPr>
            <a:spLocks noGrp="1"/>
          </p:cNvSpPr>
          <p:nvPr>
            <p:ph type="sldNum" sz="quarter" idx="12"/>
          </p:nvPr>
        </p:nvSpPr>
        <p:spPr/>
        <p:txBody>
          <a:bodyPr wrap="square" lIns="25400" tIns="12700" rIns="25400" bIns="12700"/>
          <a:lstStyle/>
          <a:p>
            <a:pPr>
              <a:defRPr/>
            </a:pPr>
            <a:fld id="{61CC0F2A-1B13-454D-AD0E-638E8FB0277C}" type="slidenum">
              <a:rPr lang="en-US" altLang="en-US" smtClean="0"/>
              <a:t>254</a:t>
            </a:fld>
            <a:endParaRPr lang="en-US" altLang="en-US"/>
          </a:p>
        </p:txBody>
      </p:sp>
      <p:sp>
        <p:nvSpPr>
          <p:cNvPr id="4" name="TextBox 3">
            <a:extLst>
              <a:ext uri="{FF2B5EF4-FFF2-40B4-BE49-F238E27FC236}">
                <a16:creationId xmlns:a16="http://schemas.microsoft.com/office/drawing/2014/main" id="{D1DB2DFC-C52E-815F-4BF1-19EEC3560328}"/>
              </a:ext>
            </a:extLst>
          </p:cNvPr>
          <p:cNvSpPr txBox="1"/>
          <p:nvPr/>
        </p:nvSpPr>
        <p:spPr>
          <a:xfrm>
            <a:off x="3274213" y="6089738"/>
            <a:ext cx="2595582" cy="369332"/>
          </a:xfrm>
          <a:prstGeom prst="rect">
            <a:avLst/>
          </a:prstGeom>
          <a:noFill/>
        </p:spPr>
        <p:txBody>
          <a:bodyPr wrap="square" lIns="25400" tIns="12700" rIns="25400" bIns="12700" rtlCol="0">
            <a:spAutoFit/>
          </a:bodyPr>
          <a:lstStyle/>
          <a:p>
            <a:pPr algn="ctr"/>
            <a:r>
              <a:rPr lang="en-US" sz="1200" dirty="0"/>
              <a:t>Staphylokokken-marginale Keratitis</a:t>
            </a:r>
          </a:p>
        </p:txBody>
      </p:sp>
      <p:pic>
        <p:nvPicPr>
          <p:cNvPr id="2050" name="Picture 2">
            <a:extLst>
              <a:ext uri="{FF2B5EF4-FFF2-40B4-BE49-F238E27FC236}">
                <a16:creationId xmlns:a16="http://schemas.microsoft.com/office/drawing/2014/main" id="{081B3811-A50E-AFA6-0D92-F6327DB92F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488" y="455428"/>
            <a:ext cx="3751427" cy="262284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Marginal keratitis following COVID 19 vaccination” - ScienceDirect">
            <a:extLst>
              <a:ext uri="{FF2B5EF4-FFF2-40B4-BE49-F238E27FC236}">
                <a16:creationId xmlns:a16="http://schemas.microsoft.com/office/drawing/2014/main" id="{A7A49E4F-9011-16A0-E022-19EBCD6E53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457200"/>
            <a:ext cx="3464554" cy="260762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0F743854-DD3F-7AED-7248-F8710C20CA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3424518"/>
            <a:ext cx="3585104" cy="2236770"/>
          </a:xfrm>
          <a:prstGeom prst="rect">
            <a:avLst/>
          </a:prstGeom>
        </p:spPr>
      </p:pic>
      <p:pic>
        <p:nvPicPr>
          <p:cNvPr id="6" name="Picture 5">
            <a:extLst>
              <a:ext uri="{FF2B5EF4-FFF2-40B4-BE49-F238E27FC236}">
                <a16:creationId xmlns:a16="http://schemas.microsoft.com/office/drawing/2014/main" id="{23662F7B-6B3C-F6E1-0B25-7FC7246AF0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45095" y="3424518"/>
            <a:ext cx="3595556" cy="2236770"/>
          </a:xfrm>
          <a:prstGeom prst="rect">
            <a:avLst/>
          </a:prstGeom>
        </p:spPr>
      </p:pic>
    </p:spTree>
    <p:extLst>
      <p:ext uri="{BB962C8B-B14F-4D97-AF65-F5344CB8AC3E}">
        <p14:creationId xmlns:p14="http://schemas.microsoft.com/office/powerpoint/2010/main" val="2856845568"/>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DDEAA-F2BD-8C34-8645-E02C4BA9A0E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9996A1-428D-D83A-5DD0-D70946994A41}"/>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255</a:t>
            </a:fld>
            <a:endParaRPr lang="en-US" altLang="en-US"/>
          </a:p>
        </p:txBody>
      </p:sp>
      <p:sp>
        <p:nvSpPr>
          <p:cNvPr id="3" name="Rectangle 2">
            <a:extLst>
              <a:ext uri="{FF2B5EF4-FFF2-40B4-BE49-F238E27FC236}">
                <a16:creationId xmlns:a16="http://schemas.microsoft.com/office/drawing/2014/main" id="{DE91BAF1-817B-2FC1-D529-486D627D89D3}"/>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F</a:t>
            </a:r>
          </a:p>
        </p:txBody>
      </p:sp>
      <p:sp>
        <p:nvSpPr>
          <p:cNvPr id="4" name="Text Box 4">
            <a:extLst>
              <a:ext uri="{FF2B5EF4-FFF2-40B4-BE49-F238E27FC236}">
                <a16:creationId xmlns:a16="http://schemas.microsoft.com/office/drawing/2014/main" id="{50E5B28C-B91E-240F-729F-240AD32CD687}"/>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E04D51B9-CB30-787C-6052-ED7454A751A3}"/>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stromale Keratitis</a:t>
            </a:r>
          </a:p>
          <a:p>
            <a:r>
              <a:rPr lang="en-US" sz="1200" b="1" dirty="0"/>
              <a:t>--Staphylokokken-marginale Keratitis</a:t>
            </a:r>
            <a:endParaRPr lang="en-US" sz="2000" b="1" dirty="0">
              <a:solidFill>
                <a:schemeClr val="bg1">
                  <a:lumMod val="75000"/>
                </a:schemeClr>
              </a:solidFill>
            </a:endParaRPr>
          </a:p>
          <a:p>
            <a:r>
              <a:rPr lang="en-US" sz="1200" dirty="0">
                <a:solidFill>
                  <a:schemeClr val="bg1">
                    <a:lumMod val="75000"/>
                  </a:schemeClr>
                </a:solidFill>
              </a:rPr>
              <a:t>--Rosazea</a:t>
            </a:r>
          </a:p>
        </p:txBody>
      </p:sp>
      <p:sp>
        <p:nvSpPr>
          <p:cNvPr id="5" name="TextBox 4">
            <a:extLst>
              <a:ext uri="{FF2B5EF4-FFF2-40B4-BE49-F238E27FC236}">
                <a16:creationId xmlns:a16="http://schemas.microsoft.com/office/drawing/2014/main" id="{EB6FDBE3-8B57-A2DB-8B9F-55725FE1292F}"/>
              </a:ext>
            </a:extLst>
          </p:cNvPr>
          <p:cNvSpPr txBox="1"/>
          <p:nvPr/>
        </p:nvSpPr>
        <p:spPr>
          <a:xfrm>
            <a:off x="2448478" y="3068999"/>
            <a:ext cx="6472332" cy="3046988"/>
          </a:xfrm>
          <a:prstGeom prst="rect">
            <a:avLst/>
          </a:prstGeom>
          <a:noFill/>
        </p:spPr>
        <p:txBody>
          <a:bodyPr wrap="square" lIns="25400" tIns="12700" rIns="25400" bIns="12700" rtlCol="0">
            <a:spAutoFit/>
          </a:bodyPr>
          <a:lstStyle/>
          <a:p>
            <a:r>
              <a:rPr lang="en-US" sz="1200" i="1" dirty="0">
                <a:solidFill>
                  <a:schemeClr val="bg1">
                    <a:lumMod val="75000"/>
                  </a:schemeClr>
                </a:solidFill>
                <a:latin typeface="+mn-lt"/>
              </a:rPr>
              <a:t>Kurz gesagt: Was ist eine staphylokokkale marginale Keratitis?</a:t>
            </a:r>
          </a:p>
          <a:p>
            <a:r>
              <a:rPr lang="en-US" sz="1200" b="0" i="0" dirty="0">
                <a:solidFill>
                  <a:schemeClr val="bg1">
                    <a:lumMod val="75000"/>
                  </a:schemeClr>
                </a:solidFill>
                <a:effectLst/>
                <a:latin typeface="+mn-lt"/>
              </a:rPr>
              <a:t>Eine </a:t>
            </a:r>
            <a:r>
              <a:rPr lang="en-US" sz="1200" i="0" dirty="0">
                <a:solidFill>
                  <a:schemeClr val="bg1">
                    <a:lumMod val="75000"/>
                  </a:schemeClr>
                </a:solidFill>
                <a:effectLst/>
                <a:latin typeface="+mn-lt"/>
              </a:rPr>
              <a:t>entzündliche Erkrankung </a:t>
            </a:r>
            <a:r>
              <a:rPr lang="en-US" sz="1200" b="0" i="0" dirty="0">
                <a:solidFill>
                  <a:schemeClr val="bg1">
                    <a:lumMod val="75000"/>
                  </a:schemeClr>
                </a:solidFill>
                <a:effectLst/>
                <a:latin typeface="+mn-lt"/>
              </a:rPr>
              <a:t>der peripheren Hornhaut, gekennzeichnet durch periphere Stromainfiltrate, die häufig mit einem Zusammenbruch des Epithels und einer Ulzeration einhergehen</a:t>
            </a:r>
          </a:p>
          <a:p>
            <a:endParaRPr lang="en-US" sz="1600" dirty="0">
              <a:solidFill>
                <a:schemeClr val="bg1">
                  <a:lumMod val="75000"/>
                </a:schemeClr>
              </a:solidFill>
              <a:latin typeface="+mn-lt"/>
            </a:endParaRPr>
          </a:p>
          <a:p>
            <a:r>
              <a:rPr lang="en-US" sz="1200" i="1" dirty="0">
                <a:solidFill>
                  <a:schemeClr val="bg1">
                    <a:lumMod val="75000"/>
                  </a:schemeClr>
                </a:solidFill>
                <a:latin typeface="+mn-lt"/>
              </a:rPr>
              <a:t>Oh, es handelt sich also um ein peripheres Geschwür als Folge einer Staphylokokkeninfektion?</a:t>
            </a:r>
          </a:p>
          <a:p>
            <a:r>
              <a:rPr lang="en-US" sz="1200" dirty="0">
                <a:solidFill>
                  <a:schemeClr val="bg1">
                    <a:lumMod val="75000"/>
                  </a:schemeClr>
                </a:solidFill>
                <a:latin typeface="+mn-lt"/>
              </a:rPr>
              <a:t>Nein, und das ist ein sehr wichtiger Unterschied – die Hornhautgeschwüre bei der Staphylokokken-Marginalkeratitis sind sterile Reaktionen auf </a:t>
            </a:r>
            <a:r>
              <a:rPr lang="en-US" sz="1200" i="1" dirty="0">
                <a:solidFill>
                  <a:schemeClr val="bg1">
                    <a:lumMod val="75000"/>
                  </a:schemeClr>
                </a:solidFill>
                <a:latin typeface="+mn-lt"/>
              </a:rPr>
              <a:t>Staphylokokken-Antigene</a:t>
            </a:r>
            <a:r>
              <a:rPr lang="en-US" sz="1200" dirty="0">
                <a:solidFill>
                  <a:schemeClr val="bg1">
                    <a:lumMod val="75000"/>
                  </a:schemeClr>
                </a:solidFill>
                <a:latin typeface="+mn-lt"/>
              </a:rPr>
              <a:t>, keine aktive Infektion</a:t>
            </a:r>
          </a:p>
          <a:p>
            <a:endParaRPr lang="en-US" sz="1600" dirty="0">
              <a:solidFill>
                <a:schemeClr val="bg1">
                  <a:lumMod val="75000"/>
                </a:schemeClr>
              </a:solidFill>
              <a:latin typeface="+mn-lt"/>
            </a:endParaRPr>
          </a:p>
          <a:p>
            <a:r>
              <a:rPr lang="en-US" sz="1200" i="1" dirty="0">
                <a:solidFill>
                  <a:schemeClr val="bg1">
                    <a:lumMod val="75000"/>
                  </a:schemeClr>
                </a:solidFill>
                <a:latin typeface="+mn-lt"/>
              </a:rPr>
              <a:t>Welche Erkrankung tritt immer zusammen mit einer Staphylokokken-marginalen Keratitis auf?</a:t>
            </a:r>
          </a:p>
          <a:p>
            <a:r>
              <a:rPr lang="en-US" sz="1200" dirty="0">
                <a:solidFill>
                  <a:schemeClr val="bg1">
                    <a:lumMod val="75000"/>
                  </a:schemeClr>
                </a:solidFill>
                <a:latin typeface="+mn-lt"/>
              </a:rPr>
              <a:t>Staphylokokken-Blepharitis (die Augenlider sind die Quelle der Antigene)</a:t>
            </a:r>
          </a:p>
        </p:txBody>
      </p:sp>
      <p:sp>
        <p:nvSpPr>
          <p:cNvPr id="10" name="TextBox 9">
            <a:extLst>
              <a:ext uri="{FF2B5EF4-FFF2-40B4-BE49-F238E27FC236}">
                <a16:creationId xmlns:a16="http://schemas.microsoft.com/office/drawing/2014/main" id="{3FD502B8-B36A-BD6B-4AE5-D356F042AF39}"/>
              </a:ext>
            </a:extLst>
          </p:cNvPr>
          <p:cNvSpPr txBox="1"/>
          <p:nvPr/>
        </p:nvSpPr>
        <p:spPr>
          <a:xfrm>
            <a:off x="345234" y="313017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latin typeface="+mn-lt"/>
              </a:rPr>
              <a:t>Wie sieht das klassische Erscheinungsbild der Ulzerationen bei </a:t>
            </a:r>
            <a:r>
              <a:rPr lang="en-US" sz="1200" i="1" dirty="0" err="1">
                <a:latin typeface="+mn-lt"/>
              </a:rPr>
              <a:t>einer</a:t>
            </a:r>
            <a:r>
              <a:rPr lang="en-US" sz="1200" i="1" dirty="0">
                <a:latin typeface="+mn-lt"/>
              </a:rPr>
              <a:t> marginalen Staphylokokken</a:t>
            </a:r>
            <a:r>
              <a:rPr lang="en-US" sz="1200" i="1" dirty="0" err="1">
                <a:latin typeface="+mn-lt"/>
              </a:rPr>
              <a:t>-Keratitis</a:t>
            </a:r>
            <a:r>
              <a:rPr lang="en-US" sz="1200" i="1" dirty="0">
                <a:latin typeface="+mn-lt"/>
              </a:rPr>
              <a:t> aus?</a:t>
            </a:r>
          </a:p>
          <a:p>
            <a:r>
              <a:rPr lang="en-US" sz="1200" i="0" dirty="0">
                <a:effectLst/>
                <a:latin typeface="+mn-lt"/>
              </a:rPr>
              <a:t>Ein oder mehrere stromale Infiltrate in der peripheren Hornhaut, typischerweise in den Positionen 2, 4, 8 und 10 Uhr. </a:t>
            </a:r>
            <a:r>
              <a:rPr lang="en-US" sz="1200" i="0" dirty="0">
                <a:solidFill>
                  <a:srgbClr val="0000FF"/>
                </a:solidFill>
                <a:effectLst/>
                <a:latin typeface="+mn-lt"/>
              </a:rPr>
              <a:t>Die Infiltrate befinden sich fast immer 1–2 mm parallel zum Limbus, </a:t>
            </a:r>
            <a:r>
              <a:rPr lang="en-US" sz="1200" i="0" dirty="0">
                <a:effectLst/>
                <a:latin typeface="+mn-lt"/>
              </a:rPr>
              <a:t>mit einem klaren Rand aus gesunder Hornhaut zwischen ihnen und dem Limbus. </a:t>
            </a:r>
            <a:r>
              <a:rPr lang="en-US" sz="1200" i="0" dirty="0">
                <a:solidFill>
                  <a:srgbClr val="0000FF"/>
                </a:solidFill>
                <a:effectLst/>
                <a:latin typeface="+mn-lt"/>
              </a:rPr>
              <a:t>Die Läsionen können sich zirkulär ausbreiten, </a:t>
            </a:r>
            <a:r>
              <a:rPr lang="en-US" sz="1200" i="0" dirty="0">
                <a:solidFill>
                  <a:schemeClr val="accent1">
                    <a:lumMod val="20000"/>
                    <a:lumOff val="80000"/>
                  </a:schemeClr>
                </a:solidFill>
                <a:effectLst/>
                <a:latin typeface="+mn-lt"/>
              </a:rPr>
              <a:t>wobei sie kaum dazu neigen, zentral oder peripher zu wachsen. Sie können zusammenwachsen. </a:t>
            </a:r>
            <a:endParaRPr lang="en-US" sz="1400" dirty="0">
              <a:solidFill>
                <a:schemeClr val="accent1">
                  <a:lumMod val="20000"/>
                  <a:lumOff val="80000"/>
                </a:schemeClr>
              </a:solidFill>
              <a:latin typeface="+mn-lt"/>
            </a:endParaRPr>
          </a:p>
        </p:txBody>
      </p:sp>
      <p:sp>
        <p:nvSpPr>
          <p:cNvPr id="11" name="Rectangle 10">
            <a:extLst>
              <a:ext uri="{FF2B5EF4-FFF2-40B4-BE49-F238E27FC236}">
                <a16:creationId xmlns:a16="http://schemas.microsoft.com/office/drawing/2014/main" id="{D98B3993-66AD-1971-81EA-AB82ED576360}"/>
              </a:ext>
            </a:extLst>
          </p:cNvPr>
          <p:cNvSpPr/>
          <p:nvPr/>
        </p:nvSpPr>
        <p:spPr>
          <a:xfrm>
            <a:off x="3733800" y="3714947"/>
            <a:ext cx="1391585" cy="3793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lnSpc>
                <a:spcPts val="700"/>
              </a:lnSpc>
            </a:pPr>
            <a:r>
              <a:rPr lang="en-US" sz="1200" dirty="0">
                <a:solidFill>
                  <a:schemeClr val="tx1"/>
                </a:solidFill>
              </a:rPr>
              <a:t>umlaufend?</a:t>
            </a:r>
          </a:p>
          <a:p>
            <a:pPr algn="ctr">
              <a:lnSpc>
                <a:spcPts val="700"/>
              </a:lnSpc>
            </a:pPr>
            <a:r>
              <a:rPr lang="en-US" sz="1200" dirty="0">
                <a:solidFill>
                  <a:schemeClr val="tx1"/>
                </a:solidFill>
              </a:rPr>
              <a:t>zentral?</a:t>
            </a:r>
          </a:p>
          <a:p>
            <a:pPr algn="ctr">
              <a:lnSpc>
                <a:spcPts val="700"/>
              </a:lnSpc>
            </a:pPr>
            <a:r>
              <a:rPr lang="en-US" sz="1200" dirty="0">
                <a:solidFill>
                  <a:schemeClr val="tx1"/>
                </a:solidFill>
              </a:rPr>
              <a:t>peripher?</a:t>
            </a:r>
          </a:p>
        </p:txBody>
      </p:sp>
    </p:spTree>
    <p:extLst>
      <p:ext uri="{BB962C8B-B14F-4D97-AF65-F5344CB8AC3E}">
        <p14:creationId xmlns:p14="http://schemas.microsoft.com/office/powerpoint/2010/main" val="1746622090"/>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B9FCB5-188A-683E-85FB-90305A9B7B9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A6428A8-FC35-8B4F-E4AE-90124BEC0CA3}"/>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256</a:t>
            </a:fld>
            <a:endParaRPr lang="en-US" altLang="en-US"/>
          </a:p>
        </p:txBody>
      </p:sp>
      <p:sp>
        <p:nvSpPr>
          <p:cNvPr id="3" name="Rectangle 2">
            <a:extLst>
              <a:ext uri="{FF2B5EF4-FFF2-40B4-BE49-F238E27FC236}">
                <a16:creationId xmlns:a16="http://schemas.microsoft.com/office/drawing/2014/main" id="{369B31C8-186D-183A-134C-8C4B5B2442BA}"/>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A</a:t>
            </a:r>
          </a:p>
        </p:txBody>
      </p:sp>
      <p:sp>
        <p:nvSpPr>
          <p:cNvPr id="4" name="Text Box 4">
            <a:extLst>
              <a:ext uri="{FF2B5EF4-FFF2-40B4-BE49-F238E27FC236}">
                <a16:creationId xmlns:a16="http://schemas.microsoft.com/office/drawing/2014/main" id="{21E3E686-06B3-3570-CD40-C25F07A5D6F3}"/>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7CBDAEC6-A4C0-A0A8-7EBB-E1446CFF2307}"/>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stromale Keratitis</a:t>
            </a:r>
          </a:p>
          <a:p>
            <a:r>
              <a:rPr lang="en-US" sz="1200" b="1" dirty="0"/>
              <a:t>--Staphylokokken-marginale Keratitis</a:t>
            </a:r>
            <a:endParaRPr lang="en-US" sz="2000" b="1" dirty="0">
              <a:solidFill>
                <a:schemeClr val="bg1">
                  <a:lumMod val="75000"/>
                </a:schemeClr>
              </a:solidFill>
            </a:endParaRPr>
          </a:p>
          <a:p>
            <a:r>
              <a:rPr lang="en-US" sz="1200" dirty="0">
                <a:solidFill>
                  <a:schemeClr val="bg1">
                    <a:lumMod val="75000"/>
                  </a:schemeClr>
                </a:solidFill>
              </a:rPr>
              <a:t>--Rosazea</a:t>
            </a:r>
          </a:p>
        </p:txBody>
      </p:sp>
      <p:sp>
        <p:nvSpPr>
          <p:cNvPr id="5" name="TextBox 4">
            <a:extLst>
              <a:ext uri="{FF2B5EF4-FFF2-40B4-BE49-F238E27FC236}">
                <a16:creationId xmlns:a16="http://schemas.microsoft.com/office/drawing/2014/main" id="{EAC7211C-C62A-51E6-A60F-E0D03A982F71}"/>
              </a:ext>
            </a:extLst>
          </p:cNvPr>
          <p:cNvSpPr txBox="1"/>
          <p:nvPr/>
        </p:nvSpPr>
        <p:spPr>
          <a:xfrm>
            <a:off x="2448478" y="3068999"/>
            <a:ext cx="6472332" cy="3046988"/>
          </a:xfrm>
          <a:prstGeom prst="rect">
            <a:avLst/>
          </a:prstGeom>
          <a:noFill/>
        </p:spPr>
        <p:txBody>
          <a:bodyPr wrap="square" lIns="25400" tIns="12700" rIns="25400" bIns="12700" rtlCol="0">
            <a:spAutoFit/>
          </a:bodyPr>
          <a:lstStyle/>
          <a:p>
            <a:r>
              <a:rPr lang="en-US" sz="1200" i="1" dirty="0">
                <a:solidFill>
                  <a:schemeClr val="bg1">
                    <a:lumMod val="75000"/>
                  </a:schemeClr>
                </a:solidFill>
                <a:latin typeface="+mn-lt"/>
              </a:rPr>
              <a:t>Kurz gesagt: Was ist eine staphylokokkale marginale Keratitis?</a:t>
            </a:r>
          </a:p>
          <a:p>
            <a:r>
              <a:rPr lang="en-US" sz="1200" b="0" i="0" dirty="0">
                <a:solidFill>
                  <a:schemeClr val="bg1">
                    <a:lumMod val="75000"/>
                  </a:schemeClr>
                </a:solidFill>
                <a:effectLst/>
                <a:latin typeface="+mn-lt"/>
              </a:rPr>
              <a:t>Eine </a:t>
            </a:r>
            <a:r>
              <a:rPr lang="en-US" sz="1200" i="0" dirty="0">
                <a:solidFill>
                  <a:schemeClr val="bg1">
                    <a:lumMod val="75000"/>
                  </a:schemeClr>
                </a:solidFill>
                <a:effectLst/>
                <a:latin typeface="+mn-lt"/>
              </a:rPr>
              <a:t>entzündliche Erkrankung </a:t>
            </a:r>
            <a:r>
              <a:rPr lang="en-US" sz="1200" b="0" i="0" dirty="0">
                <a:solidFill>
                  <a:schemeClr val="bg1">
                    <a:lumMod val="75000"/>
                  </a:schemeClr>
                </a:solidFill>
                <a:effectLst/>
                <a:latin typeface="+mn-lt"/>
              </a:rPr>
              <a:t>der peripheren Hornhaut, gekennzeichnet durch periphere Stromainfiltrate, die häufig mit einem Zusammenbruch des Epithels und einer Ulzeration einhergehen</a:t>
            </a:r>
          </a:p>
          <a:p>
            <a:endParaRPr lang="en-US" sz="1600" dirty="0">
              <a:solidFill>
                <a:schemeClr val="bg1">
                  <a:lumMod val="75000"/>
                </a:schemeClr>
              </a:solidFill>
              <a:latin typeface="+mn-lt"/>
            </a:endParaRPr>
          </a:p>
          <a:p>
            <a:r>
              <a:rPr lang="en-US" sz="1200" i="1" dirty="0">
                <a:solidFill>
                  <a:schemeClr val="bg1">
                    <a:lumMod val="75000"/>
                  </a:schemeClr>
                </a:solidFill>
                <a:latin typeface="+mn-lt"/>
              </a:rPr>
              <a:t>Oh, es handelt sich also um ein peripheres Geschwür als Folge einer Staphylokokkeninfektion?</a:t>
            </a:r>
          </a:p>
          <a:p>
            <a:r>
              <a:rPr lang="en-US" sz="1200" dirty="0">
                <a:solidFill>
                  <a:schemeClr val="bg1">
                    <a:lumMod val="75000"/>
                  </a:schemeClr>
                </a:solidFill>
                <a:latin typeface="+mn-lt"/>
              </a:rPr>
              <a:t>Nein, und das ist ein sehr wichtiger Unterschied – die Hornhautgeschwüre bei der Staphylokokken-Marginalkeratitis sind sterile Reaktionen auf </a:t>
            </a:r>
            <a:r>
              <a:rPr lang="en-US" sz="1200" i="1" dirty="0">
                <a:solidFill>
                  <a:schemeClr val="bg1">
                    <a:lumMod val="75000"/>
                  </a:schemeClr>
                </a:solidFill>
                <a:latin typeface="+mn-lt"/>
              </a:rPr>
              <a:t>Staphylokokken-Antigene</a:t>
            </a:r>
            <a:r>
              <a:rPr lang="en-US" sz="1200" dirty="0">
                <a:solidFill>
                  <a:schemeClr val="bg1">
                    <a:lumMod val="75000"/>
                  </a:schemeClr>
                </a:solidFill>
                <a:latin typeface="+mn-lt"/>
              </a:rPr>
              <a:t>, keine aktive Infektion</a:t>
            </a:r>
          </a:p>
          <a:p>
            <a:endParaRPr lang="en-US" sz="1600" dirty="0">
              <a:solidFill>
                <a:schemeClr val="bg1">
                  <a:lumMod val="75000"/>
                </a:schemeClr>
              </a:solidFill>
              <a:latin typeface="+mn-lt"/>
            </a:endParaRPr>
          </a:p>
          <a:p>
            <a:r>
              <a:rPr lang="en-US" sz="1200" i="1" dirty="0">
                <a:solidFill>
                  <a:schemeClr val="bg1">
                    <a:lumMod val="75000"/>
                  </a:schemeClr>
                </a:solidFill>
                <a:latin typeface="+mn-lt"/>
              </a:rPr>
              <a:t>Welche Erkrankung tritt immer zusammen mit einer Staphylokokken-marginalen Keratitis auf?</a:t>
            </a:r>
          </a:p>
          <a:p>
            <a:r>
              <a:rPr lang="en-US" sz="1200" dirty="0">
                <a:solidFill>
                  <a:schemeClr val="bg1">
                    <a:lumMod val="75000"/>
                  </a:schemeClr>
                </a:solidFill>
                <a:latin typeface="+mn-lt"/>
              </a:rPr>
              <a:t>Staphylokokken-Blepharitis (die Augenlider sind die Quelle der Antigene)</a:t>
            </a:r>
          </a:p>
        </p:txBody>
      </p:sp>
      <p:sp>
        <p:nvSpPr>
          <p:cNvPr id="10" name="TextBox 9">
            <a:extLst>
              <a:ext uri="{FF2B5EF4-FFF2-40B4-BE49-F238E27FC236}">
                <a16:creationId xmlns:a16="http://schemas.microsoft.com/office/drawing/2014/main" id="{91F3D70A-C979-CEEB-AD83-D48FEFE79573}"/>
              </a:ext>
            </a:extLst>
          </p:cNvPr>
          <p:cNvSpPr txBox="1"/>
          <p:nvPr/>
        </p:nvSpPr>
        <p:spPr>
          <a:xfrm>
            <a:off x="345234" y="313017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latin typeface="+mn-lt"/>
              </a:rPr>
              <a:t>Wie sieht das klassische Erscheinungsbild der Ulzerationen bei </a:t>
            </a:r>
            <a:r>
              <a:rPr lang="en-US" sz="1200" i="1" dirty="0" err="1">
                <a:latin typeface="+mn-lt"/>
              </a:rPr>
              <a:t>einer</a:t>
            </a:r>
            <a:r>
              <a:rPr lang="en-US" sz="1200" i="1" dirty="0">
                <a:latin typeface="+mn-lt"/>
              </a:rPr>
              <a:t> marginalen Staphylokokken</a:t>
            </a:r>
            <a:r>
              <a:rPr lang="en-US" sz="1200" i="1" dirty="0" err="1">
                <a:latin typeface="+mn-lt"/>
              </a:rPr>
              <a:t>-Keratitis</a:t>
            </a:r>
            <a:r>
              <a:rPr lang="en-US" sz="1200" i="1" dirty="0">
                <a:latin typeface="+mn-lt"/>
              </a:rPr>
              <a:t> aus?</a:t>
            </a:r>
          </a:p>
          <a:p>
            <a:r>
              <a:rPr lang="en-US" sz="1200" i="0" dirty="0">
                <a:effectLst/>
                <a:latin typeface="+mn-lt"/>
              </a:rPr>
              <a:t>Ein oder mehrere stromale Infiltrate in der peripheren Hornhaut, typischerweise in den Positionen 2, 4, 8 und 10 Uhr. </a:t>
            </a:r>
            <a:r>
              <a:rPr lang="en-US" sz="1200" i="0" dirty="0">
                <a:solidFill>
                  <a:srgbClr val="0000FF"/>
                </a:solidFill>
                <a:effectLst/>
                <a:latin typeface="+mn-lt"/>
              </a:rPr>
              <a:t>Die Infiltrate befinden sich fast immer 1–2 mm parallel zum Limbus, </a:t>
            </a:r>
            <a:r>
              <a:rPr lang="en-US" sz="1200" i="0" dirty="0">
                <a:effectLst/>
                <a:latin typeface="+mn-lt"/>
              </a:rPr>
              <a:t>mit einem klaren Rand aus gesunder Hornhaut zwischen ihnen und dem Limbus. </a:t>
            </a:r>
            <a:r>
              <a:rPr lang="en-US" sz="1200" i="0" dirty="0">
                <a:solidFill>
                  <a:srgbClr val="0000FF"/>
                </a:solidFill>
                <a:effectLst/>
                <a:latin typeface="+mn-lt"/>
              </a:rPr>
              <a:t>Die Läsionen können sich zirkulär ausbreiten</a:t>
            </a:r>
            <a:r>
              <a:rPr lang="en-US" sz="1200" i="0" dirty="0">
                <a:solidFill>
                  <a:schemeClr val="accent1">
                    <a:lumMod val="20000"/>
                    <a:lumOff val="80000"/>
                  </a:schemeClr>
                </a:solidFill>
                <a:effectLst/>
                <a:latin typeface="+mn-lt"/>
              </a:rPr>
              <a:t>, wobei sie kaum dazu neigen, zentral oder peripher zu wachsen. Sie können miteinander verschmelzen. </a:t>
            </a:r>
            <a:endParaRPr lang="en-US" sz="1400" dirty="0">
              <a:solidFill>
                <a:schemeClr val="accent1">
                  <a:lumMod val="20000"/>
                  <a:lumOff val="80000"/>
                </a:schemeClr>
              </a:solidFill>
              <a:latin typeface="+mn-lt"/>
            </a:endParaRPr>
          </a:p>
        </p:txBody>
      </p:sp>
    </p:spTree>
    <p:extLst>
      <p:ext uri="{BB962C8B-B14F-4D97-AF65-F5344CB8AC3E}">
        <p14:creationId xmlns:p14="http://schemas.microsoft.com/office/powerpoint/2010/main" val="1797694157"/>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3F456-4DD4-BE12-00B7-33423CA1373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9D6A539-0B91-2709-3F08-F9915DF8D49F}"/>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257</a:t>
            </a:fld>
            <a:endParaRPr lang="en-US" altLang="en-US"/>
          </a:p>
        </p:txBody>
      </p:sp>
      <p:sp>
        <p:nvSpPr>
          <p:cNvPr id="3" name="Rectangle 2">
            <a:extLst>
              <a:ext uri="{FF2B5EF4-FFF2-40B4-BE49-F238E27FC236}">
                <a16:creationId xmlns:a16="http://schemas.microsoft.com/office/drawing/2014/main" id="{C64DEF0E-E5A5-2A98-C536-3424C50C6276}"/>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A</a:t>
            </a:r>
          </a:p>
        </p:txBody>
      </p:sp>
      <p:sp>
        <p:nvSpPr>
          <p:cNvPr id="4" name="Text Box 4">
            <a:extLst>
              <a:ext uri="{FF2B5EF4-FFF2-40B4-BE49-F238E27FC236}">
                <a16:creationId xmlns:a16="http://schemas.microsoft.com/office/drawing/2014/main" id="{8F6014E6-6B0B-892A-7F2D-EFF45B5D3146}"/>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ECFB1D02-8332-A5D9-653D-AE71EB88FE68}"/>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b="1" dirty="0"/>
              <a:t>--Staphylokokken-marginale Keratitis</a:t>
            </a:r>
            <a:endParaRPr lang="en-US" sz="2000" b="1" dirty="0">
              <a:solidFill>
                <a:schemeClr val="bg1">
                  <a:lumMod val="75000"/>
                </a:schemeClr>
              </a:solidFill>
            </a:endParaRPr>
          </a:p>
          <a:p>
            <a:r>
              <a:rPr lang="en-US" sz="1200" dirty="0">
                <a:solidFill>
                  <a:schemeClr val="bg1">
                    <a:lumMod val="75000"/>
                  </a:schemeClr>
                </a:solidFill>
              </a:rPr>
              <a:t>--Rosazea</a:t>
            </a:r>
          </a:p>
        </p:txBody>
      </p:sp>
      <p:sp>
        <p:nvSpPr>
          <p:cNvPr id="5" name="TextBox 4">
            <a:extLst>
              <a:ext uri="{FF2B5EF4-FFF2-40B4-BE49-F238E27FC236}">
                <a16:creationId xmlns:a16="http://schemas.microsoft.com/office/drawing/2014/main" id="{66220861-B9D8-0549-5186-1D568AB36BB4}"/>
              </a:ext>
            </a:extLst>
          </p:cNvPr>
          <p:cNvSpPr txBox="1"/>
          <p:nvPr/>
        </p:nvSpPr>
        <p:spPr>
          <a:xfrm>
            <a:off x="2448478" y="3068999"/>
            <a:ext cx="6472332" cy="3046988"/>
          </a:xfrm>
          <a:prstGeom prst="rect">
            <a:avLst/>
          </a:prstGeom>
          <a:noFill/>
        </p:spPr>
        <p:txBody>
          <a:bodyPr wrap="square" lIns="25400" tIns="12700" rIns="25400" bIns="12700" rtlCol="0">
            <a:spAutoFit/>
          </a:bodyPr>
          <a:lstStyle/>
          <a:p>
            <a:r>
              <a:rPr lang="en-US" sz="1200" i="1" dirty="0">
                <a:solidFill>
                  <a:schemeClr val="bg1">
                    <a:lumMod val="75000"/>
                  </a:schemeClr>
                </a:solidFill>
                <a:latin typeface="+mn-lt"/>
              </a:rPr>
              <a:t>Kurz gesagt: Was ist eine staphylokokkale marginale Keratitis?</a:t>
            </a:r>
          </a:p>
          <a:p>
            <a:r>
              <a:rPr lang="en-US" sz="1200" b="0" i="0" dirty="0">
                <a:solidFill>
                  <a:schemeClr val="bg1">
                    <a:lumMod val="75000"/>
                  </a:schemeClr>
                </a:solidFill>
                <a:effectLst/>
                <a:latin typeface="+mn-lt"/>
              </a:rPr>
              <a:t>Eine </a:t>
            </a:r>
            <a:r>
              <a:rPr lang="en-US" sz="1200" i="0" dirty="0">
                <a:solidFill>
                  <a:schemeClr val="bg1">
                    <a:lumMod val="75000"/>
                  </a:schemeClr>
                </a:solidFill>
                <a:effectLst/>
                <a:latin typeface="+mn-lt"/>
              </a:rPr>
              <a:t>entzündliche Erkrankung </a:t>
            </a:r>
            <a:r>
              <a:rPr lang="en-US" sz="1200" b="0" i="0" dirty="0">
                <a:solidFill>
                  <a:schemeClr val="bg1">
                    <a:lumMod val="75000"/>
                  </a:schemeClr>
                </a:solidFill>
                <a:effectLst/>
                <a:latin typeface="+mn-lt"/>
              </a:rPr>
              <a:t>der peripheren Hornhaut, gekennzeichnet durch periphere Stromainfiltrate, die häufig mit einem Zusammenbruch des Epithels und einer Ulzeration einhergehen</a:t>
            </a:r>
          </a:p>
          <a:p>
            <a:endParaRPr lang="en-US" sz="1600" dirty="0">
              <a:solidFill>
                <a:schemeClr val="bg1">
                  <a:lumMod val="75000"/>
                </a:schemeClr>
              </a:solidFill>
              <a:latin typeface="+mn-lt"/>
            </a:endParaRPr>
          </a:p>
          <a:p>
            <a:r>
              <a:rPr lang="en-US" sz="1200" i="1" dirty="0">
                <a:solidFill>
                  <a:schemeClr val="bg1">
                    <a:lumMod val="75000"/>
                  </a:schemeClr>
                </a:solidFill>
                <a:latin typeface="+mn-lt"/>
              </a:rPr>
              <a:t>Oh, es handelt sich also um ein peripheres Geschwür als Folge einer Staphylokokkeninfektion?</a:t>
            </a:r>
          </a:p>
          <a:p>
            <a:r>
              <a:rPr lang="en-US" sz="1200" dirty="0">
                <a:solidFill>
                  <a:schemeClr val="bg1">
                    <a:lumMod val="75000"/>
                  </a:schemeClr>
                </a:solidFill>
                <a:latin typeface="+mn-lt"/>
              </a:rPr>
              <a:t>Nein, und dies ist eine sehr wichtige Unterscheidung – die Hornhautulzerationen bei der Staphylokokken-Marginalkeratitis sind sterile Reaktionen auf </a:t>
            </a:r>
            <a:r>
              <a:rPr lang="en-US" sz="1200" i="1" dirty="0">
                <a:solidFill>
                  <a:schemeClr val="bg1">
                    <a:lumMod val="75000"/>
                  </a:schemeClr>
                </a:solidFill>
                <a:latin typeface="+mn-lt"/>
              </a:rPr>
              <a:t>Staphylokokken-Antigene</a:t>
            </a:r>
            <a:r>
              <a:rPr lang="en-US" sz="1200" dirty="0">
                <a:solidFill>
                  <a:schemeClr val="bg1">
                    <a:lumMod val="75000"/>
                  </a:schemeClr>
                </a:solidFill>
                <a:latin typeface="+mn-lt"/>
              </a:rPr>
              <a:t>, keine aktive Infektion</a:t>
            </a:r>
          </a:p>
          <a:p>
            <a:endParaRPr lang="en-US" sz="1600" dirty="0">
              <a:solidFill>
                <a:schemeClr val="bg1">
                  <a:lumMod val="75000"/>
                </a:schemeClr>
              </a:solidFill>
              <a:latin typeface="+mn-lt"/>
            </a:endParaRPr>
          </a:p>
          <a:p>
            <a:r>
              <a:rPr lang="en-US" sz="1200" i="1" dirty="0">
                <a:solidFill>
                  <a:schemeClr val="bg1">
                    <a:lumMod val="75000"/>
                  </a:schemeClr>
                </a:solidFill>
                <a:latin typeface="+mn-lt"/>
              </a:rPr>
              <a:t>Welche Erkrankung tritt immer zusammen mit einer Staphylokokken-marginalen Keratitis auf?</a:t>
            </a:r>
          </a:p>
          <a:p>
            <a:r>
              <a:rPr lang="en-US" sz="1200" dirty="0">
                <a:solidFill>
                  <a:schemeClr val="bg1">
                    <a:lumMod val="75000"/>
                  </a:schemeClr>
                </a:solidFill>
                <a:latin typeface="+mn-lt"/>
              </a:rPr>
              <a:t>Staphylokokken-Blepharitis (die Augenlider sind die Quelle der Antigene)</a:t>
            </a:r>
          </a:p>
        </p:txBody>
      </p:sp>
      <p:sp>
        <p:nvSpPr>
          <p:cNvPr id="10" name="TextBox 9">
            <a:extLst>
              <a:ext uri="{FF2B5EF4-FFF2-40B4-BE49-F238E27FC236}">
                <a16:creationId xmlns:a16="http://schemas.microsoft.com/office/drawing/2014/main" id="{E7671311-F60D-873C-41AA-19A853277AF3}"/>
              </a:ext>
            </a:extLst>
          </p:cNvPr>
          <p:cNvSpPr txBox="1"/>
          <p:nvPr/>
        </p:nvSpPr>
        <p:spPr>
          <a:xfrm>
            <a:off x="345234" y="3130172"/>
            <a:ext cx="8570166" cy="1169551"/>
          </a:xfrm>
          <a:prstGeom prst="rect">
            <a:avLst/>
          </a:prstGeom>
          <a:solidFill>
            <a:schemeClr val="accent1">
              <a:lumMod val="20000"/>
              <a:lumOff val="80000"/>
            </a:schemeClr>
          </a:solidFill>
        </p:spPr>
        <p:txBody>
          <a:bodyPr wrap="square" lIns="25400" tIns="12700" rIns="25400" bIns="12700" rtlCol="0">
            <a:spAutoFit/>
          </a:bodyPr>
          <a:lstStyle/>
          <a:p>
            <a:r>
              <a:rPr lang="en-US" sz="1200" i="1" dirty="0">
                <a:latin typeface="+mn-lt"/>
              </a:rPr>
              <a:t>Wie sieht das klassische Erscheinungsbild der Ulzerationen bei </a:t>
            </a:r>
            <a:r>
              <a:rPr lang="en-US" sz="1200" i="1" dirty="0" err="1">
                <a:latin typeface="+mn-lt"/>
              </a:rPr>
              <a:t>einer</a:t>
            </a:r>
            <a:r>
              <a:rPr lang="en-US" sz="1200" i="1" dirty="0">
                <a:latin typeface="+mn-lt"/>
              </a:rPr>
              <a:t> marginalen Staphylokokken</a:t>
            </a:r>
            <a:r>
              <a:rPr lang="en-US" sz="1200" i="1" dirty="0" err="1">
                <a:latin typeface="+mn-lt"/>
              </a:rPr>
              <a:t>-Keratitis</a:t>
            </a:r>
            <a:r>
              <a:rPr lang="en-US" sz="1200" i="1" dirty="0">
                <a:latin typeface="+mn-lt"/>
              </a:rPr>
              <a:t> aus?</a:t>
            </a:r>
          </a:p>
          <a:p>
            <a:r>
              <a:rPr lang="en-US" sz="1200" i="0" dirty="0">
                <a:effectLst/>
                <a:latin typeface="+mn-lt"/>
              </a:rPr>
              <a:t>Ein oder mehrere stromale Infiltrate in der peripheren Hornhaut, typischerweise in den Positionen 2, 4, 8 und 10 Uhr. </a:t>
            </a:r>
            <a:r>
              <a:rPr lang="en-US" sz="1200" i="0" dirty="0">
                <a:solidFill>
                  <a:srgbClr val="0000FF"/>
                </a:solidFill>
                <a:effectLst/>
                <a:latin typeface="+mn-lt"/>
              </a:rPr>
              <a:t>Die Infiltrate befinden sich fast immer 1–2 mm parallel zum Limbus, </a:t>
            </a:r>
            <a:r>
              <a:rPr lang="en-US" sz="1200" i="0" dirty="0">
                <a:effectLst/>
                <a:latin typeface="+mn-lt"/>
              </a:rPr>
              <a:t>mit einem klaren Rand aus gesunder Hornhaut zwischen ihnen und dem Limbus. </a:t>
            </a:r>
            <a:r>
              <a:rPr lang="en-US" sz="1200" i="0" dirty="0">
                <a:solidFill>
                  <a:srgbClr val="0000FF"/>
                </a:solidFill>
                <a:effectLst/>
                <a:latin typeface="+mn-lt"/>
              </a:rPr>
              <a:t>Die Läsionen können sich zirkulär ausbreiten, </a:t>
            </a:r>
            <a:r>
              <a:rPr lang="en-US" sz="1200" i="0" dirty="0">
                <a:effectLst/>
                <a:latin typeface="+mn-lt"/>
              </a:rPr>
              <a:t>wobei sie kaum dazu neigen, zentral oder peripher zu wachsen. Sie können miteinander verschmelzen. </a:t>
            </a:r>
            <a:endParaRPr lang="en-US" sz="1400" dirty="0">
              <a:latin typeface="+mn-lt"/>
            </a:endParaRPr>
          </a:p>
        </p:txBody>
      </p:sp>
    </p:spTree>
    <p:extLst>
      <p:ext uri="{BB962C8B-B14F-4D97-AF65-F5344CB8AC3E}">
        <p14:creationId xmlns:p14="http://schemas.microsoft.com/office/powerpoint/2010/main" val="759253698"/>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D5002E-9D12-80EC-E546-94D870E27995}"/>
              </a:ext>
            </a:extLst>
          </p:cNvPr>
          <p:cNvSpPr>
            <a:spLocks noGrp="1"/>
          </p:cNvSpPr>
          <p:nvPr>
            <p:ph type="sldNum" sz="quarter" idx="12"/>
          </p:nvPr>
        </p:nvSpPr>
        <p:spPr/>
        <p:txBody>
          <a:bodyPr wrap="square" lIns="25400" tIns="12700" rIns="25400" bIns="12700"/>
          <a:lstStyle/>
          <a:p>
            <a:pPr>
              <a:defRPr/>
            </a:pPr>
            <a:fld id="{61CC0F2A-1B13-454D-AD0E-638E8FB0277C}" type="slidenum">
              <a:rPr lang="en-US" altLang="en-US" smtClean="0"/>
              <a:t>258</a:t>
            </a:fld>
            <a:endParaRPr lang="en-US" altLang="en-US"/>
          </a:p>
        </p:txBody>
      </p:sp>
      <p:sp>
        <p:nvSpPr>
          <p:cNvPr id="4" name="TextBox 3">
            <a:extLst>
              <a:ext uri="{FF2B5EF4-FFF2-40B4-BE49-F238E27FC236}">
                <a16:creationId xmlns:a16="http://schemas.microsoft.com/office/drawing/2014/main" id="{65CCFE03-69BD-24D3-7821-9A52700A52C4}"/>
              </a:ext>
            </a:extLst>
          </p:cNvPr>
          <p:cNvSpPr txBox="1"/>
          <p:nvPr/>
        </p:nvSpPr>
        <p:spPr>
          <a:xfrm>
            <a:off x="2273944" y="6089738"/>
            <a:ext cx="4596130" cy="369332"/>
          </a:xfrm>
          <a:prstGeom prst="rect">
            <a:avLst/>
          </a:prstGeom>
          <a:noFill/>
        </p:spPr>
        <p:txBody>
          <a:bodyPr wrap="square" lIns="25400" tIns="12700" rIns="25400" bIns="12700" rtlCol="0">
            <a:spAutoFit/>
          </a:bodyPr>
          <a:lstStyle/>
          <a:p>
            <a:pPr algn="ctr"/>
            <a:r>
              <a:rPr lang="en-US" sz="1200" dirty="0"/>
              <a:t>Staphylokokken-marginale Keratitis: Zusammengewachsene Läsionen</a:t>
            </a:r>
          </a:p>
        </p:txBody>
      </p:sp>
      <p:pic>
        <p:nvPicPr>
          <p:cNvPr id="1026" name="Picture 2">
            <a:extLst>
              <a:ext uri="{FF2B5EF4-FFF2-40B4-BE49-F238E27FC236}">
                <a16:creationId xmlns:a16="http://schemas.microsoft.com/office/drawing/2014/main" id="{A717D1E4-BD27-5446-5DD4-16585E4298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403" y="1246188"/>
            <a:ext cx="5436393" cy="198836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194C6BA6-9BBA-248A-CCCC-26AB529BB3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3803" y="3879124"/>
            <a:ext cx="5436393" cy="198836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9E96B72-7364-BB04-47C5-10C2982D0AE7}"/>
              </a:ext>
            </a:extLst>
          </p:cNvPr>
          <p:cNvSpPr txBox="1"/>
          <p:nvPr/>
        </p:nvSpPr>
        <p:spPr>
          <a:xfrm>
            <a:off x="7543800" y="3138832"/>
            <a:ext cx="1238806" cy="830997"/>
          </a:xfrm>
          <a:prstGeom prst="rect">
            <a:avLst/>
          </a:prstGeom>
          <a:noFill/>
        </p:spPr>
        <p:txBody>
          <a:bodyPr wrap="square" lIns="25400" tIns="12700" rIns="25400" bIns="12700" rtlCol="0">
            <a:spAutoFit/>
          </a:bodyPr>
          <a:lstStyle/>
          <a:p>
            <a:pPr algn="ctr"/>
            <a:r>
              <a:rPr lang="en-US" sz="1200" i="1" dirty="0"/>
              <a:t>Derselbe Patient mit und ohne Fluorescein</a:t>
            </a:r>
          </a:p>
        </p:txBody>
      </p:sp>
      <p:sp>
        <p:nvSpPr>
          <p:cNvPr id="6" name="Text Box 4">
            <a:extLst>
              <a:ext uri="{FF2B5EF4-FFF2-40B4-BE49-F238E27FC236}">
                <a16:creationId xmlns:a16="http://schemas.microsoft.com/office/drawing/2014/main" id="{C3B86290-4014-CBF6-DC10-4E538015F5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Bedenken hinsichtlich PUK</a:t>
            </a:r>
          </a:p>
        </p:txBody>
      </p:sp>
    </p:spTree>
    <p:extLst>
      <p:ext uri="{BB962C8B-B14F-4D97-AF65-F5344CB8AC3E}">
        <p14:creationId xmlns:p14="http://schemas.microsoft.com/office/powerpoint/2010/main" val="2457584972"/>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A3E6C-08AD-CC2B-5C4F-6F07D75D828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643C25-B382-4630-54B9-4690BDC6F1C0}"/>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259</a:t>
            </a:fld>
            <a:endParaRPr lang="en-US" altLang="en-US"/>
          </a:p>
        </p:txBody>
      </p:sp>
      <p:sp>
        <p:nvSpPr>
          <p:cNvPr id="3" name="Rectangle 2">
            <a:extLst>
              <a:ext uri="{FF2B5EF4-FFF2-40B4-BE49-F238E27FC236}">
                <a16:creationId xmlns:a16="http://schemas.microsoft.com/office/drawing/2014/main" id="{CBF0AA67-FA2C-6A3F-A76A-221C82D711FC}"/>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F</a:t>
            </a:r>
          </a:p>
        </p:txBody>
      </p:sp>
      <p:sp>
        <p:nvSpPr>
          <p:cNvPr id="4" name="Text Box 4">
            <a:extLst>
              <a:ext uri="{FF2B5EF4-FFF2-40B4-BE49-F238E27FC236}">
                <a16:creationId xmlns:a16="http://schemas.microsoft.com/office/drawing/2014/main" id="{3BE70B7F-69A2-87B2-EA8A-42D77E4F7E4E}"/>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57F2D28E-CEAD-3B05-4E0D-C00A9F23391A}"/>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dirty="0">
                <a:solidFill>
                  <a:schemeClr val="bg1">
                    <a:lumMod val="65000"/>
                  </a:schemeClr>
                </a:solidFill>
              </a:rPr>
              <a:t>--Staphylokokken-marginale Keratitis</a:t>
            </a:r>
          </a:p>
          <a:p>
            <a:r>
              <a:rPr lang="en-US" sz="1200" b="1" dirty="0"/>
              <a:t>--Rosazea</a:t>
            </a:r>
          </a:p>
        </p:txBody>
      </p:sp>
      <p:sp>
        <p:nvSpPr>
          <p:cNvPr id="7" name="TextBox 6">
            <a:extLst>
              <a:ext uri="{FF2B5EF4-FFF2-40B4-BE49-F238E27FC236}">
                <a16:creationId xmlns:a16="http://schemas.microsoft.com/office/drawing/2014/main" id="{F7761259-C7D4-5660-CEB4-82430B4A6707}"/>
              </a:ext>
            </a:extLst>
          </p:cNvPr>
          <p:cNvSpPr txBox="1"/>
          <p:nvPr/>
        </p:nvSpPr>
        <p:spPr>
          <a:xfrm>
            <a:off x="2133600" y="1846899"/>
            <a:ext cx="6596616" cy="4278094"/>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Kurz gesagt: Was ist </a:t>
            </a:r>
            <a:r>
              <a:rPr lang="en-US" sz="1200" dirty="0">
                <a:solidFill>
                  <a:srgbClr val="0000FF"/>
                </a:solidFill>
              </a:rPr>
              <a:t>Rosazea?</a:t>
            </a:r>
            <a:endParaRPr lang="en-US" sz="1600" dirty="0">
              <a:solidFill>
                <a:schemeClr val="accent6">
                  <a:lumMod val="20000"/>
                  <a:lumOff val="80000"/>
                </a:schemeClr>
              </a:solidFill>
            </a:endParaRPr>
          </a:p>
          <a:p>
            <a:r>
              <a:rPr lang="en-US" sz="1200" dirty="0">
                <a:solidFill>
                  <a:schemeClr val="accent6">
                    <a:lumMod val="20000"/>
                    <a:lumOff val="80000"/>
                  </a:schemeClr>
                </a:solidFill>
              </a:rPr>
              <a:t>Eine chronische, akneähnliche Hauterkrankung, die </a:t>
            </a:r>
            <a:r>
              <a:rPr lang="en-US" sz="1200" dirty="0">
                <a:solidFill>
                  <a:schemeClr val="accent6">
                    <a:lumMod val="20000"/>
                    <a:lumOff val="80000"/>
                  </a:schemeClr>
                </a:solidFill>
                <a:latin typeface="+mn-lt"/>
              </a:rPr>
              <a:t>durch </a:t>
            </a:r>
            <a:r>
              <a:rPr lang="en-US" sz="1200" b="0" i="0" dirty="0">
                <a:solidFill>
                  <a:schemeClr val="accent6">
                    <a:lumMod val="20000"/>
                    <a:lumOff val="80000"/>
                  </a:schemeClr>
                </a:solidFill>
                <a:effectLst/>
                <a:latin typeface="+mn-lt"/>
              </a:rPr>
              <a:t>erythematöse Veränderungen im Bereich der Wangen, der Nase und der Augenlider </a:t>
            </a:r>
            <a:r>
              <a:rPr lang="en-US" sz="1200" dirty="0">
                <a:solidFill>
                  <a:schemeClr val="accent6">
                    <a:lumMod val="20000"/>
                    <a:lumOff val="80000"/>
                  </a:schemeClr>
                </a:solidFill>
                <a:latin typeface="+mn-lt"/>
              </a:rPr>
              <a:t>gekennzeichnet ist</a:t>
            </a:r>
            <a:endParaRPr lang="en-US" sz="1600" dirty="0">
              <a:solidFill>
                <a:schemeClr val="accent6">
                  <a:lumMod val="20000"/>
                  <a:lumOff val="80000"/>
                </a:schemeClr>
              </a:solidFill>
              <a:latin typeface="+mn-lt"/>
            </a:endParaRPr>
          </a:p>
          <a:p>
            <a:endParaRPr lang="en-US" sz="1600" dirty="0">
              <a:solidFill>
                <a:schemeClr val="accent6">
                  <a:lumMod val="20000"/>
                  <a:lumOff val="80000"/>
                </a:schemeClr>
              </a:solidFill>
            </a:endParaRPr>
          </a:p>
          <a:p>
            <a:r>
              <a:rPr lang="en-US" sz="1200" i="1" dirty="0">
                <a:solidFill>
                  <a:schemeClr val="accent6">
                    <a:lumMod val="20000"/>
                    <a:lumOff val="80000"/>
                  </a:schemeClr>
                </a:solidFill>
              </a:rPr>
              <a:t>Was ist die Ursache?</a:t>
            </a:r>
          </a:p>
          <a:p>
            <a:r>
              <a:rPr lang="en-US" sz="1200" dirty="0">
                <a:solidFill>
                  <a:schemeClr val="accent6">
                    <a:lumMod val="20000"/>
                    <a:lumOff val="80000"/>
                  </a:schemeClr>
                </a:solidFill>
              </a:rPr>
              <a:t>Dies ist derzeit noch nicht genau geklärt</a:t>
            </a:r>
          </a:p>
          <a:p>
            <a:endParaRPr lang="en-US" sz="1600" i="1" dirty="0">
              <a:solidFill>
                <a:schemeClr val="accent6">
                  <a:lumMod val="20000"/>
                  <a:lumOff val="80000"/>
                </a:schemeClr>
              </a:solidFill>
            </a:endParaRPr>
          </a:p>
          <a:p>
            <a:r>
              <a:rPr lang="en-US" sz="1200" i="1" dirty="0">
                <a:solidFill>
                  <a:schemeClr val="accent6">
                    <a:lumMod val="20000"/>
                    <a:lumOff val="80000"/>
                  </a:schemeClr>
                </a:solidFill>
              </a:rPr>
              <a:t>Gibt es eine geschlechtsspezifische Prävalenz? Eine ethnische Prävalenz? Eine Altersprävalenz?</a:t>
            </a:r>
          </a:p>
          <a:p>
            <a:r>
              <a:rPr lang="en-US" sz="1200" dirty="0">
                <a:solidFill>
                  <a:schemeClr val="accent6">
                    <a:lumMod val="20000"/>
                    <a:lumOff val="80000"/>
                  </a:schemeClr>
                </a:solidFill>
              </a:rPr>
              <a:t>Ja, Frauen sind häufiger betroffen. Nein. Menschen mittleren Alters.</a:t>
            </a:r>
          </a:p>
          <a:p>
            <a:endParaRPr lang="en-US" sz="1600" i="1" dirty="0">
              <a:solidFill>
                <a:schemeClr val="accent6">
                  <a:lumMod val="20000"/>
                  <a:lumOff val="80000"/>
                </a:schemeClr>
              </a:solidFill>
            </a:endParaRPr>
          </a:p>
          <a:p>
            <a:r>
              <a:rPr lang="en-US" sz="1200" i="1" dirty="0">
                <a:solidFill>
                  <a:schemeClr val="accent6">
                    <a:lumMod val="20000"/>
                    <a:lumOff val="80000"/>
                  </a:schemeClr>
                </a:solidFill>
              </a:rPr>
              <a:t>Was sind die klassischen </a:t>
            </a:r>
            <a:r>
              <a:rPr lang="en-US" sz="1200" i="1" dirty="0" err="1">
                <a:solidFill>
                  <a:schemeClr val="accent6">
                    <a:lumMod val="20000"/>
                    <a:lumOff val="80000"/>
                  </a:schemeClr>
                </a:solidFill>
              </a:rPr>
              <a:t>nicht-okulären </a:t>
            </a:r>
            <a:r>
              <a:rPr lang="en-US" sz="1200" i="1" dirty="0">
                <a:solidFill>
                  <a:schemeClr val="accent6">
                    <a:lumMod val="20000"/>
                    <a:lumOff val="80000"/>
                  </a:schemeClr>
                </a:solidFill>
              </a:rPr>
              <a:t>Befunde bei der Untersuchung?</a:t>
            </a:r>
          </a:p>
          <a:p>
            <a:r>
              <a:rPr lang="en-US" sz="1200" dirty="0">
                <a:solidFill>
                  <a:schemeClr val="accent6">
                    <a:lumMod val="20000"/>
                    <a:lumOff val="80000"/>
                  </a:schemeClr>
                </a:solidFill>
              </a:rPr>
              <a:t>--Erythem im Mittelgesicht</a:t>
            </a:r>
          </a:p>
          <a:p>
            <a:r>
              <a:rPr lang="en-US" sz="1200" dirty="0">
                <a:solidFill>
                  <a:schemeClr val="accent6">
                    <a:lumMod val="20000"/>
                    <a:lumOff val="80000"/>
                  </a:schemeClr>
                </a:solidFill>
              </a:rPr>
              <a:t>--Pusteln/Papeln</a:t>
            </a:r>
          </a:p>
          <a:p>
            <a:r>
              <a:rPr lang="en-US" sz="1200" dirty="0">
                <a:solidFill>
                  <a:schemeClr val="accent6">
                    <a:lumMod val="20000"/>
                    <a:lumOff val="80000"/>
                  </a:schemeClr>
                </a:solidFill>
              </a:rPr>
              <a:t>--Verdickung der Nasenhaut (sogenanntes </a:t>
            </a:r>
            <a:r>
              <a:rPr lang="en-US" sz="1200" i="1" dirty="0">
                <a:solidFill>
                  <a:schemeClr val="accent6">
                    <a:lumMod val="20000"/>
                    <a:lumOff val="80000"/>
                  </a:schemeClr>
                </a:solidFill>
              </a:rPr>
              <a:t>Rhinophym</a:t>
            </a:r>
            <a:r>
              <a:rPr lang="en-US" sz="1200" dirty="0">
                <a:solidFill>
                  <a:schemeClr val="accent6">
                    <a:lumMod val="20000"/>
                    <a:lumOff val="80000"/>
                  </a:schemeClr>
                </a:solidFill>
              </a:rPr>
              <a:t>)</a:t>
            </a:r>
          </a:p>
          <a:p>
            <a:endParaRPr lang="en-US" sz="1600" dirty="0">
              <a:solidFill>
                <a:schemeClr val="accent6">
                  <a:lumMod val="20000"/>
                  <a:lumOff val="80000"/>
                </a:schemeClr>
              </a:solidFill>
            </a:endParaRPr>
          </a:p>
          <a:p>
            <a:r>
              <a:rPr lang="en-US" sz="1200" i="1" dirty="0">
                <a:solidFill>
                  <a:schemeClr val="accent6">
                    <a:lumMod val="20000"/>
                    <a:lumOff val="80000"/>
                  </a:schemeClr>
                </a:solidFill>
              </a:rPr>
              <a:t>Was bezeichnet das </a:t>
            </a:r>
            <a:r>
              <a:rPr lang="en-US" sz="1200" dirty="0">
                <a:solidFill>
                  <a:schemeClr val="accent6">
                    <a:lumMod val="20000"/>
                    <a:lumOff val="80000"/>
                  </a:schemeClr>
                </a:solidFill>
              </a:rPr>
              <a:t>Cornea</a:t>
            </a:r>
            <a:r>
              <a:rPr lang="en-US" sz="1200" i="1" dirty="0">
                <a:solidFill>
                  <a:schemeClr val="accent6">
                    <a:lumMod val="20000"/>
                    <a:lumOff val="80000"/>
                  </a:schemeClr>
                </a:solidFill>
              </a:rPr>
              <a:t>-Buch als „Grundpfeiler der Therapie“ bei Rosazea?</a:t>
            </a:r>
          </a:p>
          <a:p>
            <a:r>
              <a:rPr lang="en-US" sz="1200" dirty="0">
                <a:solidFill>
                  <a:schemeClr val="accent6">
                    <a:lumMod val="20000"/>
                    <a:lumOff val="80000"/>
                  </a:schemeClr>
                </a:solidFill>
              </a:rPr>
              <a:t>Orale Tetracycline</a:t>
            </a:r>
          </a:p>
        </p:txBody>
      </p:sp>
    </p:spTree>
    <p:extLst>
      <p:ext uri="{BB962C8B-B14F-4D97-AF65-F5344CB8AC3E}">
        <p14:creationId xmlns:p14="http://schemas.microsoft.com/office/powerpoint/2010/main" val="30367862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1">
            <a:extLst>
              <a:ext uri="{FF2B5EF4-FFF2-40B4-BE49-F238E27FC236}">
                <a16:creationId xmlns:a16="http://schemas.microsoft.com/office/drawing/2014/main" id="{722BDF0C-AEC4-23B7-5A62-3F6562EF4C3F}"/>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alle</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häufigsten in Verbindung mit PUK auf?</a:t>
            </a:r>
          </a:p>
          <a:p>
            <a:pPr eaLnBrk="1" hangingPunct="1">
              <a:spcBef>
                <a:spcPct val="0"/>
              </a:spcBef>
              <a:buClrTx/>
              <a:buSzTx/>
              <a:buFontTx/>
              <a:buNone/>
              <a:defRPr/>
            </a:pPr>
            <a:r>
              <a:rPr lang="en-US" altLang="en-US" sz="1200" dirty="0">
                <a:solidFill>
                  <a:schemeClr val="bg1">
                    <a:lumMod val="75000"/>
                  </a:schemeClr>
                </a:solidFill>
              </a:rPr>
              <a:t>Rheumatoide Arthritis, Wegener-Granulomatose und Polyarteritis nodosa</a:t>
            </a:r>
          </a:p>
        </p:txBody>
      </p:sp>
      <p:sp>
        <p:nvSpPr>
          <p:cNvPr id="1126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1126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1126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127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oft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1127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C71F298C-05C3-441C-9236-28877EFC7DAF}" type="slidenum">
              <a:rPr lang="en-US" altLang="en-US" sz="1000" smtClean="0"/>
              <a:t>26</a:t>
            </a:fld>
            <a:endParaRPr lang="en-US" altLang="en-US" sz="1000"/>
          </a:p>
        </p:txBody>
      </p:sp>
      <p:sp>
        <p:nvSpPr>
          <p:cNvPr id="2" name="Text Box 4">
            <a:extLst>
              <a:ext uri="{FF2B5EF4-FFF2-40B4-BE49-F238E27FC236}">
                <a16:creationId xmlns:a16="http://schemas.microsoft.com/office/drawing/2014/main" id="{250CAB6B-52FF-4C9B-8E91-0F318E8D855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3" name="TextBox 2">
            <a:extLst>
              <a:ext uri="{FF2B5EF4-FFF2-40B4-BE49-F238E27FC236}">
                <a16:creationId xmlns:a16="http://schemas.microsoft.com/office/drawing/2014/main" id="{20D4A05C-49E1-409E-AD16-9449E3E8835E}"/>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4" name="TextBox 3">
            <a:extLst>
              <a:ext uri="{FF2B5EF4-FFF2-40B4-BE49-F238E27FC236}">
                <a16:creationId xmlns:a16="http://schemas.microsoft.com/office/drawing/2014/main" id="{2A386E55-9142-40D7-B32A-AAB60EEEABC6}"/>
              </a:ext>
            </a:extLst>
          </p:cNvPr>
          <p:cNvSpPr txBox="1"/>
          <p:nvPr/>
        </p:nvSpPr>
        <p:spPr>
          <a:xfrm>
            <a:off x="1295400" y="4684375"/>
            <a:ext cx="5029200" cy="738664"/>
          </a:xfrm>
          <a:prstGeom prst="rect">
            <a:avLst/>
          </a:prstGeom>
          <a:noFill/>
        </p:spPr>
        <p:txBody>
          <a:bodyPr wrap="square" lIns="25400" tIns="12700" rIns="25400" bIns="12700" rtlCol="0">
            <a:spAutoFit/>
          </a:bodyPr>
          <a:lstStyle/>
          <a:p>
            <a:pPr>
              <a:lnSpc>
                <a:spcPts val="1700"/>
              </a:lnSpc>
            </a:pPr>
            <a:r>
              <a:rPr lang="en-US" sz="1200" i="1" dirty="0">
                <a:solidFill>
                  <a:srgbClr val="0000FF"/>
                </a:solidFill>
              </a:rPr>
              <a:t>Der Begriff „Wegener-Granulomatose“ ist </a:t>
            </a:r>
            <a:r>
              <a:rPr lang="en-US" sz="1200" b="1" i="1" dirty="0">
                <a:solidFill>
                  <a:srgbClr val="0000FF"/>
                </a:solidFill>
              </a:rPr>
              <a:t>nicht mehr gebräuchlich. </a:t>
            </a:r>
            <a:r>
              <a:rPr lang="en-US" sz="1200" i="1" dirty="0">
                <a:solidFill>
                  <a:schemeClr val="bg1">
                    <a:lumMod val="75000"/>
                  </a:schemeClr>
                </a:solidFill>
              </a:rPr>
              <a:t>Welcher Begriff wird stattdessen bevorzugt?</a:t>
            </a:r>
          </a:p>
          <a:p>
            <a:pPr>
              <a:lnSpc>
                <a:spcPts val="1700"/>
              </a:lnSpc>
            </a:pPr>
            <a:r>
              <a:rPr lang="en-US" sz="1200" dirty="0">
                <a:solidFill>
                  <a:schemeClr val="bg1">
                    <a:lumMod val="75000"/>
                  </a:schemeClr>
                </a:solidFill>
              </a:rPr>
              <a:t>„Granulomatose mit Polyangiitis“</a:t>
            </a:r>
          </a:p>
        </p:txBody>
      </p:sp>
      <p:sp>
        <p:nvSpPr>
          <p:cNvPr id="6" name="TextBox 5">
            <a:extLst>
              <a:ext uri="{FF2B5EF4-FFF2-40B4-BE49-F238E27FC236}">
                <a16:creationId xmlns:a16="http://schemas.microsoft.com/office/drawing/2014/main" id="{1D0C08E4-7BA5-4DC5-877E-9666ECBC0FE6}"/>
              </a:ext>
            </a:extLst>
          </p:cNvPr>
          <p:cNvSpPr txBox="1"/>
          <p:nvPr/>
        </p:nvSpPr>
        <p:spPr>
          <a:xfrm>
            <a:off x="1646198" y="4177398"/>
            <a:ext cx="3626314" cy="323165"/>
          </a:xfrm>
          <a:prstGeom prst="rect">
            <a:avLst/>
          </a:prstGeom>
          <a:noFill/>
        </p:spPr>
        <p:txBody>
          <a:bodyPr wrap="square" lIns="25400" tIns="12700" rIns="25400" bIns="12700" rtlCol="0">
            <a:spAutoFit/>
          </a:bodyPr>
          <a:lstStyle/>
          <a:p>
            <a:pPr algn="ctr"/>
            <a:r>
              <a:rPr lang="en-US" sz="1200" b="1" dirty="0">
                <a:solidFill>
                  <a:srgbClr val="0000FF"/>
                </a:solidFill>
                <a:latin typeface="Segoe Script" panose="030B0504020000000003" pitchFamily="66" charset="0"/>
              </a:rPr>
              <a:t>Granulomatose mit Polyangiitis</a:t>
            </a:r>
          </a:p>
        </p:txBody>
      </p:sp>
      <p:cxnSp>
        <p:nvCxnSpPr>
          <p:cNvPr id="8" name="Straight Connector 7">
            <a:extLst>
              <a:ext uri="{FF2B5EF4-FFF2-40B4-BE49-F238E27FC236}">
                <a16:creationId xmlns:a16="http://schemas.microsoft.com/office/drawing/2014/main" id="{22833061-449E-42FF-AC62-2F316082C27C}"/>
              </a:ext>
            </a:extLst>
          </p:cNvPr>
          <p:cNvCxnSpPr/>
          <p:nvPr/>
        </p:nvCxnSpPr>
        <p:spPr>
          <a:xfrm>
            <a:off x="2300323" y="4038600"/>
            <a:ext cx="2284362" cy="0"/>
          </a:xfrm>
          <a:prstGeom prst="line">
            <a:avLst/>
          </a:prstGeom>
          <a:ln w="22225"/>
        </p:spPr>
        <p:style>
          <a:lnRef idx="1">
            <a:schemeClr val="dk1"/>
          </a:lnRef>
          <a:fillRef idx="0">
            <a:schemeClr val="dk1"/>
          </a:fillRef>
          <a:effectRef idx="0">
            <a:schemeClr val="dk1"/>
          </a:effectRef>
          <a:fontRef idx="minor">
            <a:schemeClr val="tx1"/>
          </a:fontRef>
        </p:style>
      </p:cxnSp>
      <p:sp>
        <p:nvSpPr>
          <p:cNvPr id="5" name="Rectangle 4">
            <a:extLst>
              <a:ext uri="{FF2B5EF4-FFF2-40B4-BE49-F238E27FC236}">
                <a16:creationId xmlns:a16="http://schemas.microsoft.com/office/drawing/2014/main" id="{5CD150C3-EC51-4BA0-AB1B-6418B24A56AC}"/>
              </a:ext>
            </a:extLst>
          </p:cNvPr>
          <p:cNvSpPr/>
          <p:nvPr/>
        </p:nvSpPr>
        <p:spPr>
          <a:xfrm>
            <a:off x="2438400" y="5082670"/>
            <a:ext cx="5619540" cy="553998"/>
          </a:xfrm>
          <a:prstGeom prst="rect">
            <a:avLst/>
          </a:prstGeom>
          <a:solidFill>
            <a:schemeClr val="tx1"/>
          </a:solidFill>
        </p:spPr>
        <p:txBody>
          <a:bodyPr wrap="square" lIns="25400" tIns="12700" rIns="25400" bIns="12700">
            <a:spAutoFit/>
          </a:bodyPr>
          <a:lstStyle/>
          <a:p>
            <a:r>
              <a:rPr lang="en-US" sz="1200" i="1" dirty="0">
                <a:solidFill>
                  <a:schemeClr val="bg1"/>
                </a:solidFill>
              </a:rPr>
              <a:t>Warum ist der Name „Wegener-Granulomatose“ in Ungnade gefallen?</a:t>
            </a:r>
          </a:p>
          <a:p>
            <a:r>
              <a:rPr lang="en-US" sz="1200" dirty="0">
                <a:solidFill>
                  <a:schemeClr val="bg1"/>
                </a:solidFill>
              </a:rPr>
              <a:t>Weil Dr. Wegener ein Nazi war</a:t>
            </a:r>
          </a:p>
        </p:txBody>
      </p:sp>
      <p:sp>
        <p:nvSpPr>
          <p:cNvPr id="7" name="Star: 5 Points 6">
            <a:extLst>
              <a:ext uri="{FF2B5EF4-FFF2-40B4-BE49-F238E27FC236}">
                <a16:creationId xmlns:a16="http://schemas.microsoft.com/office/drawing/2014/main" id="{46C108B4-58FE-4AEC-9E6F-63A0D53B6E8A}"/>
              </a:ext>
            </a:extLst>
          </p:cNvPr>
          <p:cNvSpPr/>
          <p:nvPr/>
        </p:nvSpPr>
        <p:spPr>
          <a:xfrm>
            <a:off x="848139" y="4543623"/>
            <a:ext cx="457200" cy="425788"/>
          </a:xfrm>
          <a:prstGeom prst="star5">
            <a:avLst/>
          </a:prstGeom>
          <a:solidFill>
            <a:srgbClr val="0000FF"/>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Star: 5 Points 8">
            <a:extLst>
              <a:ext uri="{FF2B5EF4-FFF2-40B4-BE49-F238E27FC236}">
                <a16:creationId xmlns:a16="http://schemas.microsoft.com/office/drawing/2014/main" id="{CE36D958-DF55-43BF-A181-20979F2A9B9A}"/>
              </a:ext>
            </a:extLst>
          </p:cNvPr>
          <p:cNvSpPr/>
          <p:nvPr/>
        </p:nvSpPr>
        <p:spPr>
          <a:xfrm>
            <a:off x="6172200" y="4555271"/>
            <a:ext cx="457200" cy="425788"/>
          </a:xfrm>
          <a:prstGeom prst="star5">
            <a:avLst/>
          </a:prstGeom>
          <a:solidFill>
            <a:srgbClr val="0000FF"/>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9530891"/>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3CFDB-74DF-6788-4237-FC505EF9D89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6A7E3E-A97C-D80C-48C5-485567B8FFCE}"/>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260</a:t>
            </a:fld>
            <a:endParaRPr lang="en-US" altLang="en-US"/>
          </a:p>
        </p:txBody>
      </p:sp>
      <p:sp>
        <p:nvSpPr>
          <p:cNvPr id="3" name="Rectangle 2">
            <a:extLst>
              <a:ext uri="{FF2B5EF4-FFF2-40B4-BE49-F238E27FC236}">
                <a16:creationId xmlns:a16="http://schemas.microsoft.com/office/drawing/2014/main" id="{655ACC5C-FCFA-6598-C0B3-C21969873954}"/>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Fragen und Antworten</a:t>
            </a:r>
          </a:p>
        </p:txBody>
      </p:sp>
      <p:sp>
        <p:nvSpPr>
          <p:cNvPr id="4" name="Text Box 4">
            <a:extLst>
              <a:ext uri="{FF2B5EF4-FFF2-40B4-BE49-F238E27FC236}">
                <a16:creationId xmlns:a16="http://schemas.microsoft.com/office/drawing/2014/main" id="{5AC0170E-00CA-48F7-1636-6940543FCA31}"/>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2336C672-14F8-8F3C-D721-DBBB44A7FA02}"/>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dirty="0">
                <a:solidFill>
                  <a:schemeClr val="bg1">
                    <a:lumMod val="65000"/>
                  </a:schemeClr>
                </a:solidFill>
              </a:rPr>
              <a:t>--Staphylokokken-marginale Keratitis</a:t>
            </a:r>
          </a:p>
          <a:p>
            <a:r>
              <a:rPr lang="en-US" sz="1200" b="1" dirty="0"/>
              <a:t>--Rosazea</a:t>
            </a:r>
          </a:p>
        </p:txBody>
      </p:sp>
      <p:sp>
        <p:nvSpPr>
          <p:cNvPr id="7" name="TextBox 6">
            <a:extLst>
              <a:ext uri="{FF2B5EF4-FFF2-40B4-BE49-F238E27FC236}">
                <a16:creationId xmlns:a16="http://schemas.microsoft.com/office/drawing/2014/main" id="{5C0DF0C0-C12A-7212-7F3D-256AB169B1AC}"/>
              </a:ext>
            </a:extLst>
          </p:cNvPr>
          <p:cNvSpPr txBox="1"/>
          <p:nvPr/>
        </p:nvSpPr>
        <p:spPr>
          <a:xfrm>
            <a:off x="2133600" y="1846899"/>
            <a:ext cx="6596616" cy="4278094"/>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Kurz gesagt: Was ist </a:t>
            </a:r>
            <a:r>
              <a:rPr lang="en-US" sz="1200" dirty="0">
                <a:solidFill>
                  <a:srgbClr val="0000FF"/>
                </a:solidFill>
              </a:rPr>
              <a:t>Rosazea?</a:t>
            </a:r>
          </a:p>
          <a:p>
            <a:r>
              <a:rPr lang="en-US" sz="1200" dirty="0">
                <a:solidFill>
                  <a:srgbClr val="0000FF"/>
                </a:solidFill>
              </a:rPr>
              <a:t>Eine chronische, akneähnliche Hauterkrankung, die </a:t>
            </a:r>
            <a:r>
              <a:rPr lang="en-US" sz="1200" dirty="0">
                <a:solidFill>
                  <a:schemeClr val="accent6">
                    <a:lumMod val="20000"/>
                    <a:lumOff val="80000"/>
                  </a:schemeClr>
                </a:solidFill>
                <a:latin typeface="+mn-lt"/>
              </a:rPr>
              <a:t>durch </a:t>
            </a:r>
            <a:r>
              <a:rPr lang="en-US" sz="1200" b="0" i="0" dirty="0">
                <a:solidFill>
                  <a:schemeClr val="accent6">
                    <a:lumMod val="20000"/>
                    <a:lumOff val="80000"/>
                  </a:schemeClr>
                </a:solidFill>
                <a:effectLst/>
                <a:latin typeface="+mn-lt"/>
              </a:rPr>
              <a:t>erythematöse Veränderungen im Bereich der Wangen, der Nase und der Augenlider </a:t>
            </a:r>
            <a:r>
              <a:rPr lang="en-US" sz="1200" dirty="0">
                <a:solidFill>
                  <a:schemeClr val="accent6">
                    <a:lumMod val="20000"/>
                    <a:lumOff val="80000"/>
                  </a:schemeClr>
                </a:solidFill>
                <a:latin typeface="+mn-lt"/>
              </a:rPr>
              <a:t>gekennzeichnet ist</a:t>
            </a:r>
            <a:endParaRPr lang="en-US" sz="1600" dirty="0">
              <a:solidFill>
                <a:schemeClr val="accent6">
                  <a:lumMod val="20000"/>
                  <a:lumOff val="80000"/>
                </a:schemeClr>
              </a:solidFill>
              <a:latin typeface="+mn-lt"/>
            </a:endParaRPr>
          </a:p>
          <a:p>
            <a:endParaRPr lang="en-US" sz="1600" dirty="0">
              <a:solidFill>
                <a:schemeClr val="accent6">
                  <a:lumMod val="20000"/>
                  <a:lumOff val="80000"/>
                </a:schemeClr>
              </a:solidFill>
            </a:endParaRPr>
          </a:p>
          <a:p>
            <a:r>
              <a:rPr lang="en-US" sz="1200" i="1" dirty="0">
                <a:solidFill>
                  <a:schemeClr val="accent6">
                    <a:lumMod val="20000"/>
                    <a:lumOff val="80000"/>
                  </a:schemeClr>
                </a:solidFill>
              </a:rPr>
              <a:t>Was ist die Ursache?</a:t>
            </a:r>
          </a:p>
          <a:p>
            <a:r>
              <a:rPr lang="en-US" sz="1200" dirty="0">
                <a:solidFill>
                  <a:schemeClr val="accent6">
                    <a:lumMod val="20000"/>
                    <a:lumOff val="80000"/>
                  </a:schemeClr>
                </a:solidFill>
              </a:rPr>
              <a:t>Dies ist derzeit noch nicht genau geklärt</a:t>
            </a:r>
          </a:p>
          <a:p>
            <a:endParaRPr lang="en-US" sz="1600" i="1" dirty="0">
              <a:solidFill>
                <a:schemeClr val="accent6">
                  <a:lumMod val="20000"/>
                  <a:lumOff val="80000"/>
                </a:schemeClr>
              </a:solidFill>
            </a:endParaRPr>
          </a:p>
          <a:p>
            <a:r>
              <a:rPr lang="en-US" sz="1200" i="1" dirty="0">
                <a:solidFill>
                  <a:schemeClr val="accent6">
                    <a:lumMod val="20000"/>
                    <a:lumOff val="80000"/>
                  </a:schemeClr>
                </a:solidFill>
              </a:rPr>
              <a:t>Gibt es eine geschlechtsspezifische Prävalenz? Eine ethnische Prävalenz? Eine Altersprävalenz?</a:t>
            </a:r>
          </a:p>
          <a:p>
            <a:r>
              <a:rPr lang="en-US" sz="1200" dirty="0">
                <a:solidFill>
                  <a:schemeClr val="accent6">
                    <a:lumMod val="20000"/>
                    <a:lumOff val="80000"/>
                  </a:schemeClr>
                </a:solidFill>
              </a:rPr>
              <a:t>Ja, Frauen sind häufiger betroffen. Nein. Menschen mittleren Alters.</a:t>
            </a:r>
          </a:p>
          <a:p>
            <a:endParaRPr lang="en-US" sz="1600" i="1" dirty="0">
              <a:solidFill>
                <a:schemeClr val="accent6">
                  <a:lumMod val="20000"/>
                  <a:lumOff val="80000"/>
                </a:schemeClr>
              </a:solidFill>
            </a:endParaRPr>
          </a:p>
          <a:p>
            <a:r>
              <a:rPr lang="en-US" sz="1200" i="1" dirty="0">
                <a:solidFill>
                  <a:schemeClr val="accent6">
                    <a:lumMod val="20000"/>
                    <a:lumOff val="80000"/>
                  </a:schemeClr>
                </a:solidFill>
              </a:rPr>
              <a:t>Was sind die klassischen </a:t>
            </a:r>
            <a:r>
              <a:rPr lang="en-US" sz="1200" i="1" dirty="0" err="1">
                <a:solidFill>
                  <a:schemeClr val="accent6">
                    <a:lumMod val="20000"/>
                    <a:lumOff val="80000"/>
                  </a:schemeClr>
                </a:solidFill>
              </a:rPr>
              <a:t>nicht-okulären </a:t>
            </a:r>
            <a:r>
              <a:rPr lang="en-US" sz="1200" i="1" dirty="0">
                <a:solidFill>
                  <a:schemeClr val="accent6">
                    <a:lumMod val="20000"/>
                    <a:lumOff val="80000"/>
                  </a:schemeClr>
                </a:solidFill>
              </a:rPr>
              <a:t>Befunde bei der Untersuchung?</a:t>
            </a:r>
          </a:p>
          <a:p>
            <a:r>
              <a:rPr lang="en-US" sz="1200" dirty="0">
                <a:solidFill>
                  <a:schemeClr val="accent6">
                    <a:lumMod val="20000"/>
                    <a:lumOff val="80000"/>
                  </a:schemeClr>
                </a:solidFill>
              </a:rPr>
              <a:t>--Erythem im Mittelgesicht</a:t>
            </a:r>
          </a:p>
          <a:p>
            <a:r>
              <a:rPr lang="en-US" sz="1200" dirty="0">
                <a:solidFill>
                  <a:schemeClr val="accent6">
                    <a:lumMod val="20000"/>
                    <a:lumOff val="80000"/>
                  </a:schemeClr>
                </a:solidFill>
              </a:rPr>
              <a:t>--Pusteln/Papeln</a:t>
            </a:r>
          </a:p>
          <a:p>
            <a:r>
              <a:rPr lang="en-US" sz="1200" dirty="0">
                <a:solidFill>
                  <a:schemeClr val="accent6">
                    <a:lumMod val="20000"/>
                    <a:lumOff val="80000"/>
                  </a:schemeClr>
                </a:solidFill>
              </a:rPr>
              <a:t>--Verdickung der Nasenhaut (sogenanntes </a:t>
            </a:r>
            <a:r>
              <a:rPr lang="en-US" sz="1200" i="1" dirty="0">
                <a:solidFill>
                  <a:schemeClr val="accent6">
                    <a:lumMod val="20000"/>
                    <a:lumOff val="80000"/>
                  </a:schemeClr>
                </a:solidFill>
              </a:rPr>
              <a:t>Rhinophym</a:t>
            </a:r>
            <a:r>
              <a:rPr lang="en-US" sz="1200" dirty="0">
                <a:solidFill>
                  <a:schemeClr val="accent6">
                    <a:lumMod val="20000"/>
                    <a:lumOff val="80000"/>
                  </a:schemeClr>
                </a:solidFill>
              </a:rPr>
              <a:t>)</a:t>
            </a:r>
          </a:p>
          <a:p>
            <a:endParaRPr lang="en-US" sz="1600" dirty="0">
              <a:solidFill>
                <a:schemeClr val="accent6">
                  <a:lumMod val="20000"/>
                  <a:lumOff val="80000"/>
                </a:schemeClr>
              </a:solidFill>
            </a:endParaRPr>
          </a:p>
          <a:p>
            <a:r>
              <a:rPr lang="en-US" sz="1200" i="1" dirty="0">
                <a:solidFill>
                  <a:schemeClr val="accent6">
                    <a:lumMod val="20000"/>
                    <a:lumOff val="80000"/>
                  </a:schemeClr>
                </a:solidFill>
              </a:rPr>
              <a:t>Was bezeichnet das </a:t>
            </a:r>
            <a:r>
              <a:rPr lang="en-US" sz="1200" dirty="0">
                <a:solidFill>
                  <a:schemeClr val="accent6">
                    <a:lumMod val="20000"/>
                    <a:lumOff val="80000"/>
                  </a:schemeClr>
                </a:solidFill>
              </a:rPr>
              <a:t>Cornea</a:t>
            </a:r>
            <a:r>
              <a:rPr lang="en-US" sz="1200" i="1" dirty="0">
                <a:solidFill>
                  <a:schemeClr val="accent6">
                    <a:lumMod val="20000"/>
                    <a:lumOff val="80000"/>
                  </a:schemeClr>
                </a:solidFill>
              </a:rPr>
              <a:t>-Buch als „Grundpfeiler der Therapie“ bei Rosazea?</a:t>
            </a:r>
          </a:p>
          <a:p>
            <a:r>
              <a:rPr lang="en-US" sz="1200" dirty="0">
                <a:solidFill>
                  <a:schemeClr val="accent6">
                    <a:lumMod val="20000"/>
                    <a:lumOff val="80000"/>
                  </a:schemeClr>
                </a:solidFill>
              </a:rPr>
              <a:t>Orale Tetracycline</a:t>
            </a:r>
          </a:p>
        </p:txBody>
      </p:sp>
      <p:sp>
        <p:nvSpPr>
          <p:cNvPr id="16" name="Rectangle 15">
            <a:extLst>
              <a:ext uri="{FF2B5EF4-FFF2-40B4-BE49-F238E27FC236}">
                <a16:creationId xmlns:a16="http://schemas.microsoft.com/office/drawing/2014/main" id="{91E7FB6A-EC87-E4BC-49CE-C14C2DAA2967}"/>
              </a:ext>
            </a:extLst>
          </p:cNvPr>
          <p:cNvSpPr/>
          <p:nvPr/>
        </p:nvSpPr>
        <p:spPr>
          <a:xfrm>
            <a:off x="3276600" y="2050860"/>
            <a:ext cx="990600" cy="46256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t"/>
          <a:lstStyle/>
          <a:p>
            <a:pPr algn="ctr">
              <a:lnSpc>
                <a:spcPts val="700"/>
              </a:lnSpc>
            </a:pPr>
            <a:endParaRPr lang="en-US" sz="800" dirty="0">
              <a:solidFill>
                <a:schemeClr val="tx1"/>
              </a:solidFill>
            </a:endParaRPr>
          </a:p>
        </p:txBody>
      </p:sp>
      <p:sp>
        <p:nvSpPr>
          <p:cNvPr id="17" name="Rectangle 16">
            <a:extLst>
              <a:ext uri="{FF2B5EF4-FFF2-40B4-BE49-F238E27FC236}">
                <a16:creationId xmlns:a16="http://schemas.microsoft.com/office/drawing/2014/main" id="{1F396569-822E-8DDB-42FE-4CB32CB3DB88}"/>
              </a:ext>
            </a:extLst>
          </p:cNvPr>
          <p:cNvSpPr/>
          <p:nvPr/>
        </p:nvSpPr>
        <p:spPr>
          <a:xfrm>
            <a:off x="2444962" y="2066466"/>
            <a:ext cx="685800" cy="46256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t"/>
          <a:lstStyle/>
          <a:p>
            <a:pPr algn="ctr">
              <a:lnSpc>
                <a:spcPts val="700"/>
              </a:lnSpc>
            </a:pPr>
            <a:endParaRPr lang="en-US" sz="1200" dirty="0">
              <a:solidFill>
                <a:schemeClr val="tx1"/>
              </a:solidFill>
            </a:endParaRPr>
          </a:p>
        </p:txBody>
      </p:sp>
    </p:spTree>
    <p:extLst>
      <p:ext uri="{BB962C8B-B14F-4D97-AF65-F5344CB8AC3E}">
        <p14:creationId xmlns:p14="http://schemas.microsoft.com/office/powerpoint/2010/main" val="721949283"/>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C74E9-21AB-11DF-6D6A-2C0D56D44B3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6BF0E1D-0E0E-1EF0-61B6-267C2F13DBEB}"/>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261</a:t>
            </a:fld>
            <a:endParaRPr lang="en-US" altLang="en-US"/>
          </a:p>
        </p:txBody>
      </p:sp>
      <p:sp>
        <p:nvSpPr>
          <p:cNvPr id="3" name="Rectangle 2">
            <a:extLst>
              <a:ext uri="{FF2B5EF4-FFF2-40B4-BE49-F238E27FC236}">
                <a16:creationId xmlns:a16="http://schemas.microsoft.com/office/drawing/2014/main" id="{963683A7-1A3B-E5B9-5207-28515F842B7B}"/>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A</a:t>
            </a:r>
          </a:p>
        </p:txBody>
      </p:sp>
      <p:sp>
        <p:nvSpPr>
          <p:cNvPr id="4" name="Text Box 4">
            <a:extLst>
              <a:ext uri="{FF2B5EF4-FFF2-40B4-BE49-F238E27FC236}">
                <a16:creationId xmlns:a16="http://schemas.microsoft.com/office/drawing/2014/main" id="{9ECC8221-A94D-0C86-EB5F-5AE4295B548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1944F200-6D6D-E14D-EAE6-DCD386B0FCC4}"/>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stromale Keratitis</a:t>
            </a:r>
          </a:p>
          <a:p>
            <a:r>
              <a:rPr lang="en-US" sz="1200" dirty="0">
                <a:solidFill>
                  <a:schemeClr val="bg1">
                    <a:lumMod val="65000"/>
                  </a:schemeClr>
                </a:solidFill>
              </a:rPr>
              <a:t>--Staphylokokken-Randkeratitis</a:t>
            </a:r>
          </a:p>
          <a:p>
            <a:r>
              <a:rPr lang="en-US" sz="1200" b="1" dirty="0"/>
              <a:t>--Rosazea</a:t>
            </a:r>
          </a:p>
        </p:txBody>
      </p:sp>
      <p:sp>
        <p:nvSpPr>
          <p:cNvPr id="7" name="TextBox 6">
            <a:extLst>
              <a:ext uri="{FF2B5EF4-FFF2-40B4-BE49-F238E27FC236}">
                <a16:creationId xmlns:a16="http://schemas.microsoft.com/office/drawing/2014/main" id="{C3B4F269-09FF-86FE-11C3-1D1C98F27F93}"/>
              </a:ext>
            </a:extLst>
          </p:cNvPr>
          <p:cNvSpPr txBox="1"/>
          <p:nvPr/>
        </p:nvSpPr>
        <p:spPr>
          <a:xfrm>
            <a:off x="2133600" y="1846899"/>
            <a:ext cx="6596616" cy="4278094"/>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Kurz gesagt: Was ist </a:t>
            </a:r>
            <a:r>
              <a:rPr lang="en-US" sz="1200" dirty="0">
                <a:solidFill>
                  <a:srgbClr val="0000FF"/>
                </a:solidFill>
              </a:rPr>
              <a:t>Rosazea?</a:t>
            </a:r>
          </a:p>
          <a:p>
            <a:r>
              <a:rPr lang="en-US" sz="1200" dirty="0">
                <a:solidFill>
                  <a:srgbClr val="0000FF"/>
                </a:solidFill>
              </a:rPr>
              <a:t>Eine chronische, akneähnliche Hauterkrankung, die </a:t>
            </a:r>
            <a:r>
              <a:rPr lang="en-US" sz="1200" dirty="0">
                <a:solidFill>
                  <a:schemeClr val="accent6">
                    <a:lumMod val="20000"/>
                    <a:lumOff val="80000"/>
                  </a:schemeClr>
                </a:solidFill>
                <a:latin typeface="+mn-lt"/>
              </a:rPr>
              <a:t>durch </a:t>
            </a:r>
            <a:r>
              <a:rPr lang="en-US" sz="1200" b="0" i="0" dirty="0">
                <a:solidFill>
                  <a:schemeClr val="accent6">
                    <a:lumMod val="20000"/>
                    <a:lumOff val="80000"/>
                  </a:schemeClr>
                </a:solidFill>
                <a:effectLst/>
                <a:latin typeface="+mn-lt"/>
              </a:rPr>
              <a:t>erythematöse Veränderungen im Bereich der Wangen, der Nase und der Augenlider </a:t>
            </a:r>
            <a:r>
              <a:rPr lang="en-US" sz="1200" dirty="0">
                <a:solidFill>
                  <a:schemeClr val="accent6">
                    <a:lumMod val="20000"/>
                    <a:lumOff val="80000"/>
                  </a:schemeClr>
                </a:solidFill>
                <a:latin typeface="+mn-lt"/>
              </a:rPr>
              <a:t>gekennzeichnet ist</a:t>
            </a:r>
            <a:endParaRPr lang="en-US" sz="1600" dirty="0">
              <a:solidFill>
                <a:schemeClr val="accent6">
                  <a:lumMod val="20000"/>
                  <a:lumOff val="80000"/>
                </a:schemeClr>
              </a:solidFill>
              <a:latin typeface="+mn-lt"/>
            </a:endParaRPr>
          </a:p>
          <a:p>
            <a:endParaRPr lang="en-US" sz="1600" dirty="0">
              <a:solidFill>
                <a:schemeClr val="accent6">
                  <a:lumMod val="20000"/>
                  <a:lumOff val="80000"/>
                </a:schemeClr>
              </a:solidFill>
            </a:endParaRPr>
          </a:p>
          <a:p>
            <a:r>
              <a:rPr lang="en-US" sz="1200" i="1" dirty="0">
                <a:solidFill>
                  <a:schemeClr val="accent6">
                    <a:lumMod val="20000"/>
                    <a:lumOff val="80000"/>
                  </a:schemeClr>
                </a:solidFill>
              </a:rPr>
              <a:t>Was ist die Ursache?</a:t>
            </a:r>
          </a:p>
          <a:p>
            <a:r>
              <a:rPr lang="en-US" sz="1200" dirty="0">
                <a:solidFill>
                  <a:schemeClr val="accent6">
                    <a:lumMod val="20000"/>
                    <a:lumOff val="80000"/>
                  </a:schemeClr>
                </a:solidFill>
              </a:rPr>
              <a:t>Dies ist derzeit noch nicht genau geklärt</a:t>
            </a:r>
          </a:p>
          <a:p>
            <a:endParaRPr lang="en-US" sz="1600" i="1" dirty="0">
              <a:solidFill>
                <a:schemeClr val="accent6">
                  <a:lumMod val="20000"/>
                  <a:lumOff val="80000"/>
                </a:schemeClr>
              </a:solidFill>
            </a:endParaRPr>
          </a:p>
          <a:p>
            <a:r>
              <a:rPr lang="en-US" sz="1200" i="1" dirty="0">
                <a:solidFill>
                  <a:schemeClr val="accent6">
                    <a:lumMod val="20000"/>
                    <a:lumOff val="80000"/>
                  </a:schemeClr>
                </a:solidFill>
              </a:rPr>
              <a:t>Gibt es eine geschlechtsspezifische Prävalenz? Eine ethnische Prävalenz? Eine Altersprävalenz?</a:t>
            </a:r>
          </a:p>
          <a:p>
            <a:r>
              <a:rPr lang="en-US" sz="1200" dirty="0">
                <a:solidFill>
                  <a:schemeClr val="accent6">
                    <a:lumMod val="20000"/>
                    <a:lumOff val="80000"/>
                  </a:schemeClr>
                </a:solidFill>
              </a:rPr>
              <a:t>Ja, Frauen sind häufiger betroffen. Nein. Menschen mittleren Alters.</a:t>
            </a:r>
          </a:p>
          <a:p>
            <a:endParaRPr lang="en-US" sz="1600" i="1" dirty="0">
              <a:solidFill>
                <a:schemeClr val="accent6">
                  <a:lumMod val="20000"/>
                  <a:lumOff val="80000"/>
                </a:schemeClr>
              </a:solidFill>
            </a:endParaRPr>
          </a:p>
          <a:p>
            <a:r>
              <a:rPr lang="en-US" sz="1200" i="1" dirty="0">
                <a:solidFill>
                  <a:schemeClr val="accent6">
                    <a:lumMod val="20000"/>
                    <a:lumOff val="80000"/>
                  </a:schemeClr>
                </a:solidFill>
              </a:rPr>
              <a:t>Was sind die klassischen </a:t>
            </a:r>
            <a:r>
              <a:rPr lang="en-US" sz="1200" i="1" dirty="0" err="1">
                <a:solidFill>
                  <a:schemeClr val="accent6">
                    <a:lumMod val="20000"/>
                    <a:lumOff val="80000"/>
                  </a:schemeClr>
                </a:solidFill>
              </a:rPr>
              <a:t>nicht-okulären </a:t>
            </a:r>
            <a:r>
              <a:rPr lang="en-US" sz="1200" i="1" dirty="0">
                <a:solidFill>
                  <a:schemeClr val="accent6">
                    <a:lumMod val="20000"/>
                    <a:lumOff val="80000"/>
                  </a:schemeClr>
                </a:solidFill>
              </a:rPr>
              <a:t>Befunde bei der Untersuchung?</a:t>
            </a:r>
          </a:p>
          <a:p>
            <a:r>
              <a:rPr lang="en-US" sz="1200" dirty="0">
                <a:solidFill>
                  <a:schemeClr val="accent6">
                    <a:lumMod val="20000"/>
                    <a:lumOff val="80000"/>
                  </a:schemeClr>
                </a:solidFill>
              </a:rPr>
              <a:t>--Erythem im Mittelgesicht</a:t>
            </a:r>
          </a:p>
          <a:p>
            <a:r>
              <a:rPr lang="en-US" sz="1200" dirty="0">
                <a:solidFill>
                  <a:schemeClr val="accent6">
                    <a:lumMod val="20000"/>
                    <a:lumOff val="80000"/>
                  </a:schemeClr>
                </a:solidFill>
              </a:rPr>
              <a:t>--Pusteln/Papeln</a:t>
            </a:r>
          </a:p>
          <a:p>
            <a:r>
              <a:rPr lang="en-US" sz="1200" dirty="0">
                <a:solidFill>
                  <a:schemeClr val="accent6">
                    <a:lumMod val="20000"/>
                    <a:lumOff val="80000"/>
                  </a:schemeClr>
                </a:solidFill>
              </a:rPr>
              <a:t>--Verdickung der Nasenhaut (sogenanntes </a:t>
            </a:r>
            <a:r>
              <a:rPr lang="en-US" sz="1200" i="1" dirty="0">
                <a:solidFill>
                  <a:schemeClr val="accent6">
                    <a:lumMod val="20000"/>
                    <a:lumOff val="80000"/>
                  </a:schemeClr>
                </a:solidFill>
              </a:rPr>
              <a:t>Rhinophym</a:t>
            </a:r>
            <a:r>
              <a:rPr lang="en-US" sz="1200" dirty="0">
                <a:solidFill>
                  <a:schemeClr val="accent6">
                    <a:lumMod val="20000"/>
                    <a:lumOff val="80000"/>
                  </a:schemeClr>
                </a:solidFill>
              </a:rPr>
              <a:t>)</a:t>
            </a:r>
          </a:p>
          <a:p>
            <a:endParaRPr lang="en-US" sz="1600" dirty="0">
              <a:solidFill>
                <a:schemeClr val="accent6">
                  <a:lumMod val="20000"/>
                  <a:lumOff val="80000"/>
                </a:schemeClr>
              </a:solidFill>
            </a:endParaRPr>
          </a:p>
          <a:p>
            <a:r>
              <a:rPr lang="en-US" sz="1200" i="1" dirty="0">
                <a:solidFill>
                  <a:schemeClr val="accent6">
                    <a:lumMod val="20000"/>
                    <a:lumOff val="80000"/>
                  </a:schemeClr>
                </a:solidFill>
              </a:rPr>
              <a:t>Was bezeichnet das </a:t>
            </a:r>
            <a:r>
              <a:rPr lang="en-US" sz="1200" dirty="0">
                <a:solidFill>
                  <a:schemeClr val="accent6">
                    <a:lumMod val="20000"/>
                    <a:lumOff val="80000"/>
                  </a:schemeClr>
                </a:solidFill>
              </a:rPr>
              <a:t>Cornea</a:t>
            </a:r>
            <a:r>
              <a:rPr lang="en-US" sz="1200" i="1" dirty="0">
                <a:solidFill>
                  <a:schemeClr val="accent6">
                    <a:lumMod val="20000"/>
                    <a:lumOff val="80000"/>
                  </a:schemeClr>
                </a:solidFill>
              </a:rPr>
              <a:t>-Buch als „Grundpfeiler der Therapie“ bei Rosazea?</a:t>
            </a:r>
          </a:p>
          <a:p>
            <a:r>
              <a:rPr lang="en-US" sz="1200" dirty="0">
                <a:solidFill>
                  <a:schemeClr val="accent6">
                    <a:lumMod val="20000"/>
                    <a:lumOff val="80000"/>
                  </a:schemeClr>
                </a:solidFill>
              </a:rPr>
              <a:t>Orale Tetracycline</a:t>
            </a:r>
          </a:p>
        </p:txBody>
      </p:sp>
    </p:spTree>
    <p:extLst>
      <p:ext uri="{BB962C8B-B14F-4D97-AF65-F5344CB8AC3E}">
        <p14:creationId xmlns:p14="http://schemas.microsoft.com/office/powerpoint/2010/main" val="4234470480"/>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54F49-F16E-C84E-C9E5-EED5E8B95FA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5DFDC83-F41A-055E-17CD-6F9FD0A8BD23}"/>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262</a:t>
            </a:fld>
            <a:endParaRPr lang="en-US" altLang="en-US"/>
          </a:p>
        </p:txBody>
      </p:sp>
      <p:sp>
        <p:nvSpPr>
          <p:cNvPr id="3" name="Rectangle 2">
            <a:extLst>
              <a:ext uri="{FF2B5EF4-FFF2-40B4-BE49-F238E27FC236}">
                <a16:creationId xmlns:a16="http://schemas.microsoft.com/office/drawing/2014/main" id="{4D866DA3-60EF-E047-7631-529EB918EA44}"/>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F</a:t>
            </a:r>
          </a:p>
        </p:txBody>
      </p:sp>
      <p:sp>
        <p:nvSpPr>
          <p:cNvPr id="4" name="Text Box 4">
            <a:extLst>
              <a:ext uri="{FF2B5EF4-FFF2-40B4-BE49-F238E27FC236}">
                <a16:creationId xmlns:a16="http://schemas.microsoft.com/office/drawing/2014/main" id="{AF9DBEF9-2523-1B0C-AD41-8A1953D78FBA}"/>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607AD2F5-4D1A-A979-49E1-DDDFB6B9DCA2}"/>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dirty="0">
                <a:solidFill>
                  <a:schemeClr val="bg1">
                    <a:lumMod val="65000"/>
                  </a:schemeClr>
                </a:solidFill>
              </a:rPr>
              <a:t>--Staphylokokken-marginale Keratitis</a:t>
            </a:r>
          </a:p>
          <a:p>
            <a:r>
              <a:rPr lang="en-US" sz="1200" b="1" dirty="0"/>
              <a:t>--Rosazea</a:t>
            </a:r>
          </a:p>
        </p:txBody>
      </p:sp>
      <p:sp>
        <p:nvSpPr>
          <p:cNvPr id="7" name="TextBox 6">
            <a:extLst>
              <a:ext uri="{FF2B5EF4-FFF2-40B4-BE49-F238E27FC236}">
                <a16:creationId xmlns:a16="http://schemas.microsoft.com/office/drawing/2014/main" id="{C75EC60E-8E3F-C5F4-214A-7019EF7DDC7E}"/>
              </a:ext>
            </a:extLst>
          </p:cNvPr>
          <p:cNvSpPr txBox="1"/>
          <p:nvPr/>
        </p:nvSpPr>
        <p:spPr>
          <a:xfrm>
            <a:off x="2133600" y="1846899"/>
            <a:ext cx="6596616" cy="4278094"/>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Kurz gesagt: Was ist </a:t>
            </a:r>
            <a:r>
              <a:rPr lang="en-US" sz="1200" dirty="0">
                <a:solidFill>
                  <a:srgbClr val="0000FF"/>
                </a:solidFill>
              </a:rPr>
              <a:t>Rosazea?</a:t>
            </a:r>
          </a:p>
          <a:p>
            <a:r>
              <a:rPr lang="en-US" sz="1200" dirty="0">
                <a:solidFill>
                  <a:srgbClr val="0000FF"/>
                </a:solidFill>
              </a:rPr>
              <a:t>Eine chronische, akneähnliche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600" dirty="0">
              <a:solidFill>
                <a:schemeClr val="accent6">
                  <a:lumMod val="20000"/>
                  <a:lumOff val="80000"/>
                </a:schemeClr>
              </a:solidFill>
              <a:latin typeface="+mn-lt"/>
            </a:endParaRPr>
          </a:p>
          <a:p>
            <a:endParaRPr lang="en-US" sz="1600" dirty="0">
              <a:solidFill>
                <a:schemeClr val="accent6">
                  <a:lumMod val="20000"/>
                  <a:lumOff val="80000"/>
                </a:schemeClr>
              </a:solidFill>
            </a:endParaRPr>
          </a:p>
          <a:p>
            <a:r>
              <a:rPr lang="en-US" sz="1200" i="1" dirty="0">
                <a:solidFill>
                  <a:schemeClr val="accent6">
                    <a:lumMod val="20000"/>
                    <a:lumOff val="80000"/>
                  </a:schemeClr>
                </a:solidFill>
              </a:rPr>
              <a:t>Was ist die Ursache?</a:t>
            </a:r>
          </a:p>
          <a:p>
            <a:r>
              <a:rPr lang="en-US" sz="1200" dirty="0">
                <a:solidFill>
                  <a:schemeClr val="accent6">
                    <a:lumMod val="20000"/>
                    <a:lumOff val="80000"/>
                  </a:schemeClr>
                </a:solidFill>
              </a:rPr>
              <a:t>Dies ist derzeit noch nicht genau geklärt</a:t>
            </a:r>
          </a:p>
          <a:p>
            <a:endParaRPr lang="en-US" sz="1600" i="1" dirty="0">
              <a:solidFill>
                <a:schemeClr val="accent6">
                  <a:lumMod val="20000"/>
                  <a:lumOff val="80000"/>
                </a:schemeClr>
              </a:solidFill>
            </a:endParaRPr>
          </a:p>
          <a:p>
            <a:r>
              <a:rPr lang="en-US" sz="1200" i="1" dirty="0">
                <a:solidFill>
                  <a:schemeClr val="accent6">
                    <a:lumMod val="20000"/>
                    <a:lumOff val="80000"/>
                  </a:schemeClr>
                </a:solidFill>
              </a:rPr>
              <a:t>Gibt es eine geschlechtsspezifische Prävalenz? Eine ethnische Prävalenz? Eine Altersprävalenz?</a:t>
            </a:r>
          </a:p>
          <a:p>
            <a:r>
              <a:rPr lang="en-US" sz="1200" dirty="0">
                <a:solidFill>
                  <a:schemeClr val="accent6">
                    <a:lumMod val="20000"/>
                    <a:lumOff val="80000"/>
                  </a:schemeClr>
                </a:solidFill>
              </a:rPr>
              <a:t>Ja, Frauen sind häufiger betroffen. Nein. Menschen mittleren Alters.</a:t>
            </a:r>
          </a:p>
          <a:p>
            <a:endParaRPr lang="en-US" sz="1600" i="1" dirty="0">
              <a:solidFill>
                <a:schemeClr val="accent6">
                  <a:lumMod val="20000"/>
                  <a:lumOff val="80000"/>
                </a:schemeClr>
              </a:solidFill>
            </a:endParaRPr>
          </a:p>
          <a:p>
            <a:r>
              <a:rPr lang="en-US" sz="1200" i="1" dirty="0">
                <a:solidFill>
                  <a:schemeClr val="accent6">
                    <a:lumMod val="20000"/>
                    <a:lumOff val="80000"/>
                  </a:schemeClr>
                </a:solidFill>
              </a:rPr>
              <a:t>Was sind die klassischen </a:t>
            </a:r>
            <a:r>
              <a:rPr lang="en-US" sz="1200" i="1" dirty="0" err="1">
                <a:solidFill>
                  <a:schemeClr val="accent6">
                    <a:lumMod val="20000"/>
                    <a:lumOff val="80000"/>
                  </a:schemeClr>
                </a:solidFill>
              </a:rPr>
              <a:t>nicht-okulären </a:t>
            </a:r>
            <a:r>
              <a:rPr lang="en-US" sz="1200" i="1" dirty="0">
                <a:solidFill>
                  <a:schemeClr val="accent6">
                    <a:lumMod val="20000"/>
                    <a:lumOff val="80000"/>
                  </a:schemeClr>
                </a:solidFill>
              </a:rPr>
              <a:t>Befunde bei der Untersuchung?</a:t>
            </a:r>
          </a:p>
          <a:p>
            <a:r>
              <a:rPr lang="en-US" sz="1200" dirty="0">
                <a:solidFill>
                  <a:schemeClr val="accent6">
                    <a:lumMod val="20000"/>
                    <a:lumOff val="80000"/>
                  </a:schemeClr>
                </a:solidFill>
              </a:rPr>
              <a:t>--Erythem im Mittelgesicht</a:t>
            </a:r>
          </a:p>
          <a:p>
            <a:r>
              <a:rPr lang="en-US" sz="1200" dirty="0">
                <a:solidFill>
                  <a:schemeClr val="accent6">
                    <a:lumMod val="20000"/>
                    <a:lumOff val="80000"/>
                  </a:schemeClr>
                </a:solidFill>
              </a:rPr>
              <a:t>--Pusteln/Papeln</a:t>
            </a:r>
          </a:p>
          <a:p>
            <a:r>
              <a:rPr lang="en-US" sz="1200" dirty="0">
                <a:solidFill>
                  <a:schemeClr val="accent6">
                    <a:lumMod val="20000"/>
                    <a:lumOff val="80000"/>
                  </a:schemeClr>
                </a:solidFill>
              </a:rPr>
              <a:t>--Verdickung der Nasenhaut (sogenanntes </a:t>
            </a:r>
            <a:r>
              <a:rPr lang="en-US" sz="1200" i="1" dirty="0">
                <a:solidFill>
                  <a:schemeClr val="accent6">
                    <a:lumMod val="20000"/>
                    <a:lumOff val="80000"/>
                  </a:schemeClr>
                </a:solidFill>
              </a:rPr>
              <a:t>Rhinophym</a:t>
            </a:r>
            <a:r>
              <a:rPr lang="en-US" sz="1200" dirty="0">
                <a:solidFill>
                  <a:schemeClr val="accent6">
                    <a:lumMod val="20000"/>
                    <a:lumOff val="80000"/>
                  </a:schemeClr>
                </a:solidFill>
              </a:rPr>
              <a:t>)</a:t>
            </a:r>
          </a:p>
          <a:p>
            <a:endParaRPr lang="en-US" sz="1600" dirty="0">
              <a:solidFill>
                <a:schemeClr val="accent6">
                  <a:lumMod val="20000"/>
                  <a:lumOff val="80000"/>
                </a:schemeClr>
              </a:solidFill>
            </a:endParaRPr>
          </a:p>
          <a:p>
            <a:r>
              <a:rPr lang="en-US" sz="1200" i="1" dirty="0">
                <a:solidFill>
                  <a:schemeClr val="accent6">
                    <a:lumMod val="20000"/>
                    <a:lumOff val="80000"/>
                  </a:schemeClr>
                </a:solidFill>
              </a:rPr>
              <a:t>Was bezeichnet das </a:t>
            </a:r>
            <a:r>
              <a:rPr lang="en-US" sz="1200" dirty="0">
                <a:solidFill>
                  <a:schemeClr val="accent6">
                    <a:lumMod val="20000"/>
                    <a:lumOff val="80000"/>
                  </a:schemeClr>
                </a:solidFill>
              </a:rPr>
              <a:t>Cornea</a:t>
            </a:r>
            <a:r>
              <a:rPr lang="en-US" sz="1200" i="1" dirty="0">
                <a:solidFill>
                  <a:schemeClr val="accent6">
                    <a:lumMod val="20000"/>
                    <a:lumOff val="80000"/>
                  </a:schemeClr>
                </a:solidFill>
              </a:rPr>
              <a:t>-Buch als „Grundpfeiler der Therapie“ bei Rosazea?</a:t>
            </a:r>
          </a:p>
          <a:p>
            <a:r>
              <a:rPr lang="en-US" sz="1200" dirty="0">
                <a:solidFill>
                  <a:schemeClr val="accent6">
                    <a:lumMod val="20000"/>
                    <a:lumOff val="80000"/>
                  </a:schemeClr>
                </a:solidFill>
              </a:rPr>
              <a:t>Orale Tetracycline</a:t>
            </a:r>
          </a:p>
        </p:txBody>
      </p:sp>
      <p:sp>
        <p:nvSpPr>
          <p:cNvPr id="14" name="Rectangle 13">
            <a:extLst>
              <a:ext uri="{FF2B5EF4-FFF2-40B4-BE49-F238E27FC236}">
                <a16:creationId xmlns:a16="http://schemas.microsoft.com/office/drawing/2014/main" id="{6ADEA1B0-4219-6290-32ED-DF7C2B8A784F}"/>
              </a:ext>
            </a:extLst>
          </p:cNvPr>
          <p:cNvSpPr/>
          <p:nvPr/>
        </p:nvSpPr>
        <p:spPr>
          <a:xfrm>
            <a:off x="6096000" y="1996711"/>
            <a:ext cx="2057400" cy="24688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b"/>
          <a:lstStyle/>
          <a:p>
            <a:pPr algn="ctr">
              <a:lnSpc>
                <a:spcPts val="700"/>
              </a:lnSpc>
            </a:pPr>
            <a:r>
              <a:rPr lang="en-US" sz="1200" dirty="0">
                <a:solidFill>
                  <a:schemeClr val="tx1"/>
                </a:solidFill>
              </a:rPr>
              <a:t>Farbbeschreibung</a:t>
            </a:r>
          </a:p>
        </p:txBody>
      </p:sp>
      <p:sp>
        <p:nvSpPr>
          <p:cNvPr id="15" name="Rectangle 14">
            <a:extLst>
              <a:ext uri="{FF2B5EF4-FFF2-40B4-BE49-F238E27FC236}">
                <a16:creationId xmlns:a16="http://schemas.microsoft.com/office/drawing/2014/main" id="{E8DA02F2-CF2E-880E-1F13-C688223C1860}"/>
              </a:ext>
            </a:extLst>
          </p:cNvPr>
          <p:cNvSpPr/>
          <p:nvPr/>
        </p:nvSpPr>
        <p:spPr>
          <a:xfrm>
            <a:off x="2971800" y="2243599"/>
            <a:ext cx="2834640" cy="24688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lnSpc>
                <a:spcPts val="700"/>
              </a:lnSpc>
            </a:pPr>
            <a:r>
              <a:rPr lang="en-US" sz="1200" dirty="0">
                <a:solidFill>
                  <a:schemeClr val="tx1"/>
                </a:solidFill>
              </a:rPr>
              <a:t>drei Bereiche</a:t>
            </a:r>
          </a:p>
        </p:txBody>
      </p:sp>
    </p:spTree>
    <p:extLst>
      <p:ext uri="{BB962C8B-B14F-4D97-AF65-F5344CB8AC3E}">
        <p14:creationId xmlns:p14="http://schemas.microsoft.com/office/powerpoint/2010/main" val="296887696"/>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DA62E-A474-DE29-E39A-22D25D6CC73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2E6F22-2187-B4AD-8637-E32B82584B7C}"/>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263</a:t>
            </a:fld>
            <a:endParaRPr lang="en-US" altLang="en-US"/>
          </a:p>
        </p:txBody>
      </p:sp>
      <p:sp>
        <p:nvSpPr>
          <p:cNvPr id="3" name="Rectangle 2">
            <a:extLst>
              <a:ext uri="{FF2B5EF4-FFF2-40B4-BE49-F238E27FC236}">
                <a16:creationId xmlns:a16="http://schemas.microsoft.com/office/drawing/2014/main" id="{656D5C02-D853-9159-B35E-1FACDA02AFFF}"/>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A</a:t>
            </a:r>
          </a:p>
        </p:txBody>
      </p:sp>
      <p:sp>
        <p:nvSpPr>
          <p:cNvPr id="4" name="Text Box 4">
            <a:extLst>
              <a:ext uri="{FF2B5EF4-FFF2-40B4-BE49-F238E27FC236}">
                <a16:creationId xmlns:a16="http://schemas.microsoft.com/office/drawing/2014/main" id="{4A5EEA52-36D6-0310-4A72-4B59A9A5C8BE}"/>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9CADD712-5611-D8ED-F8E1-BA97E6725418}"/>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stromale Keratitis</a:t>
            </a:r>
          </a:p>
          <a:p>
            <a:r>
              <a:rPr lang="en-US" sz="1200" dirty="0">
                <a:solidFill>
                  <a:schemeClr val="bg1">
                    <a:lumMod val="65000"/>
                  </a:schemeClr>
                </a:solidFill>
              </a:rPr>
              <a:t>--Staphylokokken-Randkeratitis</a:t>
            </a:r>
          </a:p>
          <a:p>
            <a:r>
              <a:rPr lang="en-US" sz="1200" b="1" dirty="0"/>
              <a:t>--Rosazea</a:t>
            </a:r>
          </a:p>
        </p:txBody>
      </p:sp>
      <p:sp>
        <p:nvSpPr>
          <p:cNvPr id="7" name="TextBox 6">
            <a:extLst>
              <a:ext uri="{FF2B5EF4-FFF2-40B4-BE49-F238E27FC236}">
                <a16:creationId xmlns:a16="http://schemas.microsoft.com/office/drawing/2014/main" id="{46DCD075-117D-8085-65A2-8AD88DBC42B7}"/>
              </a:ext>
            </a:extLst>
          </p:cNvPr>
          <p:cNvSpPr txBox="1"/>
          <p:nvPr/>
        </p:nvSpPr>
        <p:spPr>
          <a:xfrm>
            <a:off x="2133600" y="1846899"/>
            <a:ext cx="6596616" cy="4278094"/>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Kurz gesagt: Was ist </a:t>
            </a:r>
            <a:r>
              <a:rPr lang="en-US" sz="1200" dirty="0">
                <a:solidFill>
                  <a:srgbClr val="0000FF"/>
                </a:solidFill>
              </a:rPr>
              <a:t>Rosazea?</a:t>
            </a:r>
          </a:p>
          <a:p>
            <a:r>
              <a:rPr lang="en-US" sz="1200" dirty="0">
                <a:solidFill>
                  <a:srgbClr val="0000FF"/>
                </a:solidFill>
              </a:rPr>
              <a:t>Eine chronische, akneähnliche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600" dirty="0">
              <a:solidFill>
                <a:schemeClr val="accent6">
                  <a:lumMod val="20000"/>
                  <a:lumOff val="80000"/>
                </a:schemeClr>
              </a:solidFill>
              <a:latin typeface="+mn-lt"/>
            </a:endParaRPr>
          </a:p>
          <a:p>
            <a:endParaRPr lang="en-US" sz="1600" dirty="0">
              <a:solidFill>
                <a:schemeClr val="accent6">
                  <a:lumMod val="20000"/>
                  <a:lumOff val="80000"/>
                </a:schemeClr>
              </a:solidFill>
            </a:endParaRPr>
          </a:p>
          <a:p>
            <a:r>
              <a:rPr lang="en-US" sz="1200" i="1" dirty="0">
                <a:solidFill>
                  <a:schemeClr val="accent6">
                    <a:lumMod val="20000"/>
                    <a:lumOff val="80000"/>
                  </a:schemeClr>
                </a:solidFill>
              </a:rPr>
              <a:t>Was ist die Ursache?</a:t>
            </a:r>
          </a:p>
          <a:p>
            <a:r>
              <a:rPr lang="en-US" sz="1200" dirty="0">
                <a:solidFill>
                  <a:schemeClr val="accent6">
                    <a:lumMod val="20000"/>
                    <a:lumOff val="80000"/>
                  </a:schemeClr>
                </a:solidFill>
              </a:rPr>
              <a:t>Dies ist derzeit noch nicht genau geklärt</a:t>
            </a:r>
          </a:p>
          <a:p>
            <a:endParaRPr lang="en-US" sz="1600" i="1" dirty="0">
              <a:solidFill>
                <a:schemeClr val="accent6">
                  <a:lumMod val="20000"/>
                  <a:lumOff val="80000"/>
                </a:schemeClr>
              </a:solidFill>
            </a:endParaRPr>
          </a:p>
          <a:p>
            <a:r>
              <a:rPr lang="en-US" sz="1200" i="1" dirty="0">
                <a:solidFill>
                  <a:schemeClr val="accent6">
                    <a:lumMod val="20000"/>
                    <a:lumOff val="80000"/>
                  </a:schemeClr>
                </a:solidFill>
              </a:rPr>
              <a:t>Gibt es eine geschlechtsspezifische Prävalenz? Eine ethnische Prävalenz? Eine Altersprävalenz?</a:t>
            </a:r>
          </a:p>
          <a:p>
            <a:r>
              <a:rPr lang="en-US" sz="1200" dirty="0">
                <a:solidFill>
                  <a:schemeClr val="accent6">
                    <a:lumMod val="20000"/>
                    <a:lumOff val="80000"/>
                  </a:schemeClr>
                </a:solidFill>
              </a:rPr>
              <a:t>Ja, Frauen sind häufiger betroffen. Nein. Menschen mittleren Alters.</a:t>
            </a:r>
          </a:p>
          <a:p>
            <a:endParaRPr lang="en-US" sz="1600" i="1" dirty="0">
              <a:solidFill>
                <a:schemeClr val="accent6">
                  <a:lumMod val="20000"/>
                  <a:lumOff val="80000"/>
                </a:schemeClr>
              </a:solidFill>
            </a:endParaRPr>
          </a:p>
          <a:p>
            <a:r>
              <a:rPr lang="en-US" sz="1200" i="1" dirty="0">
                <a:solidFill>
                  <a:schemeClr val="accent6">
                    <a:lumMod val="20000"/>
                    <a:lumOff val="80000"/>
                  </a:schemeClr>
                </a:solidFill>
              </a:rPr>
              <a:t>Was sind die klassischen </a:t>
            </a:r>
            <a:r>
              <a:rPr lang="en-US" sz="1200" i="1" dirty="0" err="1">
                <a:solidFill>
                  <a:schemeClr val="accent6">
                    <a:lumMod val="20000"/>
                    <a:lumOff val="80000"/>
                  </a:schemeClr>
                </a:solidFill>
              </a:rPr>
              <a:t>nicht-okulären </a:t>
            </a:r>
            <a:r>
              <a:rPr lang="en-US" sz="1200" i="1" dirty="0">
                <a:solidFill>
                  <a:schemeClr val="accent6">
                    <a:lumMod val="20000"/>
                    <a:lumOff val="80000"/>
                  </a:schemeClr>
                </a:solidFill>
              </a:rPr>
              <a:t>Befunde bei der Untersuchung?</a:t>
            </a:r>
          </a:p>
          <a:p>
            <a:r>
              <a:rPr lang="en-US" sz="1200" dirty="0">
                <a:solidFill>
                  <a:schemeClr val="accent6">
                    <a:lumMod val="20000"/>
                    <a:lumOff val="80000"/>
                  </a:schemeClr>
                </a:solidFill>
              </a:rPr>
              <a:t>--Erythem im Mittelgesicht</a:t>
            </a:r>
          </a:p>
          <a:p>
            <a:r>
              <a:rPr lang="en-US" sz="1200" dirty="0">
                <a:solidFill>
                  <a:schemeClr val="accent6">
                    <a:lumMod val="20000"/>
                    <a:lumOff val="80000"/>
                  </a:schemeClr>
                </a:solidFill>
              </a:rPr>
              <a:t>--Pusteln/Papeln</a:t>
            </a:r>
          </a:p>
          <a:p>
            <a:r>
              <a:rPr lang="en-US" sz="1200" dirty="0">
                <a:solidFill>
                  <a:schemeClr val="accent6">
                    <a:lumMod val="20000"/>
                    <a:lumOff val="80000"/>
                  </a:schemeClr>
                </a:solidFill>
              </a:rPr>
              <a:t>--Verdickung der Nasenhaut (sogenanntes </a:t>
            </a:r>
            <a:r>
              <a:rPr lang="en-US" sz="1200" i="1" dirty="0">
                <a:solidFill>
                  <a:schemeClr val="accent6">
                    <a:lumMod val="20000"/>
                    <a:lumOff val="80000"/>
                  </a:schemeClr>
                </a:solidFill>
              </a:rPr>
              <a:t>Rhinophym</a:t>
            </a:r>
            <a:r>
              <a:rPr lang="en-US" sz="1200" dirty="0">
                <a:solidFill>
                  <a:schemeClr val="accent6">
                    <a:lumMod val="20000"/>
                    <a:lumOff val="80000"/>
                  </a:schemeClr>
                </a:solidFill>
              </a:rPr>
              <a:t>)</a:t>
            </a:r>
          </a:p>
          <a:p>
            <a:endParaRPr lang="en-US" sz="1600" dirty="0">
              <a:solidFill>
                <a:schemeClr val="accent6">
                  <a:lumMod val="20000"/>
                  <a:lumOff val="80000"/>
                </a:schemeClr>
              </a:solidFill>
            </a:endParaRPr>
          </a:p>
          <a:p>
            <a:r>
              <a:rPr lang="en-US" sz="1200" i="1" dirty="0">
                <a:solidFill>
                  <a:schemeClr val="accent6">
                    <a:lumMod val="20000"/>
                    <a:lumOff val="80000"/>
                  </a:schemeClr>
                </a:solidFill>
              </a:rPr>
              <a:t>Was bezeichnet das </a:t>
            </a:r>
            <a:r>
              <a:rPr lang="en-US" sz="1200" dirty="0">
                <a:solidFill>
                  <a:schemeClr val="accent6">
                    <a:lumMod val="20000"/>
                    <a:lumOff val="80000"/>
                  </a:schemeClr>
                </a:solidFill>
              </a:rPr>
              <a:t>Cornea</a:t>
            </a:r>
            <a:r>
              <a:rPr lang="en-US" sz="1200" i="1" dirty="0">
                <a:solidFill>
                  <a:schemeClr val="accent6">
                    <a:lumMod val="20000"/>
                    <a:lumOff val="80000"/>
                  </a:schemeClr>
                </a:solidFill>
              </a:rPr>
              <a:t>-Buch als „Grundpfeiler der Therapie“ bei Rosazea?</a:t>
            </a:r>
          </a:p>
          <a:p>
            <a:r>
              <a:rPr lang="en-US" sz="1200" dirty="0">
                <a:solidFill>
                  <a:schemeClr val="accent6">
                    <a:lumMod val="20000"/>
                    <a:lumOff val="80000"/>
                  </a:schemeClr>
                </a:solidFill>
              </a:rPr>
              <a:t>Orale Tetracycline</a:t>
            </a:r>
          </a:p>
        </p:txBody>
      </p:sp>
    </p:spTree>
    <p:extLst>
      <p:ext uri="{BB962C8B-B14F-4D97-AF65-F5344CB8AC3E}">
        <p14:creationId xmlns:p14="http://schemas.microsoft.com/office/powerpoint/2010/main" val="3850035061"/>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C248E-8A53-40C5-DE8C-BC1CF856FD7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754E7BF-6B6D-7DD9-B081-98D17FEFAA13}"/>
              </a:ext>
            </a:extLst>
          </p:cNvPr>
          <p:cNvSpPr txBox="1"/>
          <p:nvPr/>
        </p:nvSpPr>
        <p:spPr>
          <a:xfrm>
            <a:off x="4024418" y="6096000"/>
            <a:ext cx="1095172" cy="369332"/>
          </a:xfrm>
          <a:prstGeom prst="rect">
            <a:avLst/>
          </a:prstGeom>
          <a:noFill/>
        </p:spPr>
        <p:txBody>
          <a:bodyPr wrap="square" lIns="25400" tIns="12700" rIns="25400" bIns="12700" rtlCol="0">
            <a:spAutoFit/>
          </a:bodyPr>
          <a:lstStyle/>
          <a:p>
            <a:pPr algn="ctr"/>
            <a:r>
              <a:rPr lang="en-US" sz="1200" dirty="0"/>
              <a:t>Rosazea</a:t>
            </a:r>
          </a:p>
        </p:txBody>
      </p:sp>
      <p:pic>
        <p:nvPicPr>
          <p:cNvPr id="4" name="Picture 3">
            <a:extLst>
              <a:ext uri="{FF2B5EF4-FFF2-40B4-BE49-F238E27FC236}">
                <a16:creationId xmlns:a16="http://schemas.microsoft.com/office/drawing/2014/main" id="{B876AB42-5393-9EA1-8A6C-ED85419A75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6235" y="1346717"/>
            <a:ext cx="3671529" cy="4444483"/>
          </a:xfrm>
          <a:prstGeom prst="rect">
            <a:avLst/>
          </a:prstGeom>
        </p:spPr>
      </p:pic>
      <p:sp>
        <p:nvSpPr>
          <p:cNvPr id="3" name="Text Box 4">
            <a:extLst>
              <a:ext uri="{FF2B5EF4-FFF2-40B4-BE49-F238E27FC236}">
                <a16:creationId xmlns:a16="http://schemas.microsoft.com/office/drawing/2014/main" id="{F327E45E-DA90-52D9-CD7D-F854161CBE0B}"/>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extLst>
      <p:ext uri="{BB962C8B-B14F-4D97-AF65-F5344CB8AC3E}">
        <p14:creationId xmlns:p14="http://schemas.microsoft.com/office/powerpoint/2010/main" val="3959713235"/>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73DAA-C9F3-008E-34FF-D8F11EB9C73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4C1D149-C31C-169A-8A9B-0EA5DAC61A23}"/>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265</a:t>
            </a:fld>
            <a:endParaRPr lang="en-US" altLang="en-US"/>
          </a:p>
        </p:txBody>
      </p:sp>
      <p:sp>
        <p:nvSpPr>
          <p:cNvPr id="3" name="Rectangle 2">
            <a:extLst>
              <a:ext uri="{FF2B5EF4-FFF2-40B4-BE49-F238E27FC236}">
                <a16:creationId xmlns:a16="http://schemas.microsoft.com/office/drawing/2014/main" id="{9057CB5D-F1C8-62F0-5C68-CFAE637CBAC0}"/>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F</a:t>
            </a:r>
          </a:p>
        </p:txBody>
      </p:sp>
      <p:sp>
        <p:nvSpPr>
          <p:cNvPr id="4" name="Text Box 4">
            <a:extLst>
              <a:ext uri="{FF2B5EF4-FFF2-40B4-BE49-F238E27FC236}">
                <a16:creationId xmlns:a16="http://schemas.microsoft.com/office/drawing/2014/main" id="{889C7E46-7562-5239-53A4-252780655456}"/>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604BDC17-AA89-4A07-1885-9011ED4F76F4}"/>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dirty="0">
                <a:solidFill>
                  <a:schemeClr val="bg1">
                    <a:lumMod val="65000"/>
                  </a:schemeClr>
                </a:solidFill>
              </a:rPr>
              <a:t>--Staphylokokken-marginale Keratitis</a:t>
            </a:r>
          </a:p>
          <a:p>
            <a:r>
              <a:rPr lang="en-US" sz="1200" b="1" dirty="0"/>
              <a:t>--Rosazea</a:t>
            </a:r>
          </a:p>
        </p:txBody>
      </p:sp>
      <p:sp>
        <p:nvSpPr>
          <p:cNvPr id="7" name="TextBox 6">
            <a:extLst>
              <a:ext uri="{FF2B5EF4-FFF2-40B4-BE49-F238E27FC236}">
                <a16:creationId xmlns:a16="http://schemas.microsoft.com/office/drawing/2014/main" id="{79CE722F-9B6E-01AD-CDD4-640FBD49A371}"/>
              </a:ext>
            </a:extLst>
          </p:cNvPr>
          <p:cNvSpPr txBox="1"/>
          <p:nvPr/>
        </p:nvSpPr>
        <p:spPr>
          <a:xfrm>
            <a:off x="2133600" y="1846899"/>
            <a:ext cx="6596616" cy="4278094"/>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Kurz gesagt: Was ist </a:t>
            </a:r>
            <a:r>
              <a:rPr lang="en-US" sz="1200" dirty="0">
                <a:solidFill>
                  <a:srgbClr val="0000FF"/>
                </a:solidFill>
              </a:rPr>
              <a:t>Rosazea?</a:t>
            </a:r>
          </a:p>
          <a:p>
            <a:r>
              <a:rPr lang="en-US" sz="1200" dirty="0">
                <a:solidFill>
                  <a:srgbClr val="0000FF"/>
                </a:solidFill>
              </a:rPr>
              <a:t>Eine chronische, akneähnliche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600" dirty="0">
              <a:latin typeface="+mn-lt"/>
            </a:endParaRPr>
          </a:p>
          <a:p>
            <a:endParaRPr lang="en-US" sz="1600" dirty="0">
              <a:solidFill>
                <a:srgbClr val="0000FF"/>
              </a:solidFill>
            </a:endParaRPr>
          </a:p>
          <a:p>
            <a:r>
              <a:rPr lang="en-US" sz="1200" i="1" dirty="0">
                <a:solidFill>
                  <a:srgbClr val="0000FF"/>
                </a:solidFill>
              </a:rPr>
              <a:t>Was ist die Ursache?</a:t>
            </a:r>
            <a:endParaRPr lang="en-US" sz="1600" i="1" dirty="0">
              <a:solidFill>
                <a:schemeClr val="accent6">
                  <a:lumMod val="20000"/>
                  <a:lumOff val="80000"/>
                </a:schemeClr>
              </a:solidFill>
            </a:endParaRPr>
          </a:p>
          <a:p>
            <a:r>
              <a:rPr lang="en-US" sz="1200" dirty="0">
                <a:solidFill>
                  <a:schemeClr val="accent6">
                    <a:lumMod val="20000"/>
                    <a:lumOff val="80000"/>
                  </a:schemeClr>
                </a:solidFill>
              </a:rPr>
              <a:t>Dies ist derzeit noch nicht genau geklärt</a:t>
            </a:r>
          </a:p>
          <a:p>
            <a:endParaRPr lang="en-US" sz="1600" i="1" dirty="0">
              <a:solidFill>
                <a:schemeClr val="accent6">
                  <a:lumMod val="20000"/>
                  <a:lumOff val="80000"/>
                </a:schemeClr>
              </a:solidFill>
            </a:endParaRPr>
          </a:p>
          <a:p>
            <a:r>
              <a:rPr lang="en-US" sz="1200" i="1" dirty="0">
                <a:solidFill>
                  <a:schemeClr val="accent6">
                    <a:lumMod val="20000"/>
                    <a:lumOff val="80000"/>
                  </a:schemeClr>
                </a:solidFill>
              </a:rPr>
              <a:t>Gibt es eine geschlechtsspezifische Prävalenz? Eine ethnische Prävalenz? Eine Altersprävalenz?</a:t>
            </a:r>
          </a:p>
          <a:p>
            <a:r>
              <a:rPr lang="en-US" sz="1200" dirty="0">
                <a:solidFill>
                  <a:schemeClr val="accent6">
                    <a:lumMod val="20000"/>
                    <a:lumOff val="80000"/>
                  </a:schemeClr>
                </a:solidFill>
              </a:rPr>
              <a:t>Ja, Frauen sind häufiger betroffen. Nein. Menschen mittleren Alters.</a:t>
            </a:r>
          </a:p>
          <a:p>
            <a:endParaRPr lang="en-US" sz="1600" i="1" dirty="0">
              <a:solidFill>
                <a:schemeClr val="accent6">
                  <a:lumMod val="20000"/>
                  <a:lumOff val="80000"/>
                </a:schemeClr>
              </a:solidFill>
            </a:endParaRPr>
          </a:p>
          <a:p>
            <a:r>
              <a:rPr lang="en-US" sz="1200" i="1" dirty="0">
                <a:solidFill>
                  <a:schemeClr val="accent6">
                    <a:lumMod val="20000"/>
                    <a:lumOff val="80000"/>
                  </a:schemeClr>
                </a:solidFill>
              </a:rPr>
              <a:t>Was sind die klassischen </a:t>
            </a:r>
            <a:r>
              <a:rPr lang="en-US" sz="1200" i="1" dirty="0" err="1">
                <a:solidFill>
                  <a:schemeClr val="accent6">
                    <a:lumMod val="20000"/>
                    <a:lumOff val="80000"/>
                  </a:schemeClr>
                </a:solidFill>
              </a:rPr>
              <a:t>nicht-okularen </a:t>
            </a:r>
            <a:r>
              <a:rPr lang="en-US" sz="1200" i="1" dirty="0">
                <a:solidFill>
                  <a:schemeClr val="accent6">
                    <a:lumMod val="20000"/>
                    <a:lumOff val="80000"/>
                  </a:schemeClr>
                </a:solidFill>
              </a:rPr>
              <a:t>Befunde bei der Untersuchung?</a:t>
            </a:r>
          </a:p>
          <a:p>
            <a:r>
              <a:rPr lang="en-US" sz="1200" dirty="0">
                <a:solidFill>
                  <a:schemeClr val="accent6">
                    <a:lumMod val="20000"/>
                    <a:lumOff val="80000"/>
                  </a:schemeClr>
                </a:solidFill>
              </a:rPr>
              <a:t>--Erythem im Mittelgesicht</a:t>
            </a:r>
          </a:p>
          <a:p>
            <a:r>
              <a:rPr lang="en-US" sz="1200" dirty="0">
                <a:solidFill>
                  <a:schemeClr val="accent6">
                    <a:lumMod val="20000"/>
                    <a:lumOff val="80000"/>
                  </a:schemeClr>
                </a:solidFill>
              </a:rPr>
              <a:t>--Pusteln/Papeln</a:t>
            </a:r>
          </a:p>
          <a:p>
            <a:r>
              <a:rPr lang="en-US" sz="1200" dirty="0">
                <a:solidFill>
                  <a:schemeClr val="accent6">
                    <a:lumMod val="20000"/>
                    <a:lumOff val="80000"/>
                  </a:schemeClr>
                </a:solidFill>
              </a:rPr>
              <a:t>--Verdickung der Nasenhaut (sogenanntes </a:t>
            </a:r>
            <a:r>
              <a:rPr lang="en-US" sz="1200" i="1" dirty="0">
                <a:solidFill>
                  <a:schemeClr val="accent6">
                    <a:lumMod val="20000"/>
                    <a:lumOff val="80000"/>
                  </a:schemeClr>
                </a:solidFill>
              </a:rPr>
              <a:t>Rhinophym</a:t>
            </a:r>
            <a:r>
              <a:rPr lang="en-US" sz="1200" dirty="0">
                <a:solidFill>
                  <a:schemeClr val="accent6">
                    <a:lumMod val="20000"/>
                    <a:lumOff val="80000"/>
                  </a:schemeClr>
                </a:solidFill>
              </a:rPr>
              <a:t>)</a:t>
            </a:r>
          </a:p>
          <a:p>
            <a:endParaRPr lang="en-US" sz="1600" dirty="0">
              <a:solidFill>
                <a:schemeClr val="accent6">
                  <a:lumMod val="20000"/>
                  <a:lumOff val="80000"/>
                </a:schemeClr>
              </a:solidFill>
            </a:endParaRPr>
          </a:p>
          <a:p>
            <a:r>
              <a:rPr lang="en-US" sz="1200" i="1" dirty="0">
                <a:solidFill>
                  <a:schemeClr val="accent6">
                    <a:lumMod val="20000"/>
                    <a:lumOff val="80000"/>
                  </a:schemeClr>
                </a:solidFill>
              </a:rPr>
              <a:t>Was bezeichnet das </a:t>
            </a:r>
            <a:r>
              <a:rPr lang="en-US" sz="1200" dirty="0">
                <a:solidFill>
                  <a:schemeClr val="accent6">
                    <a:lumMod val="20000"/>
                    <a:lumOff val="80000"/>
                  </a:schemeClr>
                </a:solidFill>
              </a:rPr>
              <a:t>Cornea</a:t>
            </a:r>
            <a:r>
              <a:rPr lang="en-US" sz="1200" i="1" dirty="0">
                <a:solidFill>
                  <a:schemeClr val="accent6">
                    <a:lumMod val="20000"/>
                    <a:lumOff val="80000"/>
                  </a:schemeClr>
                </a:solidFill>
              </a:rPr>
              <a:t>-Buch als „Grundpfeiler der Therapie“ bei Rosazea?</a:t>
            </a:r>
          </a:p>
          <a:p>
            <a:r>
              <a:rPr lang="en-US" sz="1200" dirty="0">
                <a:solidFill>
                  <a:schemeClr val="accent6">
                    <a:lumMod val="20000"/>
                    <a:lumOff val="80000"/>
                  </a:schemeClr>
                </a:solidFill>
              </a:rPr>
              <a:t>Orale Tetracycline</a:t>
            </a:r>
          </a:p>
        </p:txBody>
      </p:sp>
    </p:spTree>
    <p:extLst>
      <p:ext uri="{BB962C8B-B14F-4D97-AF65-F5344CB8AC3E}">
        <p14:creationId xmlns:p14="http://schemas.microsoft.com/office/powerpoint/2010/main" val="770689397"/>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C6177-875C-B843-698C-0D2EAD279E6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CB48F0D-C696-C43D-ECA4-595308D6B4F7}"/>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266</a:t>
            </a:fld>
            <a:endParaRPr lang="en-US" altLang="en-US"/>
          </a:p>
        </p:txBody>
      </p:sp>
      <p:sp>
        <p:nvSpPr>
          <p:cNvPr id="3" name="Rectangle 2">
            <a:extLst>
              <a:ext uri="{FF2B5EF4-FFF2-40B4-BE49-F238E27FC236}">
                <a16:creationId xmlns:a16="http://schemas.microsoft.com/office/drawing/2014/main" id="{73AC4A10-B0FC-29EF-1BD1-B8249F9F9E05}"/>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A</a:t>
            </a:r>
          </a:p>
        </p:txBody>
      </p:sp>
      <p:sp>
        <p:nvSpPr>
          <p:cNvPr id="4" name="Text Box 4">
            <a:extLst>
              <a:ext uri="{FF2B5EF4-FFF2-40B4-BE49-F238E27FC236}">
                <a16:creationId xmlns:a16="http://schemas.microsoft.com/office/drawing/2014/main" id="{50CC331A-165E-18C2-5E0C-C1D5DB7B5BBB}"/>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5E8CDAAE-DE23-9A03-3E2E-217650368FC5}"/>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dirty="0">
                <a:solidFill>
                  <a:schemeClr val="bg1">
                    <a:lumMod val="65000"/>
                  </a:schemeClr>
                </a:solidFill>
              </a:rPr>
              <a:t>--Staphylokokken-Randkeratitis</a:t>
            </a:r>
          </a:p>
          <a:p>
            <a:r>
              <a:rPr lang="en-US" sz="1200" b="1" dirty="0"/>
              <a:t>--Rosazea</a:t>
            </a:r>
          </a:p>
        </p:txBody>
      </p:sp>
      <p:sp>
        <p:nvSpPr>
          <p:cNvPr id="7" name="TextBox 6">
            <a:extLst>
              <a:ext uri="{FF2B5EF4-FFF2-40B4-BE49-F238E27FC236}">
                <a16:creationId xmlns:a16="http://schemas.microsoft.com/office/drawing/2014/main" id="{106FF22E-10DE-CAD9-DD5B-C61247F5078B}"/>
              </a:ext>
            </a:extLst>
          </p:cNvPr>
          <p:cNvSpPr txBox="1"/>
          <p:nvPr/>
        </p:nvSpPr>
        <p:spPr>
          <a:xfrm>
            <a:off x="2133600" y="1846899"/>
            <a:ext cx="6596616" cy="4278094"/>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Kurz gesagt: Was ist </a:t>
            </a:r>
            <a:r>
              <a:rPr lang="en-US" sz="1200" dirty="0">
                <a:solidFill>
                  <a:srgbClr val="0000FF"/>
                </a:solidFill>
              </a:rPr>
              <a:t>Rosazea?</a:t>
            </a:r>
          </a:p>
          <a:p>
            <a:r>
              <a:rPr lang="en-US" sz="1200" dirty="0">
                <a:solidFill>
                  <a:srgbClr val="0000FF"/>
                </a:solidFill>
              </a:rPr>
              <a:t>Eine chronische, akneähnliche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600" dirty="0">
              <a:latin typeface="+mn-lt"/>
            </a:endParaRPr>
          </a:p>
          <a:p>
            <a:endParaRPr lang="en-US" sz="16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endParaRPr lang="en-US" sz="1600" dirty="0">
              <a:solidFill>
                <a:schemeClr val="accent6">
                  <a:lumMod val="20000"/>
                  <a:lumOff val="80000"/>
                </a:schemeClr>
              </a:solidFill>
            </a:endParaRPr>
          </a:p>
          <a:p>
            <a:endParaRPr lang="en-US" sz="1600" i="1" dirty="0">
              <a:solidFill>
                <a:schemeClr val="accent6">
                  <a:lumMod val="20000"/>
                  <a:lumOff val="80000"/>
                </a:schemeClr>
              </a:solidFill>
            </a:endParaRPr>
          </a:p>
          <a:p>
            <a:r>
              <a:rPr lang="en-US" sz="1200" i="1" dirty="0">
                <a:solidFill>
                  <a:schemeClr val="accent6">
                    <a:lumMod val="20000"/>
                    <a:lumOff val="80000"/>
                  </a:schemeClr>
                </a:solidFill>
              </a:rPr>
              <a:t>Gibt es eine geschlechtsspezifische Prävalenz? Eine ethnische Prävalenz? Eine Altersprävalenz?</a:t>
            </a:r>
          </a:p>
          <a:p>
            <a:r>
              <a:rPr lang="en-US" sz="1200" dirty="0">
                <a:solidFill>
                  <a:schemeClr val="accent6">
                    <a:lumMod val="20000"/>
                    <a:lumOff val="80000"/>
                  </a:schemeClr>
                </a:solidFill>
              </a:rPr>
              <a:t>Ja, Frauen sind häufiger betroffen. Nein. Menschen mittleren Alters.</a:t>
            </a:r>
          </a:p>
          <a:p>
            <a:endParaRPr lang="en-US" sz="1600" i="1" dirty="0">
              <a:solidFill>
                <a:schemeClr val="accent6">
                  <a:lumMod val="20000"/>
                  <a:lumOff val="80000"/>
                </a:schemeClr>
              </a:solidFill>
            </a:endParaRPr>
          </a:p>
          <a:p>
            <a:r>
              <a:rPr lang="en-US" sz="1200" i="1" dirty="0">
                <a:solidFill>
                  <a:schemeClr val="accent6">
                    <a:lumMod val="20000"/>
                    <a:lumOff val="80000"/>
                  </a:schemeClr>
                </a:solidFill>
              </a:rPr>
              <a:t>Was sind die klassischen </a:t>
            </a:r>
            <a:r>
              <a:rPr lang="en-US" sz="1200" i="1" dirty="0" err="1">
                <a:solidFill>
                  <a:schemeClr val="accent6">
                    <a:lumMod val="20000"/>
                    <a:lumOff val="80000"/>
                  </a:schemeClr>
                </a:solidFill>
              </a:rPr>
              <a:t>nicht-okulären </a:t>
            </a:r>
            <a:r>
              <a:rPr lang="en-US" sz="1200" i="1" dirty="0">
                <a:solidFill>
                  <a:schemeClr val="accent6">
                    <a:lumMod val="20000"/>
                    <a:lumOff val="80000"/>
                  </a:schemeClr>
                </a:solidFill>
              </a:rPr>
              <a:t>Befunde bei der Untersuchung?</a:t>
            </a:r>
          </a:p>
          <a:p>
            <a:r>
              <a:rPr lang="en-US" sz="1200" dirty="0">
                <a:solidFill>
                  <a:schemeClr val="accent6">
                    <a:lumMod val="20000"/>
                    <a:lumOff val="80000"/>
                  </a:schemeClr>
                </a:solidFill>
              </a:rPr>
              <a:t>--Erythem im Mittelgesicht</a:t>
            </a:r>
          </a:p>
          <a:p>
            <a:r>
              <a:rPr lang="en-US" sz="1200" dirty="0">
                <a:solidFill>
                  <a:schemeClr val="accent6">
                    <a:lumMod val="20000"/>
                    <a:lumOff val="80000"/>
                  </a:schemeClr>
                </a:solidFill>
              </a:rPr>
              <a:t>--Pusteln/Papeln</a:t>
            </a:r>
          </a:p>
          <a:p>
            <a:r>
              <a:rPr lang="en-US" sz="1200" dirty="0">
                <a:solidFill>
                  <a:schemeClr val="accent6">
                    <a:lumMod val="20000"/>
                    <a:lumOff val="80000"/>
                  </a:schemeClr>
                </a:solidFill>
              </a:rPr>
              <a:t>--Verdickung der Nasenhaut (sogenanntes </a:t>
            </a:r>
            <a:r>
              <a:rPr lang="en-US" sz="1200" i="1" dirty="0">
                <a:solidFill>
                  <a:schemeClr val="accent6">
                    <a:lumMod val="20000"/>
                    <a:lumOff val="80000"/>
                  </a:schemeClr>
                </a:solidFill>
              </a:rPr>
              <a:t>Rhinophym</a:t>
            </a:r>
            <a:r>
              <a:rPr lang="en-US" sz="1200" dirty="0">
                <a:solidFill>
                  <a:schemeClr val="accent6">
                    <a:lumMod val="20000"/>
                    <a:lumOff val="80000"/>
                  </a:schemeClr>
                </a:solidFill>
              </a:rPr>
              <a:t>)</a:t>
            </a:r>
          </a:p>
          <a:p>
            <a:endParaRPr lang="en-US" sz="1600" dirty="0">
              <a:solidFill>
                <a:schemeClr val="accent6">
                  <a:lumMod val="20000"/>
                  <a:lumOff val="80000"/>
                </a:schemeClr>
              </a:solidFill>
            </a:endParaRPr>
          </a:p>
          <a:p>
            <a:r>
              <a:rPr lang="en-US" sz="1200" i="1" dirty="0">
                <a:solidFill>
                  <a:schemeClr val="accent6">
                    <a:lumMod val="20000"/>
                    <a:lumOff val="80000"/>
                  </a:schemeClr>
                </a:solidFill>
              </a:rPr>
              <a:t>Was bezeichnet das </a:t>
            </a:r>
            <a:r>
              <a:rPr lang="en-US" sz="1200" dirty="0">
                <a:solidFill>
                  <a:schemeClr val="accent6">
                    <a:lumMod val="20000"/>
                    <a:lumOff val="80000"/>
                  </a:schemeClr>
                </a:solidFill>
              </a:rPr>
              <a:t>Cornea</a:t>
            </a:r>
            <a:r>
              <a:rPr lang="en-US" sz="1200" i="1" dirty="0">
                <a:solidFill>
                  <a:schemeClr val="accent6">
                    <a:lumMod val="20000"/>
                    <a:lumOff val="80000"/>
                  </a:schemeClr>
                </a:solidFill>
              </a:rPr>
              <a:t>-Buch als „Grundpfeiler der Therapie“ bei Rosazea?</a:t>
            </a:r>
          </a:p>
          <a:p>
            <a:r>
              <a:rPr lang="en-US" sz="1200" dirty="0">
                <a:solidFill>
                  <a:schemeClr val="accent6">
                    <a:lumMod val="20000"/>
                    <a:lumOff val="80000"/>
                  </a:schemeClr>
                </a:solidFill>
              </a:rPr>
              <a:t>Orale Tetracycline</a:t>
            </a:r>
          </a:p>
        </p:txBody>
      </p:sp>
    </p:spTree>
    <p:extLst>
      <p:ext uri="{BB962C8B-B14F-4D97-AF65-F5344CB8AC3E}">
        <p14:creationId xmlns:p14="http://schemas.microsoft.com/office/powerpoint/2010/main" val="1985120737"/>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17537-9FCF-AFA1-DE6A-0DE63D4EFF9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70789FD-EA65-E444-30C6-C6CFBF772941}"/>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267</a:t>
            </a:fld>
            <a:endParaRPr lang="en-US" altLang="en-US"/>
          </a:p>
        </p:txBody>
      </p:sp>
      <p:sp>
        <p:nvSpPr>
          <p:cNvPr id="3" name="Rectangle 2">
            <a:extLst>
              <a:ext uri="{FF2B5EF4-FFF2-40B4-BE49-F238E27FC236}">
                <a16:creationId xmlns:a16="http://schemas.microsoft.com/office/drawing/2014/main" id="{C8F31D8C-15BF-E6D3-75D1-16781980D8E5}"/>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F</a:t>
            </a:r>
          </a:p>
        </p:txBody>
      </p:sp>
      <p:sp>
        <p:nvSpPr>
          <p:cNvPr id="4" name="Text Box 4">
            <a:extLst>
              <a:ext uri="{FF2B5EF4-FFF2-40B4-BE49-F238E27FC236}">
                <a16:creationId xmlns:a16="http://schemas.microsoft.com/office/drawing/2014/main" id="{96693281-1728-0FF9-DCCC-18DC06AA34CF}"/>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3D45F49D-98CD-9777-6173-B17CCAC369AD}"/>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dirty="0">
                <a:solidFill>
                  <a:schemeClr val="bg1">
                    <a:lumMod val="65000"/>
                  </a:schemeClr>
                </a:solidFill>
              </a:rPr>
              <a:t>--Staphylokokken-marginale Keratitis</a:t>
            </a:r>
          </a:p>
          <a:p>
            <a:r>
              <a:rPr lang="en-US" sz="1200" b="1" dirty="0"/>
              <a:t>--Rosazea</a:t>
            </a:r>
          </a:p>
        </p:txBody>
      </p:sp>
      <p:sp>
        <p:nvSpPr>
          <p:cNvPr id="7" name="TextBox 6">
            <a:extLst>
              <a:ext uri="{FF2B5EF4-FFF2-40B4-BE49-F238E27FC236}">
                <a16:creationId xmlns:a16="http://schemas.microsoft.com/office/drawing/2014/main" id="{BD7BD43E-56B1-7F7D-58AA-EC6528BDCF20}"/>
              </a:ext>
            </a:extLst>
          </p:cNvPr>
          <p:cNvSpPr txBox="1"/>
          <p:nvPr/>
        </p:nvSpPr>
        <p:spPr>
          <a:xfrm>
            <a:off x="2133600" y="1846899"/>
            <a:ext cx="6596616" cy="4278094"/>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Kurz gesagt: Was ist </a:t>
            </a:r>
            <a:r>
              <a:rPr lang="en-US" sz="1200" dirty="0">
                <a:solidFill>
                  <a:srgbClr val="0000FF"/>
                </a:solidFill>
              </a:rPr>
              <a:t>Rosazea?</a:t>
            </a:r>
          </a:p>
          <a:p>
            <a:r>
              <a:rPr lang="en-US" sz="1200" dirty="0">
                <a:solidFill>
                  <a:srgbClr val="0000FF"/>
                </a:solidFill>
              </a:rPr>
              <a:t>Eine chronische, akneähnliche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600" dirty="0">
              <a:latin typeface="+mn-lt"/>
            </a:endParaRPr>
          </a:p>
          <a:p>
            <a:endParaRPr lang="en-US" sz="16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600" i="1" dirty="0">
              <a:solidFill>
                <a:srgbClr val="0000FF"/>
              </a:solidFill>
            </a:endParaRPr>
          </a:p>
          <a:p>
            <a:r>
              <a:rPr lang="en-US" sz="1200" i="1" dirty="0">
                <a:solidFill>
                  <a:srgbClr val="0000FF"/>
                </a:solidFill>
              </a:rPr>
              <a:t>Gibt es eine geschlechtsspezifische Prävalenz? </a:t>
            </a:r>
            <a:r>
              <a:rPr lang="en-US" sz="1200" i="1" dirty="0">
                <a:solidFill>
                  <a:schemeClr val="accent6">
                    <a:lumMod val="20000"/>
                    <a:lumOff val="80000"/>
                  </a:schemeClr>
                </a:solidFill>
              </a:rPr>
              <a:t>Eine ethnische Prävalenz? Eine Altersprävalenz?</a:t>
            </a:r>
          </a:p>
          <a:p>
            <a:r>
              <a:rPr lang="en-US" sz="1200" dirty="0">
                <a:solidFill>
                  <a:schemeClr val="accent6">
                    <a:lumMod val="20000"/>
                    <a:lumOff val="80000"/>
                  </a:schemeClr>
                </a:solidFill>
              </a:rPr>
              <a:t>Ja, Frauen sind häufiger betroffen. Nein. Menschen mittleren Alters.</a:t>
            </a:r>
          </a:p>
          <a:p>
            <a:endParaRPr lang="en-US" sz="1600" i="1" dirty="0">
              <a:solidFill>
                <a:schemeClr val="accent6">
                  <a:lumMod val="20000"/>
                  <a:lumOff val="80000"/>
                </a:schemeClr>
              </a:solidFill>
            </a:endParaRPr>
          </a:p>
          <a:p>
            <a:r>
              <a:rPr lang="en-US" sz="1200" i="1" dirty="0">
                <a:solidFill>
                  <a:schemeClr val="accent6">
                    <a:lumMod val="20000"/>
                    <a:lumOff val="80000"/>
                  </a:schemeClr>
                </a:solidFill>
              </a:rPr>
              <a:t>Was sind die klassischen </a:t>
            </a:r>
            <a:r>
              <a:rPr lang="en-US" sz="1200" i="1" dirty="0" err="1">
                <a:solidFill>
                  <a:schemeClr val="accent6">
                    <a:lumMod val="20000"/>
                    <a:lumOff val="80000"/>
                  </a:schemeClr>
                </a:solidFill>
              </a:rPr>
              <a:t>nicht-okularen </a:t>
            </a:r>
            <a:r>
              <a:rPr lang="en-US" sz="1200" i="1" dirty="0">
                <a:solidFill>
                  <a:schemeClr val="accent6">
                    <a:lumMod val="20000"/>
                    <a:lumOff val="80000"/>
                  </a:schemeClr>
                </a:solidFill>
              </a:rPr>
              <a:t>Befunde bei der Untersuchung?</a:t>
            </a:r>
          </a:p>
          <a:p>
            <a:r>
              <a:rPr lang="en-US" sz="1200" dirty="0">
                <a:solidFill>
                  <a:schemeClr val="accent6">
                    <a:lumMod val="20000"/>
                    <a:lumOff val="80000"/>
                  </a:schemeClr>
                </a:solidFill>
              </a:rPr>
              <a:t>--Erythem im Mittelgesicht</a:t>
            </a:r>
          </a:p>
          <a:p>
            <a:r>
              <a:rPr lang="en-US" sz="1200" dirty="0">
                <a:solidFill>
                  <a:schemeClr val="accent6">
                    <a:lumMod val="20000"/>
                    <a:lumOff val="80000"/>
                  </a:schemeClr>
                </a:solidFill>
              </a:rPr>
              <a:t>--Pusteln/Papeln</a:t>
            </a:r>
          </a:p>
          <a:p>
            <a:r>
              <a:rPr lang="en-US" sz="1200" dirty="0">
                <a:solidFill>
                  <a:schemeClr val="accent6">
                    <a:lumMod val="20000"/>
                    <a:lumOff val="80000"/>
                  </a:schemeClr>
                </a:solidFill>
              </a:rPr>
              <a:t>--Verdickung der Nasenhaut (sogenanntes </a:t>
            </a:r>
            <a:r>
              <a:rPr lang="en-US" sz="1200" i="1" dirty="0">
                <a:solidFill>
                  <a:schemeClr val="accent6">
                    <a:lumMod val="20000"/>
                    <a:lumOff val="80000"/>
                  </a:schemeClr>
                </a:solidFill>
              </a:rPr>
              <a:t>Rhinophym</a:t>
            </a:r>
            <a:r>
              <a:rPr lang="en-US" sz="1200" dirty="0">
                <a:solidFill>
                  <a:schemeClr val="accent6">
                    <a:lumMod val="20000"/>
                    <a:lumOff val="80000"/>
                  </a:schemeClr>
                </a:solidFill>
              </a:rPr>
              <a:t>)</a:t>
            </a:r>
          </a:p>
          <a:p>
            <a:endParaRPr lang="en-US" sz="1600" dirty="0">
              <a:solidFill>
                <a:schemeClr val="accent6">
                  <a:lumMod val="20000"/>
                  <a:lumOff val="80000"/>
                </a:schemeClr>
              </a:solidFill>
            </a:endParaRPr>
          </a:p>
          <a:p>
            <a:r>
              <a:rPr lang="en-US" sz="1200" i="1" dirty="0">
                <a:solidFill>
                  <a:schemeClr val="accent6">
                    <a:lumMod val="20000"/>
                    <a:lumOff val="80000"/>
                  </a:schemeClr>
                </a:solidFill>
              </a:rPr>
              <a:t>Was bezeichnet das </a:t>
            </a:r>
            <a:r>
              <a:rPr lang="en-US" sz="1200" dirty="0">
                <a:solidFill>
                  <a:schemeClr val="accent6">
                    <a:lumMod val="20000"/>
                    <a:lumOff val="80000"/>
                  </a:schemeClr>
                </a:solidFill>
              </a:rPr>
              <a:t>Cornea</a:t>
            </a:r>
            <a:r>
              <a:rPr lang="en-US" sz="1200" i="1" dirty="0">
                <a:solidFill>
                  <a:schemeClr val="accent6">
                    <a:lumMod val="20000"/>
                    <a:lumOff val="80000"/>
                  </a:schemeClr>
                </a:solidFill>
              </a:rPr>
              <a:t>-Buch als „Grundpfeiler der Therapie“ bei Rosazea?</a:t>
            </a:r>
          </a:p>
          <a:p>
            <a:r>
              <a:rPr lang="en-US" sz="1200" dirty="0">
                <a:solidFill>
                  <a:schemeClr val="accent6">
                    <a:lumMod val="20000"/>
                    <a:lumOff val="80000"/>
                  </a:schemeClr>
                </a:solidFill>
              </a:rPr>
              <a:t>Orale Tetracycline</a:t>
            </a:r>
          </a:p>
        </p:txBody>
      </p:sp>
    </p:spTree>
    <p:extLst>
      <p:ext uri="{BB962C8B-B14F-4D97-AF65-F5344CB8AC3E}">
        <p14:creationId xmlns:p14="http://schemas.microsoft.com/office/powerpoint/2010/main" val="3590198384"/>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13345-E91C-8CC2-B91D-3AC356B628E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B12DCB-F043-4EBD-059A-C78EE7018E1C}"/>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268</a:t>
            </a:fld>
            <a:endParaRPr lang="en-US" altLang="en-US"/>
          </a:p>
        </p:txBody>
      </p:sp>
      <p:sp>
        <p:nvSpPr>
          <p:cNvPr id="3" name="Rectangle 2">
            <a:extLst>
              <a:ext uri="{FF2B5EF4-FFF2-40B4-BE49-F238E27FC236}">
                <a16:creationId xmlns:a16="http://schemas.microsoft.com/office/drawing/2014/main" id="{6982DC99-34CC-7017-7B1E-4FD3ED120809}"/>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Fragen und Antworten</a:t>
            </a:r>
          </a:p>
        </p:txBody>
      </p:sp>
      <p:sp>
        <p:nvSpPr>
          <p:cNvPr id="4" name="Text Box 4">
            <a:extLst>
              <a:ext uri="{FF2B5EF4-FFF2-40B4-BE49-F238E27FC236}">
                <a16:creationId xmlns:a16="http://schemas.microsoft.com/office/drawing/2014/main" id="{DF6FD07C-B65C-3A9B-EA46-C9A9F4576081}"/>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8FB45863-5B31-C930-BA7F-FD59211D3F51}"/>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stromale Keratitis</a:t>
            </a:r>
          </a:p>
          <a:p>
            <a:r>
              <a:rPr lang="en-US" sz="1200" dirty="0">
                <a:solidFill>
                  <a:schemeClr val="bg1">
                    <a:lumMod val="65000"/>
                  </a:schemeClr>
                </a:solidFill>
              </a:rPr>
              <a:t>--Staphylokokken-marginale Keratitis</a:t>
            </a:r>
          </a:p>
          <a:p>
            <a:r>
              <a:rPr lang="en-US" sz="1200" b="1" dirty="0"/>
              <a:t>--Rosazea</a:t>
            </a:r>
          </a:p>
        </p:txBody>
      </p:sp>
      <p:sp>
        <p:nvSpPr>
          <p:cNvPr id="7" name="TextBox 6">
            <a:extLst>
              <a:ext uri="{FF2B5EF4-FFF2-40B4-BE49-F238E27FC236}">
                <a16:creationId xmlns:a16="http://schemas.microsoft.com/office/drawing/2014/main" id="{46968347-6595-879F-2E81-A76D32164E1F}"/>
              </a:ext>
            </a:extLst>
          </p:cNvPr>
          <p:cNvSpPr txBox="1"/>
          <p:nvPr/>
        </p:nvSpPr>
        <p:spPr>
          <a:xfrm>
            <a:off x="2133600" y="1846899"/>
            <a:ext cx="6596616" cy="4278094"/>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Kurz gesagt: Was ist </a:t>
            </a:r>
            <a:r>
              <a:rPr lang="en-US" sz="1200" dirty="0">
                <a:solidFill>
                  <a:srgbClr val="0000FF"/>
                </a:solidFill>
              </a:rPr>
              <a:t>Rosazea?</a:t>
            </a:r>
          </a:p>
          <a:p>
            <a:r>
              <a:rPr lang="en-US" sz="1200" dirty="0">
                <a:solidFill>
                  <a:srgbClr val="0000FF"/>
                </a:solidFill>
              </a:rPr>
              <a:t>Eine chronische, akneähnliche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600" dirty="0">
              <a:latin typeface="+mn-lt"/>
            </a:endParaRPr>
          </a:p>
          <a:p>
            <a:endParaRPr lang="en-US" sz="16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600" i="1" dirty="0">
              <a:solidFill>
                <a:srgbClr val="0000FF"/>
              </a:solidFill>
            </a:endParaRPr>
          </a:p>
          <a:p>
            <a:r>
              <a:rPr lang="en-US" sz="1200" i="1" dirty="0">
                <a:solidFill>
                  <a:srgbClr val="0000FF"/>
                </a:solidFill>
              </a:rPr>
              <a:t>Gibt es eine geschlechtsspezifische Prävalenz? </a:t>
            </a:r>
            <a:r>
              <a:rPr lang="en-US" sz="1200" i="1" dirty="0">
                <a:solidFill>
                  <a:schemeClr val="accent6">
                    <a:lumMod val="20000"/>
                    <a:lumOff val="80000"/>
                  </a:schemeClr>
                </a:solidFill>
              </a:rPr>
              <a:t>Eine ethnische Prävalenz? Eine altersspezifische Prävalenz?</a:t>
            </a:r>
          </a:p>
          <a:p>
            <a:r>
              <a:rPr lang="en-US" sz="1200" dirty="0">
                <a:solidFill>
                  <a:srgbClr val="0000FF"/>
                </a:solidFill>
              </a:rPr>
              <a:t>Ja, Frauen sind häufiger betroffen</a:t>
            </a:r>
            <a:r>
              <a:rPr lang="en-US" sz="1200" dirty="0">
                <a:solidFill>
                  <a:schemeClr val="accent6">
                    <a:lumMod val="20000"/>
                    <a:lumOff val="80000"/>
                  </a:schemeClr>
                </a:solidFill>
              </a:rPr>
              <a:t>. Nein. Menschen mittleren Alters.</a:t>
            </a:r>
          </a:p>
          <a:p>
            <a:endParaRPr lang="en-US" sz="1600" i="1" dirty="0">
              <a:solidFill>
                <a:schemeClr val="accent6">
                  <a:lumMod val="20000"/>
                  <a:lumOff val="80000"/>
                </a:schemeClr>
              </a:solidFill>
            </a:endParaRPr>
          </a:p>
          <a:p>
            <a:r>
              <a:rPr lang="en-US" sz="1200" i="1" dirty="0">
                <a:solidFill>
                  <a:schemeClr val="accent6">
                    <a:lumMod val="20000"/>
                    <a:lumOff val="80000"/>
                  </a:schemeClr>
                </a:solidFill>
              </a:rPr>
              <a:t>Was sind die klassischen </a:t>
            </a:r>
            <a:r>
              <a:rPr lang="en-US" sz="1200" i="1" dirty="0" err="1">
                <a:solidFill>
                  <a:schemeClr val="accent6">
                    <a:lumMod val="20000"/>
                    <a:lumOff val="80000"/>
                  </a:schemeClr>
                </a:solidFill>
              </a:rPr>
              <a:t>nicht-okulären </a:t>
            </a:r>
            <a:r>
              <a:rPr lang="en-US" sz="1200" i="1" dirty="0">
                <a:solidFill>
                  <a:schemeClr val="accent6">
                    <a:lumMod val="20000"/>
                    <a:lumOff val="80000"/>
                  </a:schemeClr>
                </a:solidFill>
              </a:rPr>
              <a:t>Befunde bei der Untersuchung?</a:t>
            </a:r>
          </a:p>
          <a:p>
            <a:r>
              <a:rPr lang="en-US" sz="1200" dirty="0">
                <a:solidFill>
                  <a:schemeClr val="accent6">
                    <a:lumMod val="20000"/>
                    <a:lumOff val="80000"/>
                  </a:schemeClr>
                </a:solidFill>
              </a:rPr>
              <a:t>--Erythem im Mittelgesicht</a:t>
            </a:r>
          </a:p>
          <a:p>
            <a:r>
              <a:rPr lang="en-US" sz="1200" dirty="0">
                <a:solidFill>
                  <a:schemeClr val="accent6">
                    <a:lumMod val="20000"/>
                    <a:lumOff val="80000"/>
                  </a:schemeClr>
                </a:solidFill>
              </a:rPr>
              <a:t>--Pusteln/Papeln</a:t>
            </a:r>
          </a:p>
          <a:p>
            <a:r>
              <a:rPr lang="en-US" sz="1200" dirty="0">
                <a:solidFill>
                  <a:schemeClr val="accent6">
                    <a:lumMod val="20000"/>
                    <a:lumOff val="80000"/>
                  </a:schemeClr>
                </a:solidFill>
              </a:rPr>
              <a:t>--Verdickung der Nasenhaut (sogenanntes </a:t>
            </a:r>
            <a:r>
              <a:rPr lang="en-US" sz="1200" i="1" dirty="0">
                <a:solidFill>
                  <a:schemeClr val="accent6">
                    <a:lumMod val="20000"/>
                    <a:lumOff val="80000"/>
                  </a:schemeClr>
                </a:solidFill>
              </a:rPr>
              <a:t>Rhinophym</a:t>
            </a:r>
            <a:r>
              <a:rPr lang="en-US" sz="1200" dirty="0">
                <a:solidFill>
                  <a:schemeClr val="accent6">
                    <a:lumMod val="20000"/>
                    <a:lumOff val="80000"/>
                  </a:schemeClr>
                </a:solidFill>
              </a:rPr>
              <a:t>)</a:t>
            </a:r>
          </a:p>
          <a:p>
            <a:endParaRPr lang="en-US" sz="1600" dirty="0">
              <a:solidFill>
                <a:schemeClr val="accent6">
                  <a:lumMod val="20000"/>
                  <a:lumOff val="80000"/>
                </a:schemeClr>
              </a:solidFill>
            </a:endParaRPr>
          </a:p>
          <a:p>
            <a:r>
              <a:rPr lang="en-US" sz="1200" i="1" dirty="0">
                <a:solidFill>
                  <a:schemeClr val="accent6">
                    <a:lumMod val="20000"/>
                    <a:lumOff val="80000"/>
                  </a:schemeClr>
                </a:solidFill>
              </a:rPr>
              <a:t>Was bezeichnet das </a:t>
            </a:r>
            <a:r>
              <a:rPr lang="en-US" sz="1200" dirty="0">
                <a:solidFill>
                  <a:schemeClr val="accent6">
                    <a:lumMod val="20000"/>
                    <a:lumOff val="80000"/>
                  </a:schemeClr>
                </a:solidFill>
              </a:rPr>
              <a:t>Cornea</a:t>
            </a:r>
            <a:r>
              <a:rPr lang="en-US" sz="1200" i="1" dirty="0">
                <a:solidFill>
                  <a:schemeClr val="accent6">
                    <a:lumMod val="20000"/>
                    <a:lumOff val="80000"/>
                  </a:schemeClr>
                </a:solidFill>
              </a:rPr>
              <a:t>-Buch als „Grundpfeiler der Therapie“ bei Rosazea?</a:t>
            </a:r>
          </a:p>
          <a:p>
            <a:r>
              <a:rPr lang="en-US" sz="1200" dirty="0">
                <a:solidFill>
                  <a:schemeClr val="accent6">
                    <a:lumMod val="20000"/>
                    <a:lumOff val="80000"/>
                  </a:schemeClr>
                </a:solidFill>
              </a:rPr>
              <a:t>Orale Tetracycline</a:t>
            </a:r>
          </a:p>
        </p:txBody>
      </p:sp>
      <p:sp>
        <p:nvSpPr>
          <p:cNvPr id="13" name="Rectangle 12">
            <a:extLst>
              <a:ext uri="{FF2B5EF4-FFF2-40B4-BE49-F238E27FC236}">
                <a16:creationId xmlns:a16="http://schemas.microsoft.com/office/drawing/2014/main" id="{823321C7-1571-B918-E25A-CF17F7C6DD85}"/>
              </a:ext>
            </a:extLst>
          </p:cNvPr>
          <p:cNvSpPr/>
          <p:nvPr/>
        </p:nvSpPr>
        <p:spPr>
          <a:xfrm>
            <a:off x="2362200" y="3487932"/>
            <a:ext cx="609600" cy="49801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lnSpc>
                <a:spcPts val="700"/>
              </a:lnSpc>
            </a:pPr>
            <a:r>
              <a:rPr lang="en-US" sz="1200" dirty="0">
                <a:solidFill>
                  <a:schemeClr val="tx1"/>
                </a:solidFill>
              </a:rPr>
              <a:t>M </a:t>
            </a:r>
            <a:r>
              <a:rPr lang="en-US" sz="1200" i="1" dirty="0">
                <a:solidFill>
                  <a:schemeClr val="tx1"/>
                </a:solidFill>
              </a:rPr>
              <a:t>vs. </a:t>
            </a:r>
            <a:r>
              <a:rPr lang="en-US" sz="1200" dirty="0">
                <a:solidFill>
                  <a:schemeClr val="tx1"/>
                </a:solidFill>
              </a:rPr>
              <a:t>F</a:t>
            </a:r>
          </a:p>
        </p:txBody>
      </p:sp>
    </p:spTree>
    <p:extLst>
      <p:ext uri="{BB962C8B-B14F-4D97-AF65-F5344CB8AC3E}">
        <p14:creationId xmlns:p14="http://schemas.microsoft.com/office/powerpoint/2010/main" val="1548421961"/>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32215-5836-D8EA-54C7-6C932F88411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35FA141-7EDE-D844-CFFA-0B52643F076F}"/>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269</a:t>
            </a:fld>
            <a:endParaRPr lang="en-US" altLang="en-US"/>
          </a:p>
        </p:txBody>
      </p:sp>
      <p:sp>
        <p:nvSpPr>
          <p:cNvPr id="3" name="Rectangle 2">
            <a:extLst>
              <a:ext uri="{FF2B5EF4-FFF2-40B4-BE49-F238E27FC236}">
                <a16:creationId xmlns:a16="http://schemas.microsoft.com/office/drawing/2014/main" id="{6B363C83-C889-EB16-F8A0-DB0C7C1A0011}"/>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A</a:t>
            </a:r>
          </a:p>
        </p:txBody>
      </p:sp>
      <p:sp>
        <p:nvSpPr>
          <p:cNvPr id="4" name="Text Box 4">
            <a:extLst>
              <a:ext uri="{FF2B5EF4-FFF2-40B4-BE49-F238E27FC236}">
                <a16:creationId xmlns:a16="http://schemas.microsoft.com/office/drawing/2014/main" id="{D2CD6246-F62E-9EBD-7920-12C77590629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BA614B4E-7E20-87D1-45DE-780BBFA2740E}"/>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dirty="0">
                <a:solidFill>
                  <a:schemeClr val="bg1">
                    <a:lumMod val="65000"/>
                  </a:schemeClr>
                </a:solidFill>
              </a:rPr>
              <a:t>--Staphylokokken-Randkeratitis</a:t>
            </a:r>
          </a:p>
          <a:p>
            <a:r>
              <a:rPr lang="en-US" sz="1200" b="1" dirty="0"/>
              <a:t>--Rosazea</a:t>
            </a:r>
          </a:p>
        </p:txBody>
      </p:sp>
      <p:sp>
        <p:nvSpPr>
          <p:cNvPr id="7" name="TextBox 6">
            <a:extLst>
              <a:ext uri="{FF2B5EF4-FFF2-40B4-BE49-F238E27FC236}">
                <a16:creationId xmlns:a16="http://schemas.microsoft.com/office/drawing/2014/main" id="{D7F0D8B8-3B69-5198-2533-5283EE172BAA}"/>
              </a:ext>
            </a:extLst>
          </p:cNvPr>
          <p:cNvSpPr txBox="1"/>
          <p:nvPr/>
        </p:nvSpPr>
        <p:spPr>
          <a:xfrm>
            <a:off x="2133600" y="1846899"/>
            <a:ext cx="6596616" cy="4278094"/>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Kurz gesagt: Was ist </a:t>
            </a:r>
            <a:r>
              <a:rPr lang="en-US" sz="1200" dirty="0">
                <a:solidFill>
                  <a:srgbClr val="0000FF"/>
                </a:solidFill>
              </a:rPr>
              <a:t>Rosazea?</a:t>
            </a:r>
          </a:p>
          <a:p>
            <a:r>
              <a:rPr lang="en-US" sz="1200" dirty="0">
                <a:solidFill>
                  <a:srgbClr val="0000FF"/>
                </a:solidFill>
              </a:rPr>
              <a:t>Eine chronische, akneähnliche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600" dirty="0">
              <a:latin typeface="+mn-lt"/>
            </a:endParaRPr>
          </a:p>
          <a:p>
            <a:endParaRPr lang="en-US" sz="16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600" i="1" dirty="0">
              <a:solidFill>
                <a:srgbClr val="0000FF"/>
              </a:solidFill>
            </a:endParaRPr>
          </a:p>
          <a:p>
            <a:r>
              <a:rPr lang="en-US" sz="1200" i="1" dirty="0">
                <a:solidFill>
                  <a:srgbClr val="0000FF"/>
                </a:solidFill>
              </a:rPr>
              <a:t>Gibt es eine geschlechtsspezifische Prävalenz? </a:t>
            </a:r>
            <a:r>
              <a:rPr lang="en-US" sz="1200" i="1" dirty="0">
                <a:solidFill>
                  <a:schemeClr val="accent6">
                    <a:lumMod val="20000"/>
                    <a:lumOff val="80000"/>
                  </a:schemeClr>
                </a:solidFill>
              </a:rPr>
              <a:t>Eine ethnische Prävalenz? Eine Altersprävalenz?</a:t>
            </a:r>
          </a:p>
          <a:p>
            <a:r>
              <a:rPr lang="en-US" sz="1200" dirty="0">
                <a:solidFill>
                  <a:srgbClr val="0000FF"/>
                </a:solidFill>
              </a:rPr>
              <a:t>Ja, Frauen sind häufiger betroffen</a:t>
            </a:r>
            <a:r>
              <a:rPr lang="en-US" sz="1200" dirty="0">
                <a:solidFill>
                  <a:schemeClr val="accent6">
                    <a:lumMod val="20000"/>
                    <a:lumOff val="80000"/>
                  </a:schemeClr>
                </a:solidFill>
              </a:rPr>
              <a:t>. Nein. Menschen mittleren Alters.</a:t>
            </a:r>
          </a:p>
          <a:p>
            <a:endParaRPr lang="en-US" sz="1600" i="1" dirty="0">
              <a:solidFill>
                <a:schemeClr val="accent6">
                  <a:lumMod val="20000"/>
                  <a:lumOff val="80000"/>
                </a:schemeClr>
              </a:solidFill>
            </a:endParaRPr>
          </a:p>
          <a:p>
            <a:r>
              <a:rPr lang="en-US" sz="1200" i="1" dirty="0">
                <a:solidFill>
                  <a:schemeClr val="accent6">
                    <a:lumMod val="20000"/>
                    <a:lumOff val="80000"/>
                  </a:schemeClr>
                </a:solidFill>
              </a:rPr>
              <a:t>Was sind die klassischen </a:t>
            </a:r>
            <a:r>
              <a:rPr lang="en-US" sz="1200" i="1" dirty="0" err="1">
                <a:solidFill>
                  <a:schemeClr val="accent6">
                    <a:lumMod val="20000"/>
                    <a:lumOff val="80000"/>
                  </a:schemeClr>
                </a:solidFill>
              </a:rPr>
              <a:t>nicht-okulären </a:t>
            </a:r>
            <a:r>
              <a:rPr lang="en-US" sz="1200" i="1" dirty="0">
                <a:solidFill>
                  <a:schemeClr val="accent6">
                    <a:lumMod val="20000"/>
                    <a:lumOff val="80000"/>
                  </a:schemeClr>
                </a:solidFill>
              </a:rPr>
              <a:t>Befunde bei der Untersuchung?</a:t>
            </a:r>
          </a:p>
          <a:p>
            <a:r>
              <a:rPr lang="en-US" sz="1200" dirty="0">
                <a:solidFill>
                  <a:schemeClr val="accent6">
                    <a:lumMod val="20000"/>
                    <a:lumOff val="80000"/>
                  </a:schemeClr>
                </a:solidFill>
              </a:rPr>
              <a:t>--Erythem im Mittelgesicht</a:t>
            </a:r>
          </a:p>
          <a:p>
            <a:r>
              <a:rPr lang="en-US" sz="1200" dirty="0">
                <a:solidFill>
                  <a:schemeClr val="accent6">
                    <a:lumMod val="20000"/>
                    <a:lumOff val="80000"/>
                  </a:schemeClr>
                </a:solidFill>
              </a:rPr>
              <a:t>--Pusteln/Papeln</a:t>
            </a:r>
          </a:p>
          <a:p>
            <a:r>
              <a:rPr lang="en-US" sz="1200" dirty="0">
                <a:solidFill>
                  <a:schemeClr val="accent6">
                    <a:lumMod val="20000"/>
                    <a:lumOff val="80000"/>
                  </a:schemeClr>
                </a:solidFill>
              </a:rPr>
              <a:t>--Verdickung der Nasenhaut (sogenanntes </a:t>
            </a:r>
            <a:r>
              <a:rPr lang="en-US" sz="1200" i="1" dirty="0">
                <a:solidFill>
                  <a:schemeClr val="accent6">
                    <a:lumMod val="20000"/>
                    <a:lumOff val="80000"/>
                  </a:schemeClr>
                </a:solidFill>
              </a:rPr>
              <a:t>Rhinophym</a:t>
            </a:r>
            <a:r>
              <a:rPr lang="en-US" sz="1200" dirty="0">
                <a:solidFill>
                  <a:schemeClr val="accent6">
                    <a:lumMod val="20000"/>
                    <a:lumOff val="80000"/>
                  </a:schemeClr>
                </a:solidFill>
              </a:rPr>
              <a:t>)</a:t>
            </a:r>
          </a:p>
          <a:p>
            <a:endParaRPr lang="en-US" sz="1600" dirty="0">
              <a:solidFill>
                <a:schemeClr val="accent6">
                  <a:lumMod val="20000"/>
                  <a:lumOff val="80000"/>
                </a:schemeClr>
              </a:solidFill>
            </a:endParaRPr>
          </a:p>
          <a:p>
            <a:r>
              <a:rPr lang="en-US" sz="1200" i="1" dirty="0">
                <a:solidFill>
                  <a:schemeClr val="accent6">
                    <a:lumMod val="20000"/>
                    <a:lumOff val="80000"/>
                  </a:schemeClr>
                </a:solidFill>
              </a:rPr>
              <a:t>Was bezeichnet das </a:t>
            </a:r>
            <a:r>
              <a:rPr lang="en-US" sz="1200" dirty="0">
                <a:solidFill>
                  <a:schemeClr val="accent6">
                    <a:lumMod val="20000"/>
                    <a:lumOff val="80000"/>
                  </a:schemeClr>
                </a:solidFill>
              </a:rPr>
              <a:t>Cornea</a:t>
            </a:r>
            <a:r>
              <a:rPr lang="en-US" sz="1200" i="1" dirty="0">
                <a:solidFill>
                  <a:schemeClr val="accent6">
                    <a:lumMod val="20000"/>
                    <a:lumOff val="80000"/>
                  </a:schemeClr>
                </a:solidFill>
              </a:rPr>
              <a:t>-Buch als „Grundpfeiler der Therapie“ bei Rosazea?</a:t>
            </a:r>
          </a:p>
          <a:p>
            <a:r>
              <a:rPr lang="en-US" sz="1200" dirty="0">
                <a:solidFill>
                  <a:schemeClr val="accent6">
                    <a:lumMod val="20000"/>
                    <a:lumOff val="80000"/>
                  </a:schemeClr>
                </a:solidFill>
              </a:rPr>
              <a:t>Orale Tetracycline</a:t>
            </a:r>
          </a:p>
        </p:txBody>
      </p:sp>
    </p:spTree>
    <p:extLst>
      <p:ext uri="{BB962C8B-B14F-4D97-AF65-F5344CB8AC3E}">
        <p14:creationId xmlns:p14="http://schemas.microsoft.com/office/powerpoint/2010/main" val="29553966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Die autoimmune PUK tritt in der Regel einseitig und bereichsweise auf                         </a:t>
            </a:r>
          </a:p>
          <a:p>
            <a:pPr eaLnBrk="1" hangingPunct="1"/>
            <a:r>
              <a:rPr lang="en-US" altLang="en-US" sz="1200" dirty="0">
                <a:solidFill>
                  <a:schemeClr val="bg1">
                    <a:lumMod val="75000"/>
                  </a:schemeClr>
                </a:solidFill>
              </a:rPr>
              <a:t>Es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27</a:t>
            </a:fld>
            <a:endParaRPr lang="en-US" altLang="en-US" sz="1000"/>
          </a:p>
        </p:txBody>
      </p:sp>
      <p:sp>
        <p:nvSpPr>
          <p:cNvPr id="8201" name="TextBox 1"/>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mit allen</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ehesten mit PUK auf?</a:t>
            </a:r>
          </a:p>
          <a:p>
            <a:pPr eaLnBrk="1" hangingPunct="1">
              <a:spcBef>
                <a:spcPct val="0"/>
              </a:spcBef>
              <a:buClrTx/>
              <a:buSzTx/>
              <a:buFontTx/>
              <a:buNone/>
              <a:defRPr/>
            </a:pPr>
            <a:r>
              <a:rPr lang="en-US" altLang="en-US" sz="1200" dirty="0">
                <a:solidFill>
                  <a:schemeClr val="bg1">
                    <a:lumMod val="75000"/>
                  </a:schemeClr>
                </a:solidFill>
              </a:rPr>
              <a:t>Rheumatoide Arthritis, </a:t>
            </a:r>
            <a:r>
              <a:rPr lang="en-US" altLang="en-US" sz="1200" b="1" dirty="0">
                <a:solidFill>
                  <a:srgbClr val="0000FF"/>
                </a:solidFill>
              </a:rPr>
              <a:t>Granulomatose mit Polyangiitis </a:t>
            </a:r>
            <a:r>
              <a:rPr lang="en-US" altLang="en-US" sz="1200" dirty="0">
                <a:solidFill>
                  <a:schemeClr val="bg1">
                    <a:lumMod val="75000"/>
                  </a:schemeClr>
                </a:solidFill>
              </a:rPr>
              <a:t>und Polyarteritis nodosa</a:t>
            </a:r>
            <a:endParaRPr lang="en-US" altLang="en-US" sz="1600" dirty="0">
              <a:solidFill>
                <a:srgbClr val="FFFF00"/>
              </a:solidFill>
            </a:endParaRPr>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wird PUK in Verbindung gebracht?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5" name="TextBox 4">
            <a:extLst>
              <a:ext uri="{FF2B5EF4-FFF2-40B4-BE49-F238E27FC236}">
                <a16:creationId xmlns:a16="http://schemas.microsoft.com/office/drawing/2014/main" id="{EC1CDC4E-8B30-4B22-9B4A-8930253B7BBD}"/>
              </a:ext>
            </a:extLst>
          </p:cNvPr>
          <p:cNvSpPr txBox="1"/>
          <p:nvPr/>
        </p:nvSpPr>
        <p:spPr>
          <a:xfrm>
            <a:off x="1073416" y="4296043"/>
            <a:ext cx="6235168" cy="1323439"/>
          </a:xfrm>
          <a:prstGeom prst="rect">
            <a:avLst/>
          </a:prstGeom>
          <a:noFill/>
        </p:spPr>
        <p:txBody>
          <a:bodyPr wrap="square" lIns="25400" tIns="12700" rIns="25400" bIns="12700" rtlCol="0">
            <a:spAutoFit/>
          </a:bodyPr>
          <a:lstStyle/>
          <a:p>
            <a:r>
              <a:rPr lang="en-US" sz="1200" i="1" dirty="0">
                <a:solidFill>
                  <a:schemeClr val="bg1"/>
                </a:solidFill>
              </a:rPr>
              <a:t>Was ist die klassische Trias der </a:t>
            </a:r>
            <a:r>
              <a:rPr lang="en-US" sz="1200" i="1" dirty="0"/>
              <a:t>Granulomatose mit Polyangiitis (</a:t>
            </a:r>
            <a:r>
              <a:rPr lang="en-US" sz="1200" i="1" dirty="0" err="1"/>
              <a:t>GwP</a:t>
            </a:r>
            <a:r>
              <a:rPr lang="en-US" sz="1200" i="1" dirty="0"/>
              <a:t>)?</a:t>
            </a:r>
            <a:endParaRPr lang="en-US" sz="1600" i="1" dirty="0">
              <a:solidFill>
                <a:srgbClr val="CCFFCC"/>
              </a:solidFill>
            </a:endParaRPr>
          </a:p>
          <a:p>
            <a:r>
              <a:rPr lang="en-US" sz="1200" dirty="0">
                <a:solidFill>
                  <a:schemeClr val="bg1"/>
                </a:solidFill>
              </a:rPr>
              <a:t>Nekrotisierende Vaskulitis der:</a:t>
            </a:r>
          </a:p>
          <a:p>
            <a:r>
              <a:rPr lang="en-US" sz="1200" dirty="0">
                <a:solidFill>
                  <a:schemeClr val="bg1"/>
                </a:solidFill>
              </a:rPr>
              <a:t>--der oberen und unteren Atemwege</a:t>
            </a:r>
          </a:p>
          <a:p>
            <a:r>
              <a:rPr lang="en-US" sz="1200" dirty="0">
                <a:solidFill>
                  <a:schemeClr val="bg1"/>
                </a:solidFill>
              </a:rPr>
              <a:t>--der Nieren</a:t>
            </a:r>
          </a:p>
          <a:p>
            <a:r>
              <a:rPr lang="en-US" sz="1200" dirty="0">
                <a:solidFill>
                  <a:schemeClr val="bg1"/>
                </a:solidFill>
              </a:rPr>
              <a:t>--kleiner und mittlerer Arterien und Venen</a:t>
            </a:r>
          </a:p>
        </p:txBody>
      </p:sp>
      <p:sp>
        <p:nvSpPr>
          <p:cNvPr id="8" name="TextBox 7">
            <a:extLst>
              <a:ext uri="{FF2B5EF4-FFF2-40B4-BE49-F238E27FC236}">
                <a16:creationId xmlns:a16="http://schemas.microsoft.com/office/drawing/2014/main" id="{0D575AF4-EC7A-4A5C-A76A-21D2D61E7D18}"/>
              </a:ext>
            </a:extLst>
          </p:cNvPr>
          <p:cNvSpPr txBox="1"/>
          <p:nvPr/>
        </p:nvSpPr>
        <p:spPr>
          <a:xfrm>
            <a:off x="2952296" y="4685958"/>
            <a:ext cx="5124904" cy="523220"/>
          </a:xfrm>
          <a:prstGeom prst="rect">
            <a:avLst/>
          </a:prstGeom>
          <a:noFill/>
        </p:spPr>
        <p:txBody>
          <a:bodyPr wrap="square" lIns="25400" tIns="12700" rIns="25400" bIns="12700" rtlCol="0">
            <a:spAutoFit/>
          </a:bodyPr>
          <a:lstStyle/>
          <a:p>
            <a:r>
              <a:rPr lang="en-US" sz="1200" i="1" dirty="0">
                <a:solidFill>
                  <a:srgbClr val="0000FF"/>
                </a:solidFill>
                <a:effectLst>
                  <a:outerShdw blurRad="38100" dist="38100" dir="2700000" algn="tl">
                    <a:srgbClr val="000000">
                      <a:alpha val="43137"/>
                    </a:srgbClr>
                  </a:outerShdw>
                </a:effectLst>
              </a:rPr>
              <a:t>Falls Sie Schwierigkeiten haben, sich daran zu erinnern, dass die Granulomatose mit Polyangiitis (</a:t>
            </a:r>
            <a:r>
              <a:rPr lang="en-US" sz="1200" i="1" dirty="0" err="1">
                <a:solidFill>
                  <a:srgbClr val="0000FF"/>
                </a:solidFill>
                <a:effectLst>
                  <a:outerShdw blurRad="38100" dist="38100" dir="2700000" algn="tl">
                    <a:srgbClr val="000000">
                      <a:alpha val="43137"/>
                    </a:srgbClr>
                  </a:outerShdw>
                </a:effectLst>
              </a:rPr>
              <a:t>GwP</a:t>
            </a:r>
            <a:r>
              <a:rPr lang="en-US" sz="1200" i="1" dirty="0">
                <a:solidFill>
                  <a:srgbClr val="0000FF"/>
                </a:solidFill>
                <a:effectLst>
                  <a:outerShdw blurRad="38100" dist="38100" dir="2700000" algn="tl">
                    <a:srgbClr val="000000">
                      <a:alpha val="43137"/>
                    </a:srgbClr>
                  </a:outerShdw>
                </a:effectLst>
              </a:rPr>
              <a:t>) die früher als Wegener-Krankheit bekannte Erkrankung ist…</a:t>
            </a:r>
            <a:endParaRPr lang="en-US" sz="1400" b="1" i="1" dirty="0">
              <a:solidFill>
                <a:srgbClr val="0000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47174950"/>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AF963-998D-4FFA-0BA5-71A3D49A2D4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72E987-D187-BEA8-3226-84054448F9E9}"/>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270</a:t>
            </a:fld>
            <a:endParaRPr lang="en-US" altLang="en-US"/>
          </a:p>
        </p:txBody>
      </p:sp>
      <p:sp>
        <p:nvSpPr>
          <p:cNvPr id="3" name="Rectangle 2">
            <a:extLst>
              <a:ext uri="{FF2B5EF4-FFF2-40B4-BE49-F238E27FC236}">
                <a16:creationId xmlns:a16="http://schemas.microsoft.com/office/drawing/2014/main" id="{1B32CA22-0085-AF57-E3B0-EF9C33078192}"/>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F</a:t>
            </a:r>
          </a:p>
        </p:txBody>
      </p:sp>
      <p:sp>
        <p:nvSpPr>
          <p:cNvPr id="4" name="Text Box 4">
            <a:extLst>
              <a:ext uri="{FF2B5EF4-FFF2-40B4-BE49-F238E27FC236}">
                <a16:creationId xmlns:a16="http://schemas.microsoft.com/office/drawing/2014/main" id="{F524547F-CE2F-755A-9173-BB67F101515F}"/>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61236872-B11B-1C70-F90B-86A6981A27EC}"/>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dirty="0">
                <a:solidFill>
                  <a:schemeClr val="bg1">
                    <a:lumMod val="65000"/>
                  </a:schemeClr>
                </a:solidFill>
              </a:rPr>
              <a:t>--Staphylokokken-marginale Keratitis</a:t>
            </a:r>
          </a:p>
          <a:p>
            <a:r>
              <a:rPr lang="en-US" sz="1200" b="1" dirty="0"/>
              <a:t>--Rosazea</a:t>
            </a:r>
          </a:p>
        </p:txBody>
      </p:sp>
      <p:sp>
        <p:nvSpPr>
          <p:cNvPr id="7" name="TextBox 6">
            <a:extLst>
              <a:ext uri="{FF2B5EF4-FFF2-40B4-BE49-F238E27FC236}">
                <a16:creationId xmlns:a16="http://schemas.microsoft.com/office/drawing/2014/main" id="{B9CDD221-310B-8317-BD28-1F7BAD69E4B7}"/>
              </a:ext>
            </a:extLst>
          </p:cNvPr>
          <p:cNvSpPr txBox="1"/>
          <p:nvPr/>
        </p:nvSpPr>
        <p:spPr>
          <a:xfrm>
            <a:off x="2133600" y="1846899"/>
            <a:ext cx="6596616" cy="4278094"/>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Kurz gesagt: Was ist </a:t>
            </a:r>
            <a:r>
              <a:rPr lang="en-US" sz="1200" dirty="0">
                <a:solidFill>
                  <a:srgbClr val="0000FF"/>
                </a:solidFill>
              </a:rPr>
              <a:t>Rosazea?</a:t>
            </a:r>
          </a:p>
          <a:p>
            <a:r>
              <a:rPr lang="en-US" sz="1200" dirty="0">
                <a:solidFill>
                  <a:srgbClr val="0000FF"/>
                </a:solidFill>
              </a:rPr>
              <a:t>Eine chronische, akneähnliche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600" dirty="0">
              <a:latin typeface="+mn-lt"/>
            </a:endParaRPr>
          </a:p>
          <a:p>
            <a:endParaRPr lang="en-US" sz="16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600" i="1" dirty="0">
              <a:solidFill>
                <a:srgbClr val="0000FF"/>
              </a:solidFill>
            </a:endParaRPr>
          </a:p>
          <a:p>
            <a:r>
              <a:rPr lang="en-US" sz="1200" i="1" dirty="0">
                <a:solidFill>
                  <a:srgbClr val="0000FF"/>
                </a:solidFill>
              </a:rPr>
              <a:t>Gibt es eine geschlechtsspezifische Prävalenz? </a:t>
            </a:r>
            <a:r>
              <a:rPr lang="en-US" sz="1200" i="1" dirty="0"/>
              <a:t>Eine ethnische Prävalenz? </a:t>
            </a:r>
            <a:r>
              <a:rPr lang="en-US" sz="1200" i="1" dirty="0">
                <a:solidFill>
                  <a:schemeClr val="accent6">
                    <a:lumMod val="20000"/>
                    <a:lumOff val="80000"/>
                  </a:schemeClr>
                </a:solidFill>
              </a:rPr>
              <a:t>Eine Altersprävalenz?</a:t>
            </a:r>
          </a:p>
          <a:p>
            <a:r>
              <a:rPr lang="en-US" sz="1200" dirty="0">
                <a:solidFill>
                  <a:srgbClr val="0000FF"/>
                </a:solidFill>
              </a:rPr>
              <a:t>Ja, Frauen sind häufiger betroffen</a:t>
            </a:r>
            <a:r>
              <a:rPr lang="en-US" sz="1200" dirty="0">
                <a:solidFill>
                  <a:schemeClr val="accent6">
                    <a:lumMod val="20000"/>
                    <a:lumOff val="80000"/>
                  </a:schemeClr>
                </a:solidFill>
              </a:rPr>
              <a:t>. Nein. Menschen mittleren Alters.</a:t>
            </a:r>
          </a:p>
          <a:p>
            <a:endParaRPr lang="en-US" sz="1600" i="1" dirty="0">
              <a:solidFill>
                <a:schemeClr val="accent6">
                  <a:lumMod val="20000"/>
                  <a:lumOff val="80000"/>
                </a:schemeClr>
              </a:solidFill>
            </a:endParaRPr>
          </a:p>
          <a:p>
            <a:r>
              <a:rPr lang="en-US" sz="1200" i="1" dirty="0">
                <a:solidFill>
                  <a:schemeClr val="accent6">
                    <a:lumMod val="20000"/>
                    <a:lumOff val="80000"/>
                  </a:schemeClr>
                </a:solidFill>
              </a:rPr>
              <a:t>Was sind die klassischen </a:t>
            </a:r>
            <a:r>
              <a:rPr lang="en-US" sz="1200" i="1" dirty="0" err="1">
                <a:solidFill>
                  <a:schemeClr val="accent6">
                    <a:lumMod val="20000"/>
                    <a:lumOff val="80000"/>
                  </a:schemeClr>
                </a:solidFill>
              </a:rPr>
              <a:t>nicht-okulären </a:t>
            </a:r>
            <a:r>
              <a:rPr lang="en-US" sz="1200" i="1" dirty="0">
                <a:solidFill>
                  <a:schemeClr val="accent6">
                    <a:lumMod val="20000"/>
                    <a:lumOff val="80000"/>
                  </a:schemeClr>
                </a:solidFill>
              </a:rPr>
              <a:t>Befunde bei der Untersuchung?</a:t>
            </a:r>
          </a:p>
          <a:p>
            <a:r>
              <a:rPr lang="en-US" sz="1200" dirty="0">
                <a:solidFill>
                  <a:schemeClr val="accent6">
                    <a:lumMod val="20000"/>
                    <a:lumOff val="80000"/>
                  </a:schemeClr>
                </a:solidFill>
              </a:rPr>
              <a:t>--Erythem im Mittelgesicht</a:t>
            </a:r>
          </a:p>
          <a:p>
            <a:r>
              <a:rPr lang="en-US" sz="1200" dirty="0">
                <a:solidFill>
                  <a:schemeClr val="accent6">
                    <a:lumMod val="20000"/>
                    <a:lumOff val="80000"/>
                  </a:schemeClr>
                </a:solidFill>
              </a:rPr>
              <a:t>--Pusteln/Papeln</a:t>
            </a:r>
          </a:p>
          <a:p>
            <a:r>
              <a:rPr lang="en-US" sz="1200" dirty="0">
                <a:solidFill>
                  <a:schemeClr val="accent6">
                    <a:lumMod val="20000"/>
                    <a:lumOff val="80000"/>
                  </a:schemeClr>
                </a:solidFill>
              </a:rPr>
              <a:t>--Verdickung der Nasenhaut (sogenanntes </a:t>
            </a:r>
            <a:r>
              <a:rPr lang="en-US" sz="1200" i="1" dirty="0">
                <a:solidFill>
                  <a:schemeClr val="accent6">
                    <a:lumMod val="20000"/>
                    <a:lumOff val="80000"/>
                  </a:schemeClr>
                </a:solidFill>
              </a:rPr>
              <a:t>Rhinophym</a:t>
            </a:r>
            <a:r>
              <a:rPr lang="en-US" sz="1200" dirty="0">
                <a:solidFill>
                  <a:schemeClr val="accent6">
                    <a:lumMod val="20000"/>
                    <a:lumOff val="80000"/>
                  </a:schemeClr>
                </a:solidFill>
              </a:rPr>
              <a:t>)</a:t>
            </a:r>
          </a:p>
          <a:p>
            <a:endParaRPr lang="en-US" sz="1600" dirty="0">
              <a:solidFill>
                <a:schemeClr val="accent6">
                  <a:lumMod val="20000"/>
                  <a:lumOff val="80000"/>
                </a:schemeClr>
              </a:solidFill>
            </a:endParaRPr>
          </a:p>
          <a:p>
            <a:r>
              <a:rPr lang="en-US" sz="1200" i="1" dirty="0">
                <a:solidFill>
                  <a:schemeClr val="accent6">
                    <a:lumMod val="20000"/>
                    <a:lumOff val="80000"/>
                  </a:schemeClr>
                </a:solidFill>
              </a:rPr>
              <a:t>Was bezeichnet das </a:t>
            </a:r>
            <a:r>
              <a:rPr lang="en-US" sz="1200" dirty="0">
                <a:solidFill>
                  <a:schemeClr val="accent6">
                    <a:lumMod val="20000"/>
                    <a:lumOff val="80000"/>
                  </a:schemeClr>
                </a:solidFill>
              </a:rPr>
              <a:t>Cornea</a:t>
            </a:r>
            <a:r>
              <a:rPr lang="en-US" sz="1200" i="1" dirty="0">
                <a:solidFill>
                  <a:schemeClr val="accent6">
                    <a:lumMod val="20000"/>
                    <a:lumOff val="80000"/>
                  </a:schemeClr>
                </a:solidFill>
              </a:rPr>
              <a:t>-Buch als „Grundpfeiler der Therapie“ bei Rosazea?</a:t>
            </a:r>
          </a:p>
          <a:p>
            <a:r>
              <a:rPr lang="en-US" sz="1200" dirty="0">
                <a:solidFill>
                  <a:schemeClr val="accent6">
                    <a:lumMod val="20000"/>
                    <a:lumOff val="80000"/>
                  </a:schemeClr>
                </a:solidFill>
              </a:rPr>
              <a:t>Orale Tetracycline</a:t>
            </a:r>
          </a:p>
        </p:txBody>
      </p:sp>
    </p:spTree>
    <p:extLst>
      <p:ext uri="{BB962C8B-B14F-4D97-AF65-F5344CB8AC3E}">
        <p14:creationId xmlns:p14="http://schemas.microsoft.com/office/powerpoint/2010/main" val="3607518070"/>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6F879-CCC9-783E-C8C4-6844321F0F2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516534-0865-DEB1-9C6E-1F27DC243E80}"/>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271</a:t>
            </a:fld>
            <a:endParaRPr lang="en-US" altLang="en-US"/>
          </a:p>
        </p:txBody>
      </p:sp>
      <p:sp>
        <p:nvSpPr>
          <p:cNvPr id="3" name="Rectangle 2">
            <a:extLst>
              <a:ext uri="{FF2B5EF4-FFF2-40B4-BE49-F238E27FC236}">
                <a16:creationId xmlns:a16="http://schemas.microsoft.com/office/drawing/2014/main" id="{3DD26FF7-69D4-938A-9610-83CFCCB6861D}"/>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A</a:t>
            </a:r>
          </a:p>
        </p:txBody>
      </p:sp>
      <p:sp>
        <p:nvSpPr>
          <p:cNvPr id="4" name="Text Box 4">
            <a:extLst>
              <a:ext uri="{FF2B5EF4-FFF2-40B4-BE49-F238E27FC236}">
                <a16:creationId xmlns:a16="http://schemas.microsoft.com/office/drawing/2014/main" id="{02B89E05-0531-20F2-412B-ED7EA3E262AF}"/>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C724994C-9884-225E-33D9-83866049BB65}"/>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dirty="0">
                <a:solidFill>
                  <a:schemeClr val="bg1">
                    <a:lumMod val="65000"/>
                  </a:schemeClr>
                </a:solidFill>
              </a:rPr>
              <a:t>--Staphylokokken-marginale Keratitis</a:t>
            </a:r>
          </a:p>
          <a:p>
            <a:r>
              <a:rPr lang="en-US" sz="1200" b="1" dirty="0"/>
              <a:t>--Rosazea</a:t>
            </a:r>
          </a:p>
        </p:txBody>
      </p:sp>
      <p:sp>
        <p:nvSpPr>
          <p:cNvPr id="7" name="TextBox 6">
            <a:extLst>
              <a:ext uri="{FF2B5EF4-FFF2-40B4-BE49-F238E27FC236}">
                <a16:creationId xmlns:a16="http://schemas.microsoft.com/office/drawing/2014/main" id="{49B505D7-48AA-427D-2EA3-F3D2027A0942}"/>
              </a:ext>
            </a:extLst>
          </p:cNvPr>
          <p:cNvSpPr txBox="1"/>
          <p:nvPr/>
        </p:nvSpPr>
        <p:spPr>
          <a:xfrm>
            <a:off x="2133600" y="1846899"/>
            <a:ext cx="6596616" cy="4278094"/>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Kurz gesagt: Was ist </a:t>
            </a:r>
            <a:r>
              <a:rPr lang="en-US" sz="1200" dirty="0">
                <a:solidFill>
                  <a:srgbClr val="0000FF"/>
                </a:solidFill>
              </a:rPr>
              <a:t>Rosazea?</a:t>
            </a:r>
          </a:p>
          <a:p>
            <a:r>
              <a:rPr lang="en-US" sz="1200" dirty="0">
                <a:solidFill>
                  <a:srgbClr val="0000FF"/>
                </a:solidFill>
              </a:rPr>
              <a:t>Eine chronische, akneähnliche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600" dirty="0">
              <a:latin typeface="+mn-lt"/>
            </a:endParaRPr>
          </a:p>
          <a:p>
            <a:endParaRPr lang="en-US" sz="16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600" i="1" dirty="0">
              <a:solidFill>
                <a:srgbClr val="0000FF"/>
              </a:solidFill>
            </a:endParaRPr>
          </a:p>
          <a:p>
            <a:r>
              <a:rPr lang="en-US" sz="1200" i="1" dirty="0">
                <a:solidFill>
                  <a:srgbClr val="0000FF"/>
                </a:solidFill>
              </a:rPr>
              <a:t>Gibt es eine geschlechtsspezifische Prävalenz? </a:t>
            </a:r>
            <a:r>
              <a:rPr lang="en-US" sz="1200" i="1" dirty="0"/>
              <a:t>Eine ethnische Prävalenz? </a:t>
            </a:r>
            <a:r>
              <a:rPr lang="en-US" sz="1200" i="1" dirty="0">
                <a:solidFill>
                  <a:schemeClr val="accent6">
                    <a:lumMod val="20000"/>
                    <a:lumOff val="80000"/>
                  </a:schemeClr>
                </a:solidFill>
              </a:rPr>
              <a:t>Eine Altersprävalenz?</a:t>
            </a:r>
          </a:p>
          <a:p>
            <a:r>
              <a:rPr lang="en-US" sz="1200" dirty="0">
                <a:solidFill>
                  <a:srgbClr val="0000FF"/>
                </a:solidFill>
              </a:rPr>
              <a:t>Ja, Frauen sind häufiger betroffen. </a:t>
            </a:r>
            <a:r>
              <a:rPr lang="en-US" sz="1200" dirty="0"/>
              <a:t>Nein. </a:t>
            </a:r>
            <a:r>
              <a:rPr lang="en-US" sz="1200" dirty="0">
                <a:solidFill>
                  <a:schemeClr val="accent6">
                    <a:lumMod val="20000"/>
                    <a:lumOff val="80000"/>
                  </a:schemeClr>
                </a:solidFill>
              </a:rPr>
              <a:t>Menschen mittleren Alters.</a:t>
            </a:r>
          </a:p>
          <a:p>
            <a:endParaRPr lang="en-US" sz="1600" i="1" dirty="0">
              <a:solidFill>
                <a:schemeClr val="accent6">
                  <a:lumMod val="20000"/>
                  <a:lumOff val="80000"/>
                </a:schemeClr>
              </a:solidFill>
            </a:endParaRPr>
          </a:p>
          <a:p>
            <a:r>
              <a:rPr lang="en-US" sz="1200" i="1" dirty="0">
                <a:solidFill>
                  <a:schemeClr val="accent6">
                    <a:lumMod val="20000"/>
                    <a:lumOff val="80000"/>
                  </a:schemeClr>
                </a:solidFill>
              </a:rPr>
              <a:t>Was sind die klassischen </a:t>
            </a:r>
            <a:r>
              <a:rPr lang="en-US" sz="1200" i="1" dirty="0" err="1">
                <a:solidFill>
                  <a:schemeClr val="accent6">
                    <a:lumMod val="20000"/>
                    <a:lumOff val="80000"/>
                  </a:schemeClr>
                </a:solidFill>
              </a:rPr>
              <a:t>nicht-okulären </a:t>
            </a:r>
            <a:r>
              <a:rPr lang="en-US" sz="1200" i="1" dirty="0">
                <a:solidFill>
                  <a:schemeClr val="accent6">
                    <a:lumMod val="20000"/>
                    <a:lumOff val="80000"/>
                  </a:schemeClr>
                </a:solidFill>
              </a:rPr>
              <a:t>Befunde bei der Untersuchung?</a:t>
            </a:r>
          </a:p>
          <a:p>
            <a:r>
              <a:rPr lang="en-US" sz="1200" dirty="0">
                <a:solidFill>
                  <a:schemeClr val="accent6">
                    <a:lumMod val="20000"/>
                    <a:lumOff val="80000"/>
                  </a:schemeClr>
                </a:solidFill>
              </a:rPr>
              <a:t>--Erythem im Mittelgesicht</a:t>
            </a:r>
          </a:p>
          <a:p>
            <a:r>
              <a:rPr lang="en-US" sz="1200" dirty="0">
                <a:solidFill>
                  <a:schemeClr val="accent6">
                    <a:lumMod val="20000"/>
                    <a:lumOff val="80000"/>
                  </a:schemeClr>
                </a:solidFill>
              </a:rPr>
              <a:t>--Pusteln/Papeln</a:t>
            </a:r>
          </a:p>
          <a:p>
            <a:r>
              <a:rPr lang="en-US" sz="1200" dirty="0">
                <a:solidFill>
                  <a:schemeClr val="accent6">
                    <a:lumMod val="20000"/>
                    <a:lumOff val="80000"/>
                  </a:schemeClr>
                </a:solidFill>
              </a:rPr>
              <a:t>--Verdickung der Nasenhaut (sogenanntes </a:t>
            </a:r>
            <a:r>
              <a:rPr lang="en-US" sz="1200" i="1" dirty="0">
                <a:solidFill>
                  <a:schemeClr val="accent6">
                    <a:lumMod val="20000"/>
                    <a:lumOff val="80000"/>
                  </a:schemeClr>
                </a:solidFill>
              </a:rPr>
              <a:t>Rhinophym</a:t>
            </a:r>
            <a:r>
              <a:rPr lang="en-US" sz="1200" dirty="0">
                <a:solidFill>
                  <a:schemeClr val="accent6">
                    <a:lumMod val="20000"/>
                    <a:lumOff val="80000"/>
                  </a:schemeClr>
                </a:solidFill>
              </a:rPr>
              <a:t>)</a:t>
            </a:r>
          </a:p>
          <a:p>
            <a:endParaRPr lang="en-US" sz="1600" dirty="0">
              <a:solidFill>
                <a:schemeClr val="accent6">
                  <a:lumMod val="20000"/>
                  <a:lumOff val="80000"/>
                </a:schemeClr>
              </a:solidFill>
            </a:endParaRPr>
          </a:p>
          <a:p>
            <a:r>
              <a:rPr lang="en-US" sz="1200" i="1" dirty="0">
                <a:solidFill>
                  <a:schemeClr val="accent6">
                    <a:lumMod val="20000"/>
                    <a:lumOff val="80000"/>
                  </a:schemeClr>
                </a:solidFill>
              </a:rPr>
              <a:t>Was bezeichnet das </a:t>
            </a:r>
            <a:r>
              <a:rPr lang="en-US" sz="1200" dirty="0">
                <a:solidFill>
                  <a:schemeClr val="accent6">
                    <a:lumMod val="20000"/>
                    <a:lumOff val="80000"/>
                  </a:schemeClr>
                </a:solidFill>
              </a:rPr>
              <a:t>Cornea</a:t>
            </a:r>
            <a:r>
              <a:rPr lang="en-US" sz="1200" i="1" dirty="0">
                <a:solidFill>
                  <a:schemeClr val="accent6">
                    <a:lumMod val="20000"/>
                    <a:lumOff val="80000"/>
                  </a:schemeClr>
                </a:solidFill>
              </a:rPr>
              <a:t>-Buch als „Grundpfeiler der Therapie“ bei Rosazea?</a:t>
            </a:r>
          </a:p>
          <a:p>
            <a:r>
              <a:rPr lang="en-US" sz="1200" dirty="0">
                <a:solidFill>
                  <a:schemeClr val="accent6">
                    <a:lumMod val="20000"/>
                    <a:lumOff val="80000"/>
                  </a:schemeClr>
                </a:solidFill>
              </a:rPr>
              <a:t>Orale Tetracycline</a:t>
            </a:r>
          </a:p>
        </p:txBody>
      </p:sp>
    </p:spTree>
    <p:extLst>
      <p:ext uri="{BB962C8B-B14F-4D97-AF65-F5344CB8AC3E}">
        <p14:creationId xmlns:p14="http://schemas.microsoft.com/office/powerpoint/2010/main" val="2670153411"/>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AC32D-3F2B-D14E-33A7-33CDA664672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33B4001-129F-C903-1510-D11EF5BDF29C}"/>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272</a:t>
            </a:fld>
            <a:endParaRPr lang="en-US" altLang="en-US"/>
          </a:p>
        </p:txBody>
      </p:sp>
      <p:sp>
        <p:nvSpPr>
          <p:cNvPr id="3" name="Rectangle 2">
            <a:extLst>
              <a:ext uri="{FF2B5EF4-FFF2-40B4-BE49-F238E27FC236}">
                <a16:creationId xmlns:a16="http://schemas.microsoft.com/office/drawing/2014/main" id="{EDCF0A7F-29D0-C9CE-1717-49F3EF09E9E4}"/>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F</a:t>
            </a:r>
          </a:p>
        </p:txBody>
      </p:sp>
      <p:sp>
        <p:nvSpPr>
          <p:cNvPr id="4" name="Text Box 4">
            <a:extLst>
              <a:ext uri="{FF2B5EF4-FFF2-40B4-BE49-F238E27FC236}">
                <a16:creationId xmlns:a16="http://schemas.microsoft.com/office/drawing/2014/main" id="{C46C1169-5281-F949-2B46-722C91D3BF6E}"/>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226F20D1-14CD-0A2D-603D-0E27E90BC128}"/>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dirty="0">
                <a:solidFill>
                  <a:schemeClr val="bg1">
                    <a:lumMod val="65000"/>
                  </a:schemeClr>
                </a:solidFill>
              </a:rPr>
              <a:t>--Staphylokokken-marginale Keratitis</a:t>
            </a:r>
          </a:p>
          <a:p>
            <a:r>
              <a:rPr lang="en-US" sz="1200" b="1" dirty="0"/>
              <a:t>--Rosazea</a:t>
            </a:r>
          </a:p>
        </p:txBody>
      </p:sp>
      <p:sp>
        <p:nvSpPr>
          <p:cNvPr id="7" name="TextBox 6">
            <a:extLst>
              <a:ext uri="{FF2B5EF4-FFF2-40B4-BE49-F238E27FC236}">
                <a16:creationId xmlns:a16="http://schemas.microsoft.com/office/drawing/2014/main" id="{751210FA-19B3-D40F-B73A-7B93A6C1C93E}"/>
              </a:ext>
            </a:extLst>
          </p:cNvPr>
          <p:cNvSpPr txBox="1"/>
          <p:nvPr/>
        </p:nvSpPr>
        <p:spPr>
          <a:xfrm>
            <a:off x="2133600" y="1846899"/>
            <a:ext cx="6596616" cy="4278094"/>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Kurz gesagt: Was ist </a:t>
            </a:r>
            <a:r>
              <a:rPr lang="en-US" sz="1200" dirty="0">
                <a:solidFill>
                  <a:srgbClr val="0000FF"/>
                </a:solidFill>
              </a:rPr>
              <a:t>Rosazea?</a:t>
            </a:r>
          </a:p>
          <a:p>
            <a:r>
              <a:rPr lang="en-US" sz="1200" dirty="0">
                <a:solidFill>
                  <a:srgbClr val="0000FF"/>
                </a:solidFill>
              </a:rPr>
              <a:t>Eine chronische, akneähnliche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600" dirty="0">
              <a:latin typeface="+mn-lt"/>
            </a:endParaRPr>
          </a:p>
          <a:p>
            <a:endParaRPr lang="en-US" sz="16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600" i="1" dirty="0">
              <a:solidFill>
                <a:srgbClr val="0000FF"/>
              </a:solidFill>
            </a:endParaRPr>
          </a:p>
          <a:p>
            <a:r>
              <a:rPr lang="en-US" sz="1200" i="1" dirty="0">
                <a:solidFill>
                  <a:srgbClr val="0000FF"/>
                </a:solidFill>
              </a:rPr>
              <a:t>Gibt es eine geschlechtsspezifische Prävalenz? </a:t>
            </a:r>
            <a:r>
              <a:rPr lang="en-US" sz="1200" i="1" dirty="0"/>
              <a:t>Eine ethnische Prävalenz? </a:t>
            </a:r>
            <a:r>
              <a:rPr lang="en-US" sz="1200" i="1" dirty="0">
                <a:solidFill>
                  <a:srgbClr val="0000FF"/>
                </a:solidFill>
              </a:rPr>
              <a:t>Eine Altersprävalenz?</a:t>
            </a:r>
          </a:p>
          <a:p>
            <a:r>
              <a:rPr lang="en-US" sz="1200" dirty="0">
                <a:solidFill>
                  <a:srgbClr val="0000FF"/>
                </a:solidFill>
              </a:rPr>
              <a:t>Ja, Frauen sind häufiger betroffen. </a:t>
            </a:r>
            <a:r>
              <a:rPr lang="en-US" sz="1200" dirty="0"/>
              <a:t>Nein. </a:t>
            </a:r>
            <a:r>
              <a:rPr lang="en-US" sz="1200" dirty="0">
                <a:solidFill>
                  <a:schemeClr val="accent6">
                    <a:lumMod val="20000"/>
                    <a:lumOff val="80000"/>
                  </a:schemeClr>
                </a:solidFill>
              </a:rPr>
              <a:t>Menschen mittleren Alters.</a:t>
            </a:r>
          </a:p>
          <a:p>
            <a:endParaRPr lang="en-US" sz="1600" i="1" dirty="0">
              <a:solidFill>
                <a:schemeClr val="accent6">
                  <a:lumMod val="20000"/>
                  <a:lumOff val="80000"/>
                </a:schemeClr>
              </a:solidFill>
            </a:endParaRPr>
          </a:p>
          <a:p>
            <a:r>
              <a:rPr lang="en-US" sz="1200" i="1" dirty="0">
                <a:solidFill>
                  <a:schemeClr val="accent6">
                    <a:lumMod val="20000"/>
                    <a:lumOff val="80000"/>
                  </a:schemeClr>
                </a:solidFill>
              </a:rPr>
              <a:t>Was sind die klassischen </a:t>
            </a:r>
            <a:r>
              <a:rPr lang="en-US" sz="1200" i="1" dirty="0" err="1">
                <a:solidFill>
                  <a:schemeClr val="accent6">
                    <a:lumMod val="20000"/>
                    <a:lumOff val="80000"/>
                  </a:schemeClr>
                </a:solidFill>
              </a:rPr>
              <a:t>nicht-okularen </a:t>
            </a:r>
            <a:r>
              <a:rPr lang="en-US" sz="1200" i="1" dirty="0">
                <a:solidFill>
                  <a:schemeClr val="accent6">
                    <a:lumMod val="20000"/>
                    <a:lumOff val="80000"/>
                  </a:schemeClr>
                </a:solidFill>
              </a:rPr>
              <a:t>Befunde bei der Untersuchung?</a:t>
            </a:r>
          </a:p>
          <a:p>
            <a:r>
              <a:rPr lang="en-US" sz="1200" dirty="0">
                <a:solidFill>
                  <a:schemeClr val="accent6">
                    <a:lumMod val="20000"/>
                    <a:lumOff val="80000"/>
                  </a:schemeClr>
                </a:solidFill>
              </a:rPr>
              <a:t>--Erythem im Mittelgesicht</a:t>
            </a:r>
          </a:p>
          <a:p>
            <a:r>
              <a:rPr lang="en-US" sz="1200" dirty="0">
                <a:solidFill>
                  <a:schemeClr val="accent6">
                    <a:lumMod val="20000"/>
                    <a:lumOff val="80000"/>
                  </a:schemeClr>
                </a:solidFill>
              </a:rPr>
              <a:t>--Pusteln/Papeln</a:t>
            </a:r>
          </a:p>
          <a:p>
            <a:r>
              <a:rPr lang="en-US" sz="1200" dirty="0">
                <a:solidFill>
                  <a:schemeClr val="accent6">
                    <a:lumMod val="20000"/>
                    <a:lumOff val="80000"/>
                  </a:schemeClr>
                </a:solidFill>
              </a:rPr>
              <a:t>--Verdickung der Nasenhaut (sogenanntes </a:t>
            </a:r>
            <a:r>
              <a:rPr lang="en-US" sz="1200" i="1" dirty="0">
                <a:solidFill>
                  <a:schemeClr val="accent6">
                    <a:lumMod val="20000"/>
                    <a:lumOff val="80000"/>
                  </a:schemeClr>
                </a:solidFill>
              </a:rPr>
              <a:t>Rhinophym</a:t>
            </a:r>
            <a:r>
              <a:rPr lang="en-US" sz="1200" dirty="0">
                <a:solidFill>
                  <a:schemeClr val="accent6">
                    <a:lumMod val="20000"/>
                    <a:lumOff val="80000"/>
                  </a:schemeClr>
                </a:solidFill>
              </a:rPr>
              <a:t>)</a:t>
            </a:r>
          </a:p>
          <a:p>
            <a:endParaRPr lang="en-US" sz="1600" dirty="0">
              <a:solidFill>
                <a:schemeClr val="accent6">
                  <a:lumMod val="20000"/>
                  <a:lumOff val="80000"/>
                </a:schemeClr>
              </a:solidFill>
            </a:endParaRPr>
          </a:p>
          <a:p>
            <a:r>
              <a:rPr lang="en-US" sz="1200" i="1" dirty="0">
                <a:solidFill>
                  <a:schemeClr val="accent6">
                    <a:lumMod val="20000"/>
                    <a:lumOff val="80000"/>
                  </a:schemeClr>
                </a:solidFill>
              </a:rPr>
              <a:t>Was bezeichnet das </a:t>
            </a:r>
            <a:r>
              <a:rPr lang="en-US" sz="1200" dirty="0">
                <a:solidFill>
                  <a:schemeClr val="accent6">
                    <a:lumMod val="20000"/>
                    <a:lumOff val="80000"/>
                  </a:schemeClr>
                </a:solidFill>
              </a:rPr>
              <a:t>Cornea</a:t>
            </a:r>
            <a:r>
              <a:rPr lang="en-US" sz="1200" i="1" dirty="0">
                <a:solidFill>
                  <a:schemeClr val="accent6">
                    <a:lumMod val="20000"/>
                    <a:lumOff val="80000"/>
                  </a:schemeClr>
                </a:solidFill>
              </a:rPr>
              <a:t>-Buch als „Grundpfeiler der Therapie“ bei Rosazea?</a:t>
            </a:r>
          </a:p>
          <a:p>
            <a:r>
              <a:rPr lang="en-US" sz="1200" dirty="0">
                <a:solidFill>
                  <a:schemeClr val="accent6">
                    <a:lumMod val="20000"/>
                    <a:lumOff val="80000"/>
                  </a:schemeClr>
                </a:solidFill>
              </a:rPr>
              <a:t>Orale Tetracycline</a:t>
            </a:r>
          </a:p>
        </p:txBody>
      </p:sp>
    </p:spTree>
    <p:extLst>
      <p:ext uri="{BB962C8B-B14F-4D97-AF65-F5344CB8AC3E}">
        <p14:creationId xmlns:p14="http://schemas.microsoft.com/office/powerpoint/2010/main" val="577746954"/>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433B7-D03B-1362-E2F8-20EBE31DF3B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83E1691-CE52-894D-0D26-C7ABE73D57E3}"/>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273</a:t>
            </a:fld>
            <a:endParaRPr lang="en-US" altLang="en-US"/>
          </a:p>
        </p:txBody>
      </p:sp>
      <p:sp>
        <p:nvSpPr>
          <p:cNvPr id="3" name="Rectangle 2">
            <a:extLst>
              <a:ext uri="{FF2B5EF4-FFF2-40B4-BE49-F238E27FC236}">
                <a16:creationId xmlns:a16="http://schemas.microsoft.com/office/drawing/2014/main" id="{9B8C3278-1623-81B4-9AC7-D5A1A34EB45D}"/>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A</a:t>
            </a:r>
          </a:p>
        </p:txBody>
      </p:sp>
      <p:sp>
        <p:nvSpPr>
          <p:cNvPr id="4" name="Text Box 4">
            <a:extLst>
              <a:ext uri="{FF2B5EF4-FFF2-40B4-BE49-F238E27FC236}">
                <a16:creationId xmlns:a16="http://schemas.microsoft.com/office/drawing/2014/main" id="{B4582D76-41A5-C4BA-D341-46A8EDC54674}"/>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7CF8C04F-E6E9-A8AB-4AAD-B75D9521B675}"/>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dirty="0">
                <a:solidFill>
                  <a:schemeClr val="bg1">
                    <a:lumMod val="65000"/>
                  </a:schemeClr>
                </a:solidFill>
              </a:rPr>
              <a:t>--Staphylokokken-marginale Keratitis</a:t>
            </a:r>
          </a:p>
          <a:p>
            <a:r>
              <a:rPr lang="en-US" sz="1200" b="1" dirty="0"/>
              <a:t>--Rosazea</a:t>
            </a:r>
          </a:p>
        </p:txBody>
      </p:sp>
      <p:sp>
        <p:nvSpPr>
          <p:cNvPr id="7" name="TextBox 6">
            <a:extLst>
              <a:ext uri="{FF2B5EF4-FFF2-40B4-BE49-F238E27FC236}">
                <a16:creationId xmlns:a16="http://schemas.microsoft.com/office/drawing/2014/main" id="{0C27D868-6D60-60D7-9DB5-09DDB05326A7}"/>
              </a:ext>
            </a:extLst>
          </p:cNvPr>
          <p:cNvSpPr txBox="1"/>
          <p:nvPr/>
        </p:nvSpPr>
        <p:spPr>
          <a:xfrm>
            <a:off x="2133600" y="1846899"/>
            <a:ext cx="6596616" cy="4278094"/>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Kurz gesagt: Was ist </a:t>
            </a:r>
            <a:r>
              <a:rPr lang="en-US" sz="1200" dirty="0">
                <a:solidFill>
                  <a:srgbClr val="0000FF"/>
                </a:solidFill>
              </a:rPr>
              <a:t>Rosazea?</a:t>
            </a:r>
          </a:p>
          <a:p>
            <a:r>
              <a:rPr lang="en-US" sz="1200" dirty="0">
                <a:solidFill>
                  <a:srgbClr val="0000FF"/>
                </a:solidFill>
              </a:rPr>
              <a:t>Eine chronische, akneähnliche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600" dirty="0">
              <a:latin typeface="+mn-lt"/>
            </a:endParaRPr>
          </a:p>
          <a:p>
            <a:endParaRPr lang="en-US" sz="16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600" i="1" dirty="0">
              <a:solidFill>
                <a:srgbClr val="0000FF"/>
              </a:solidFill>
            </a:endParaRPr>
          </a:p>
          <a:p>
            <a:r>
              <a:rPr lang="en-US" sz="1200" i="1" dirty="0">
                <a:solidFill>
                  <a:srgbClr val="0000FF"/>
                </a:solidFill>
              </a:rPr>
              <a:t>Gibt es eine geschlechtsspezifische Prävalenz? </a:t>
            </a:r>
            <a:r>
              <a:rPr lang="en-US" sz="1200" i="1" dirty="0"/>
              <a:t>Eine ethnische Prävalenz? </a:t>
            </a:r>
            <a:r>
              <a:rPr lang="en-US" sz="1200" i="1" dirty="0">
                <a:solidFill>
                  <a:srgbClr val="0000FF"/>
                </a:solidFill>
              </a:rPr>
              <a:t>Eine Altersprävalenz?</a:t>
            </a:r>
          </a:p>
          <a:p>
            <a:r>
              <a:rPr lang="en-US" sz="1200" dirty="0">
                <a:solidFill>
                  <a:srgbClr val="0000FF"/>
                </a:solidFill>
              </a:rPr>
              <a:t>Ja, Frauen sind häufiger betroffen. </a:t>
            </a:r>
            <a:r>
              <a:rPr lang="en-US" sz="1200" dirty="0"/>
              <a:t>Nein. </a:t>
            </a:r>
            <a:r>
              <a:rPr lang="en-US" sz="1200" dirty="0">
                <a:solidFill>
                  <a:srgbClr val="0000FF"/>
                </a:solidFill>
              </a:rPr>
              <a:t>Menschen mittleren Alters.</a:t>
            </a:r>
            <a:endParaRPr lang="en-US" sz="1600" dirty="0">
              <a:solidFill>
                <a:schemeClr val="accent6">
                  <a:lumMod val="20000"/>
                  <a:lumOff val="80000"/>
                </a:schemeClr>
              </a:solidFill>
            </a:endParaRPr>
          </a:p>
          <a:p>
            <a:endParaRPr lang="en-US" sz="1600" i="1" dirty="0">
              <a:solidFill>
                <a:schemeClr val="accent6">
                  <a:lumMod val="20000"/>
                  <a:lumOff val="80000"/>
                </a:schemeClr>
              </a:solidFill>
            </a:endParaRPr>
          </a:p>
          <a:p>
            <a:r>
              <a:rPr lang="en-US" sz="1200" i="1" dirty="0">
                <a:solidFill>
                  <a:schemeClr val="accent6">
                    <a:lumMod val="20000"/>
                    <a:lumOff val="80000"/>
                  </a:schemeClr>
                </a:solidFill>
              </a:rPr>
              <a:t>Was sind die klassischen </a:t>
            </a:r>
            <a:r>
              <a:rPr lang="en-US" sz="1200" i="1" dirty="0" err="1">
                <a:solidFill>
                  <a:schemeClr val="accent6">
                    <a:lumMod val="20000"/>
                    <a:lumOff val="80000"/>
                  </a:schemeClr>
                </a:solidFill>
              </a:rPr>
              <a:t>nicht-okulären </a:t>
            </a:r>
            <a:r>
              <a:rPr lang="en-US" sz="1200" i="1" dirty="0">
                <a:solidFill>
                  <a:schemeClr val="accent6">
                    <a:lumMod val="20000"/>
                    <a:lumOff val="80000"/>
                  </a:schemeClr>
                </a:solidFill>
              </a:rPr>
              <a:t>Befunde bei der Untersuchung?</a:t>
            </a:r>
          </a:p>
          <a:p>
            <a:r>
              <a:rPr lang="en-US" sz="1200" dirty="0">
                <a:solidFill>
                  <a:schemeClr val="accent6">
                    <a:lumMod val="20000"/>
                    <a:lumOff val="80000"/>
                  </a:schemeClr>
                </a:solidFill>
              </a:rPr>
              <a:t>--Erythem im Mittelgesicht</a:t>
            </a:r>
          </a:p>
          <a:p>
            <a:r>
              <a:rPr lang="en-US" sz="1200" dirty="0">
                <a:solidFill>
                  <a:schemeClr val="accent6">
                    <a:lumMod val="20000"/>
                    <a:lumOff val="80000"/>
                  </a:schemeClr>
                </a:solidFill>
              </a:rPr>
              <a:t>--Pusteln/Papeln</a:t>
            </a:r>
          </a:p>
          <a:p>
            <a:r>
              <a:rPr lang="en-US" sz="1200" dirty="0">
                <a:solidFill>
                  <a:schemeClr val="accent6">
                    <a:lumMod val="20000"/>
                    <a:lumOff val="80000"/>
                  </a:schemeClr>
                </a:solidFill>
              </a:rPr>
              <a:t>--Verdickung der Nasenhaut (sogenanntes </a:t>
            </a:r>
            <a:r>
              <a:rPr lang="en-US" sz="1200" i="1" dirty="0">
                <a:solidFill>
                  <a:schemeClr val="accent6">
                    <a:lumMod val="20000"/>
                    <a:lumOff val="80000"/>
                  </a:schemeClr>
                </a:solidFill>
              </a:rPr>
              <a:t>Rhinophym</a:t>
            </a:r>
            <a:r>
              <a:rPr lang="en-US" sz="1200" dirty="0">
                <a:solidFill>
                  <a:schemeClr val="accent6">
                    <a:lumMod val="20000"/>
                    <a:lumOff val="80000"/>
                  </a:schemeClr>
                </a:solidFill>
              </a:rPr>
              <a:t>)</a:t>
            </a:r>
          </a:p>
          <a:p>
            <a:endParaRPr lang="en-US" sz="1600" dirty="0">
              <a:solidFill>
                <a:schemeClr val="accent6">
                  <a:lumMod val="20000"/>
                  <a:lumOff val="80000"/>
                </a:schemeClr>
              </a:solidFill>
            </a:endParaRPr>
          </a:p>
          <a:p>
            <a:r>
              <a:rPr lang="en-US" sz="1200" i="1" dirty="0">
                <a:solidFill>
                  <a:schemeClr val="accent6">
                    <a:lumMod val="20000"/>
                    <a:lumOff val="80000"/>
                  </a:schemeClr>
                </a:solidFill>
              </a:rPr>
              <a:t>Was bezeichnet das </a:t>
            </a:r>
            <a:r>
              <a:rPr lang="en-US" sz="1200" dirty="0">
                <a:solidFill>
                  <a:schemeClr val="accent6">
                    <a:lumMod val="20000"/>
                    <a:lumOff val="80000"/>
                  </a:schemeClr>
                </a:solidFill>
              </a:rPr>
              <a:t>Cornea</a:t>
            </a:r>
            <a:r>
              <a:rPr lang="en-US" sz="1200" i="1" dirty="0">
                <a:solidFill>
                  <a:schemeClr val="accent6">
                    <a:lumMod val="20000"/>
                    <a:lumOff val="80000"/>
                  </a:schemeClr>
                </a:solidFill>
              </a:rPr>
              <a:t>-Buch als „Grundpfeiler der Therapie“ bei Rosazea?</a:t>
            </a:r>
          </a:p>
          <a:p>
            <a:r>
              <a:rPr lang="en-US" sz="1200" dirty="0">
                <a:solidFill>
                  <a:schemeClr val="accent6">
                    <a:lumMod val="20000"/>
                    <a:lumOff val="80000"/>
                  </a:schemeClr>
                </a:solidFill>
              </a:rPr>
              <a:t>Orale Tetracycline</a:t>
            </a:r>
          </a:p>
        </p:txBody>
      </p:sp>
    </p:spTree>
    <p:extLst>
      <p:ext uri="{BB962C8B-B14F-4D97-AF65-F5344CB8AC3E}">
        <p14:creationId xmlns:p14="http://schemas.microsoft.com/office/powerpoint/2010/main" val="2041360448"/>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F4D53-2675-CEBE-5795-6E8D5FC341C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308F041-404D-6FDB-CEDD-438721F84F66}"/>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274</a:t>
            </a:fld>
            <a:endParaRPr lang="en-US" altLang="en-US"/>
          </a:p>
        </p:txBody>
      </p:sp>
      <p:sp>
        <p:nvSpPr>
          <p:cNvPr id="3" name="Rectangle 2">
            <a:extLst>
              <a:ext uri="{FF2B5EF4-FFF2-40B4-BE49-F238E27FC236}">
                <a16:creationId xmlns:a16="http://schemas.microsoft.com/office/drawing/2014/main" id="{A67EF6D2-F16F-C961-6C3E-79EDCDFA7D76}"/>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F</a:t>
            </a:r>
          </a:p>
        </p:txBody>
      </p:sp>
      <p:sp>
        <p:nvSpPr>
          <p:cNvPr id="4" name="Text Box 4">
            <a:extLst>
              <a:ext uri="{FF2B5EF4-FFF2-40B4-BE49-F238E27FC236}">
                <a16:creationId xmlns:a16="http://schemas.microsoft.com/office/drawing/2014/main" id="{E5B970FA-A2C2-9FEF-DFD6-A436C61213E5}"/>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48EB3571-80CE-BED1-9EFB-AFF3CB6CE4B8}"/>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dirty="0">
                <a:solidFill>
                  <a:schemeClr val="bg1">
                    <a:lumMod val="65000"/>
                  </a:schemeClr>
                </a:solidFill>
              </a:rPr>
              <a:t>--Staphylokokken-marginale Keratitis</a:t>
            </a:r>
          </a:p>
          <a:p>
            <a:r>
              <a:rPr lang="en-US" sz="1200" b="1" dirty="0"/>
              <a:t>--Rosazea</a:t>
            </a:r>
          </a:p>
        </p:txBody>
      </p:sp>
      <p:sp>
        <p:nvSpPr>
          <p:cNvPr id="7" name="TextBox 6">
            <a:extLst>
              <a:ext uri="{FF2B5EF4-FFF2-40B4-BE49-F238E27FC236}">
                <a16:creationId xmlns:a16="http://schemas.microsoft.com/office/drawing/2014/main" id="{A5F241F3-145B-BA39-9A4F-47A4D48474DD}"/>
              </a:ext>
            </a:extLst>
          </p:cNvPr>
          <p:cNvSpPr txBox="1"/>
          <p:nvPr/>
        </p:nvSpPr>
        <p:spPr>
          <a:xfrm>
            <a:off x="2133600" y="1846899"/>
            <a:ext cx="6596616" cy="4278094"/>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Kurz gesagt: Was ist </a:t>
            </a:r>
            <a:r>
              <a:rPr lang="en-US" sz="1200" dirty="0">
                <a:solidFill>
                  <a:srgbClr val="0000FF"/>
                </a:solidFill>
              </a:rPr>
              <a:t>Rosazea?</a:t>
            </a:r>
          </a:p>
          <a:p>
            <a:r>
              <a:rPr lang="en-US" sz="1200" dirty="0">
                <a:solidFill>
                  <a:srgbClr val="0000FF"/>
                </a:solidFill>
              </a:rPr>
              <a:t>Eine chronische, akneähnliche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600" dirty="0">
              <a:latin typeface="+mn-lt"/>
            </a:endParaRPr>
          </a:p>
          <a:p>
            <a:endParaRPr lang="en-US" sz="16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600" i="1" dirty="0">
              <a:solidFill>
                <a:srgbClr val="0000FF"/>
              </a:solidFill>
            </a:endParaRPr>
          </a:p>
          <a:p>
            <a:r>
              <a:rPr lang="en-US" sz="1200" i="1" dirty="0">
                <a:solidFill>
                  <a:srgbClr val="0000FF"/>
                </a:solidFill>
              </a:rPr>
              <a:t>Gibt es eine geschlechtsspezifische Prävalenz? </a:t>
            </a:r>
            <a:r>
              <a:rPr lang="en-US" sz="1200" i="1" dirty="0"/>
              <a:t>Eine ethnische Prävalenz? </a:t>
            </a:r>
            <a:r>
              <a:rPr lang="en-US" sz="1200" i="1" dirty="0">
                <a:solidFill>
                  <a:srgbClr val="0000FF"/>
                </a:solidFill>
              </a:rPr>
              <a:t>Eine Altersprävalenz?</a:t>
            </a:r>
          </a:p>
          <a:p>
            <a:r>
              <a:rPr lang="en-US" sz="1200" dirty="0">
                <a:solidFill>
                  <a:srgbClr val="0000FF"/>
                </a:solidFill>
              </a:rPr>
              <a:t>Ja, Frauen sind häufiger betroffen. </a:t>
            </a:r>
            <a:r>
              <a:rPr lang="en-US" sz="1200" dirty="0"/>
              <a:t>Nein. </a:t>
            </a:r>
            <a:r>
              <a:rPr lang="en-US" sz="1200" dirty="0">
                <a:solidFill>
                  <a:srgbClr val="0000FF"/>
                </a:solidFill>
              </a:rPr>
              <a:t>Menschen mittleren Alters.</a:t>
            </a:r>
          </a:p>
          <a:p>
            <a:endParaRPr lang="en-US" sz="1600" i="1" dirty="0">
              <a:solidFill>
                <a:srgbClr val="0000FF"/>
              </a:solidFill>
            </a:endParaRPr>
          </a:p>
          <a:p>
            <a:r>
              <a:rPr lang="en-US" sz="1200" i="1" dirty="0">
                <a:solidFill>
                  <a:srgbClr val="0000FF"/>
                </a:solidFill>
              </a:rPr>
              <a:t>Was sind die klassischen </a:t>
            </a:r>
            <a:r>
              <a:rPr lang="en-US" sz="1200" i="1" dirty="0" err="1">
                <a:solidFill>
                  <a:srgbClr val="0000FF"/>
                </a:solidFill>
              </a:rPr>
              <a:t>nicht-okulären </a:t>
            </a:r>
            <a:r>
              <a:rPr lang="en-US" sz="1200" i="1" dirty="0">
                <a:solidFill>
                  <a:srgbClr val="0000FF"/>
                </a:solidFill>
              </a:rPr>
              <a:t>Befunde bei der Untersuchung?</a:t>
            </a:r>
          </a:p>
          <a:p>
            <a:r>
              <a:rPr lang="en-US" sz="1200" dirty="0">
                <a:solidFill>
                  <a:srgbClr val="0000FF"/>
                </a:solidFill>
              </a:rPr>
              <a:t>--</a:t>
            </a:r>
            <a:r>
              <a:rPr lang="en-US" sz="1200" b="1" i="1" dirty="0">
                <a:solidFill>
                  <a:srgbClr val="0000FF"/>
                </a:solidFill>
              </a:rPr>
              <a:t>?</a:t>
            </a:r>
          </a:p>
          <a:p>
            <a:r>
              <a:rPr lang="en-US" sz="1200" dirty="0">
                <a:solidFill>
                  <a:srgbClr val="0000FF"/>
                </a:solidFill>
              </a:rPr>
              <a:t>--</a:t>
            </a:r>
            <a:r>
              <a:rPr lang="en-US" sz="1200" b="1" i="1" dirty="0">
                <a:solidFill>
                  <a:srgbClr val="0000FF"/>
                </a:solidFill>
              </a:rPr>
              <a:t>?</a:t>
            </a:r>
          </a:p>
          <a:p>
            <a:r>
              <a:rPr lang="en-US" sz="1200" dirty="0">
                <a:solidFill>
                  <a:srgbClr val="0000FF"/>
                </a:solidFill>
              </a:rPr>
              <a:t>--</a:t>
            </a:r>
            <a:r>
              <a:rPr lang="en-US" sz="1200" b="1" i="1" dirty="0">
                <a:solidFill>
                  <a:srgbClr val="0000FF"/>
                </a:solidFill>
              </a:rPr>
              <a:t>? </a:t>
            </a:r>
            <a:r>
              <a:rPr lang="en-US" sz="1200" dirty="0">
                <a:solidFill>
                  <a:schemeClr val="accent6">
                    <a:lumMod val="20000"/>
                    <a:lumOff val="80000"/>
                  </a:schemeClr>
                </a:solidFill>
              </a:rPr>
              <a:t>der Nasenhaut (sogenanntes </a:t>
            </a:r>
            <a:r>
              <a:rPr lang="en-US" sz="1200" i="1" dirty="0">
                <a:solidFill>
                  <a:schemeClr val="accent6">
                    <a:lumMod val="20000"/>
                    <a:lumOff val="80000"/>
                  </a:schemeClr>
                </a:solidFill>
              </a:rPr>
              <a:t>Rhinophym</a:t>
            </a:r>
            <a:r>
              <a:rPr lang="en-US" sz="1200" dirty="0">
                <a:solidFill>
                  <a:schemeClr val="accent6">
                    <a:lumMod val="20000"/>
                    <a:lumOff val="80000"/>
                  </a:schemeClr>
                </a:solidFill>
              </a:rPr>
              <a:t>)</a:t>
            </a:r>
          </a:p>
          <a:p>
            <a:endParaRPr lang="en-US" sz="1600" dirty="0">
              <a:solidFill>
                <a:schemeClr val="accent6">
                  <a:lumMod val="20000"/>
                  <a:lumOff val="80000"/>
                </a:schemeClr>
              </a:solidFill>
            </a:endParaRPr>
          </a:p>
          <a:p>
            <a:r>
              <a:rPr lang="en-US" sz="1200" i="1" dirty="0">
                <a:solidFill>
                  <a:schemeClr val="accent6">
                    <a:lumMod val="20000"/>
                    <a:lumOff val="80000"/>
                  </a:schemeClr>
                </a:solidFill>
              </a:rPr>
              <a:t>Was bezeichnet das </a:t>
            </a:r>
            <a:r>
              <a:rPr lang="en-US" sz="1200" dirty="0">
                <a:solidFill>
                  <a:schemeClr val="accent6">
                    <a:lumMod val="20000"/>
                    <a:lumOff val="80000"/>
                  </a:schemeClr>
                </a:solidFill>
              </a:rPr>
              <a:t>Cornea</a:t>
            </a:r>
            <a:r>
              <a:rPr lang="en-US" sz="1200" i="1" dirty="0">
                <a:solidFill>
                  <a:schemeClr val="accent6">
                    <a:lumMod val="20000"/>
                    <a:lumOff val="80000"/>
                  </a:schemeClr>
                </a:solidFill>
              </a:rPr>
              <a:t>-Buch als „Grundpfeiler der Therapie“ bei Rosazea?</a:t>
            </a:r>
          </a:p>
          <a:p>
            <a:r>
              <a:rPr lang="en-US" sz="1200" dirty="0">
                <a:solidFill>
                  <a:schemeClr val="accent6">
                    <a:lumMod val="20000"/>
                    <a:lumOff val="80000"/>
                  </a:schemeClr>
                </a:solidFill>
              </a:rPr>
              <a:t>Orale Tetracycline</a:t>
            </a:r>
          </a:p>
        </p:txBody>
      </p:sp>
    </p:spTree>
    <p:extLst>
      <p:ext uri="{BB962C8B-B14F-4D97-AF65-F5344CB8AC3E}">
        <p14:creationId xmlns:p14="http://schemas.microsoft.com/office/powerpoint/2010/main" val="1045935668"/>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275DC-3CEC-2A6D-6AFA-18B60E87E95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6C1510-8915-91F2-3582-E774C41B914A}"/>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275</a:t>
            </a:fld>
            <a:endParaRPr lang="en-US" altLang="en-US"/>
          </a:p>
        </p:txBody>
      </p:sp>
      <p:sp>
        <p:nvSpPr>
          <p:cNvPr id="3" name="Rectangle 2">
            <a:extLst>
              <a:ext uri="{FF2B5EF4-FFF2-40B4-BE49-F238E27FC236}">
                <a16:creationId xmlns:a16="http://schemas.microsoft.com/office/drawing/2014/main" id="{B641E41A-DA81-E262-8A85-EDFABE5C5076}"/>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Fragen und Antworten</a:t>
            </a:r>
          </a:p>
        </p:txBody>
      </p:sp>
      <p:sp>
        <p:nvSpPr>
          <p:cNvPr id="4" name="Text Box 4">
            <a:extLst>
              <a:ext uri="{FF2B5EF4-FFF2-40B4-BE49-F238E27FC236}">
                <a16:creationId xmlns:a16="http://schemas.microsoft.com/office/drawing/2014/main" id="{29933B75-9B61-BC39-FADA-0AB05A7CEF0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A7292743-6878-92F6-C0E8-9386118A59A7}"/>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stromale Keratitis</a:t>
            </a:r>
          </a:p>
          <a:p>
            <a:r>
              <a:rPr lang="en-US" sz="1200" dirty="0">
                <a:solidFill>
                  <a:schemeClr val="bg1">
                    <a:lumMod val="65000"/>
                  </a:schemeClr>
                </a:solidFill>
              </a:rPr>
              <a:t>--Staphylokokken-Randkeratitis</a:t>
            </a:r>
          </a:p>
          <a:p>
            <a:r>
              <a:rPr lang="en-US" sz="1200" b="1" dirty="0"/>
              <a:t>--Rosazea</a:t>
            </a:r>
          </a:p>
        </p:txBody>
      </p:sp>
      <p:sp>
        <p:nvSpPr>
          <p:cNvPr id="7" name="TextBox 6">
            <a:extLst>
              <a:ext uri="{FF2B5EF4-FFF2-40B4-BE49-F238E27FC236}">
                <a16:creationId xmlns:a16="http://schemas.microsoft.com/office/drawing/2014/main" id="{62AA9175-C874-0AB2-9BA0-559B4B8E7D38}"/>
              </a:ext>
            </a:extLst>
          </p:cNvPr>
          <p:cNvSpPr txBox="1"/>
          <p:nvPr/>
        </p:nvSpPr>
        <p:spPr>
          <a:xfrm>
            <a:off x="2133600" y="1846899"/>
            <a:ext cx="6596616" cy="4278094"/>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Kurz gesagt: Was ist </a:t>
            </a:r>
            <a:r>
              <a:rPr lang="en-US" sz="1200" dirty="0">
                <a:solidFill>
                  <a:srgbClr val="0000FF"/>
                </a:solidFill>
              </a:rPr>
              <a:t>Rosazea?</a:t>
            </a:r>
          </a:p>
          <a:p>
            <a:r>
              <a:rPr lang="en-US" sz="1200" dirty="0">
                <a:solidFill>
                  <a:srgbClr val="0000FF"/>
                </a:solidFill>
              </a:rPr>
              <a:t>Eine chronische, akneähnliche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600" dirty="0">
              <a:latin typeface="+mn-lt"/>
            </a:endParaRPr>
          </a:p>
          <a:p>
            <a:endParaRPr lang="en-US" sz="16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600" i="1" dirty="0">
              <a:solidFill>
                <a:srgbClr val="0000FF"/>
              </a:solidFill>
            </a:endParaRPr>
          </a:p>
          <a:p>
            <a:r>
              <a:rPr lang="en-US" sz="1200" i="1" dirty="0">
                <a:solidFill>
                  <a:srgbClr val="0000FF"/>
                </a:solidFill>
              </a:rPr>
              <a:t>Gibt es eine geschlechtsspezifische Prävalenz? </a:t>
            </a:r>
            <a:r>
              <a:rPr lang="en-US" sz="1200" i="1" dirty="0"/>
              <a:t>Eine ethnische Prävalenz? </a:t>
            </a:r>
            <a:r>
              <a:rPr lang="en-US" sz="1200" i="1" dirty="0">
                <a:solidFill>
                  <a:srgbClr val="0000FF"/>
                </a:solidFill>
              </a:rPr>
              <a:t>Eine Altersprävalenz?</a:t>
            </a:r>
          </a:p>
          <a:p>
            <a:r>
              <a:rPr lang="en-US" sz="1200" dirty="0">
                <a:solidFill>
                  <a:srgbClr val="0000FF"/>
                </a:solidFill>
              </a:rPr>
              <a:t>Ja, Frauen sind häufiger betroffen. </a:t>
            </a:r>
            <a:r>
              <a:rPr lang="en-US" sz="1200" dirty="0"/>
              <a:t>Nein. </a:t>
            </a:r>
            <a:r>
              <a:rPr lang="en-US" sz="1200" dirty="0">
                <a:solidFill>
                  <a:srgbClr val="0000FF"/>
                </a:solidFill>
              </a:rPr>
              <a:t>Menschen mittleren Alters.</a:t>
            </a:r>
          </a:p>
          <a:p>
            <a:endParaRPr lang="en-US" sz="1600" i="1" dirty="0">
              <a:solidFill>
                <a:srgbClr val="0000FF"/>
              </a:solidFill>
            </a:endParaRPr>
          </a:p>
          <a:p>
            <a:r>
              <a:rPr lang="en-US" sz="1200" i="1" dirty="0">
                <a:solidFill>
                  <a:srgbClr val="0000FF"/>
                </a:solidFill>
              </a:rPr>
              <a:t>Was sind die klassischen </a:t>
            </a:r>
            <a:r>
              <a:rPr lang="en-US" sz="1200" i="1" dirty="0" err="1">
                <a:solidFill>
                  <a:srgbClr val="0000FF"/>
                </a:solidFill>
              </a:rPr>
              <a:t>nicht-okulären </a:t>
            </a:r>
            <a:r>
              <a:rPr lang="en-US" sz="1200" i="1" dirty="0">
                <a:solidFill>
                  <a:srgbClr val="0000FF"/>
                </a:solidFill>
              </a:rPr>
              <a:t>Befunde bei der Untersuchung?</a:t>
            </a:r>
          </a:p>
          <a:p>
            <a:r>
              <a:rPr lang="en-US" sz="1200" dirty="0">
                <a:solidFill>
                  <a:srgbClr val="0000FF"/>
                </a:solidFill>
              </a:rPr>
              <a:t>--Erythem im Mittelgesicht</a:t>
            </a:r>
          </a:p>
          <a:p>
            <a:r>
              <a:rPr lang="en-US" sz="1200" dirty="0">
                <a:solidFill>
                  <a:schemeClr val="bg1">
                    <a:lumMod val="75000"/>
                  </a:schemeClr>
                </a:solidFill>
              </a:rPr>
              <a:t>--</a:t>
            </a:r>
            <a:r>
              <a:rPr lang="en-US" sz="1200" b="1" i="1" dirty="0">
                <a:solidFill>
                  <a:schemeClr val="bg1">
                    <a:lumMod val="75000"/>
                  </a:schemeClr>
                </a:solidFill>
              </a:rPr>
              <a:t>?</a:t>
            </a:r>
          </a:p>
          <a:p>
            <a:r>
              <a:rPr lang="en-US" sz="1200" dirty="0">
                <a:solidFill>
                  <a:schemeClr val="bg1">
                    <a:lumMod val="75000"/>
                  </a:schemeClr>
                </a:solidFill>
              </a:rPr>
              <a:t>--</a:t>
            </a:r>
            <a:r>
              <a:rPr lang="en-US" sz="1200" b="1" i="1" dirty="0">
                <a:solidFill>
                  <a:schemeClr val="bg1">
                    <a:lumMod val="75000"/>
                  </a:schemeClr>
                </a:solidFill>
              </a:rPr>
              <a:t>? </a:t>
            </a:r>
            <a:r>
              <a:rPr lang="en-US" sz="1200" dirty="0">
                <a:solidFill>
                  <a:schemeClr val="accent6">
                    <a:lumMod val="20000"/>
                    <a:lumOff val="80000"/>
                  </a:schemeClr>
                </a:solidFill>
              </a:rPr>
              <a:t>der Nasenhaut (sogenanntes </a:t>
            </a:r>
            <a:r>
              <a:rPr lang="en-US" sz="1200" i="1" dirty="0">
                <a:solidFill>
                  <a:schemeClr val="accent6">
                    <a:lumMod val="20000"/>
                    <a:lumOff val="80000"/>
                  </a:schemeClr>
                </a:solidFill>
              </a:rPr>
              <a:t>Rhinophym</a:t>
            </a:r>
            <a:r>
              <a:rPr lang="en-US" sz="1200" dirty="0">
                <a:solidFill>
                  <a:schemeClr val="accent6">
                    <a:lumMod val="20000"/>
                    <a:lumOff val="80000"/>
                  </a:schemeClr>
                </a:solidFill>
              </a:rPr>
              <a:t>)</a:t>
            </a:r>
          </a:p>
          <a:p>
            <a:endParaRPr lang="en-US" sz="1600" dirty="0">
              <a:solidFill>
                <a:schemeClr val="accent6">
                  <a:lumMod val="20000"/>
                  <a:lumOff val="80000"/>
                </a:schemeClr>
              </a:solidFill>
            </a:endParaRPr>
          </a:p>
          <a:p>
            <a:r>
              <a:rPr lang="en-US" sz="1200" i="1" dirty="0">
                <a:solidFill>
                  <a:schemeClr val="accent6">
                    <a:lumMod val="20000"/>
                    <a:lumOff val="80000"/>
                  </a:schemeClr>
                </a:solidFill>
              </a:rPr>
              <a:t>Was bezeichnet das </a:t>
            </a:r>
            <a:r>
              <a:rPr lang="en-US" sz="1200" dirty="0">
                <a:solidFill>
                  <a:schemeClr val="accent6">
                    <a:lumMod val="20000"/>
                    <a:lumOff val="80000"/>
                  </a:schemeClr>
                </a:solidFill>
              </a:rPr>
              <a:t>Cornea</a:t>
            </a:r>
            <a:r>
              <a:rPr lang="en-US" sz="1200" i="1" dirty="0">
                <a:solidFill>
                  <a:schemeClr val="accent6">
                    <a:lumMod val="20000"/>
                    <a:lumOff val="80000"/>
                  </a:schemeClr>
                </a:solidFill>
              </a:rPr>
              <a:t>-Buch als „Grundpfeiler der Therapie“ bei Rosazea?</a:t>
            </a:r>
          </a:p>
          <a:p>
            <a:r>
              <a:rPr lang="en-US" sz="1200" dirty="0">
                <a:solidFill>
                  <a:schemeClr val="accent6">
                    <a:lumMod val="20000"/>
                    <a:lumOff val="80000"/>
                  </a:schemeClr>
                </a:solidFill>
              </a:rPr>
              <a:t>Orale Tetracycline</a:t>
            </a:r>
          </a:p>
        </p:txBody>
      </p:sp>
      <p:sp>
        <p:nvSpPr>
          <p:cNvPr id="9" name="Rectangle 8">
            <a:extLst>
              <a:ext uri="{FF2B5EF4-FFF2-40B4-BE49-F238E27FC236}">
                <a16:creationId xmlns:a16="http://schemas.microsoft.com/office/drawing/2014/main" id="{3C828C9A-4839-5130-AEBB-6EC0464E92CC}"/>
              </a:ext>
            </a:extLst>
          </p:cNvPr>
          <p:cNvSpPr/>
          <p:nvPr/>
        </p:nvSpPr>
        <p:spPr>
          <a:xfrm>
            <a:off x="3048000" y="4228724"/>
            <a:ext cx="914400" cy="26707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lnSpc>
                <a:spcPts val="700"/>
              </a:lnSpc>
            </a:pPr>
            <a:r>
              <a:rPr lang="en-US" sz="1200" dirty="0">
                <a:solidFill>
                  <a:schemeClr val="tx1"/>
                </a:solidFill>
              </a:rPr>
              <a:t>lokal</a:t>
            </a:r>
          </a:p>
        </p:txBody>
      </p:sp>
    </p:spTree>
    <p:extLst>
      <p:ext uri="{BB962C8B-B14F-4D97-AF65-F5344CB8AC3E}">
        <p14:creationId xmlns:p14="http://schemas.microsoft.com/office/powerpoint/2010/main" val="856160989"/>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52AC4-4C12-9314-DD0D-BC19FF7FE00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95ADB5-58F4-50F2-D0AB-9723EA2C5CCB}"/>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276</a:t>
            </a:fld>
            <a:endParaRPr lang="en-US" altLang="en-US"/>
          </a:p>
        </p:txBody>
      </p:sp>
      <p:sp>
        <p:nvSpPr>
          <p:cNvPr id="3" name="Rectangle 2">
            <a:extLst>
              <a:ext uri="{FF2B5EF4-FFF2-40B4-BE49-F238E27FC236}">
                <a16:creationId xmlns:a16="http://schemas.microsoft.com/office/drawing/2014/main" id="{9586854D-167B-799D-44C1-16A6434D5712}"/>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A</a:t>
            </a:r>
          </a:p>
        </p:txBody>
      </p:sp>
      <p:sp>
        <p:nvSpPr>
          <p:cNvPr id="4" name="Text Box 4">
            <a:extLst>
              <a:ext uri="{FF2B5EF4-FFF2-40B4-BE49-F238E27FC236}">
                <a16:creationId xmlns:a16="http://schemas.microsoft.com/office/drawing/2014/main" id="{24876785-7FD7-286F-DF83-F3696DC641FC}"/>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01797A87-F50E-9DD2-C600-2C443F92E493}"/>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dirty="0">
                <a:solidFill>
                  <a:schemeClr val="bg1">
                    <a:lumMod val="65000"/>
                  </a:schemeClr>
                </a:solidFill>
              </a:rPr>
              <a:t>--Staphylokokken-marginale Keratitis</a:t>
            </a:r>
          </a:p>
          <a:p>
            <a:r>
              <a:rPr lang="en-US" sz="1200" b="1" dirty="0"/>
              <a:t>--Rosazea</a:t>
            </a:r>
          </a:p>
        </p:txBody>
      </p:sp>
      <p:sp>
        <p:nvSpPr>
          <p:cNvPr id="7" name="TextBox 6">
            <a:extLst>
              <a:ext uri="{FF2B5EF4-FFF2-40B4-BE49-F238E27FC236}">
                <a16:creationId xmlns:a16="http://schemas.microsoft.com/office/drawing/2014/main" id="{02BE5DE4-F265-5B17-B2B2-B7BBB8029BCC}"/>
              </a:ext>
            </a:extLst>
          </p:cNvPr>
          <p:cNvSpPr txBox="1"/>
          <p:nvPr/>
        </p:nvSpPr>
        <p:spPr>
          <a:xfrm>
            <a:off x="2133600" y="1846899"/>
            <a:ext cx="6596616" cy="4278094"/>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Kurz gesagt: Was ist </a:t>
            </a:r>
            <a:r>
              <a:rPr lang="en-US" sz="1200" dirty="0">
                <a:solidFill>
                  <a:srgbClr val="0000FF"/>
                </a:solidFill>
              </a:rPr>
              <a:t>Rosazea?</a:t>
            </a:r>
          </a:p>
          <a:p>
            <a:r>
              <a:rPr lang="en-US" sz="1200" dirty="0">
                <a:solidFill>
                  <a:srgbClr val="0000FF"/>
                </a:solidFill>
              </a:rPr>
              <a:t>Eine chronische, akneähnliche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600" dirty="0">
              <a:latin typeface="+mn-lt"/>
            </a:endParaRPr>
          </a:p>
          <a:p>
            <a:endParaRPr lang="en-US" sz="16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600" i="1" dirty="0">
              <a:solidFill>
                <a:srgbClr val="0000FF"/>
              </a:solidFill>
            </a:endParaRPr>
          </a:p>
          <a:p>
            <a:r>
              <a:rPr lang="en-US" sz="1200" i="1" dirty="0">
                <a:solidFill>
                  <a:srgbClr val="0000FF"/>
                </a:solidFill>
              </a:rPr>
              <a:t>Gibt es eine geschlechtsspezifische Prävalenz? </a:t>
            </a:r>
            <a:r>
              <a:rPr lang="en-US" sz="1200" i="1" dirty="0"/>
              <a:t>Eine ethnische Prävalenz? </a:t>
            </a:r>
            <a:r>
              <a:rPr lang="en-US" sz="1200" i="1" dirty="0">
                <a:solidFill>
                  <a:srgbClr val="0000FF"/>
                </a:solidFill>
              </a:rPr>
              <a:t>Eine Altersprävalenz?</a:t>
            </a:r>
          </a:p>
          <a:p>
            <a:r>
              <a:rPr lang="en-US" sz="1200" dirty="0">
                <a:solidFill>
                  <a:srgbClr val="0000FF"/>
                </a:solidFill>
              </a:rPr>
              <a:t>Ja, Frauen sind häufiger betroffen. </a:t>
            </a:r>
            <a:r>
              <a:rPr lang="en-US" sz="1200" dirty="0"/>
              <a:t>Nein. </a:t>
            </a:r>
            <a:r>
              <a:rPr lang="en-US" sz="1200" dirty="0">
                <a:solidFill>
                  <a:srgbClr val="0000FF"/>
                </a:solidFill>
              </a:rPr>
              <a:t>Menschen mittleren Alters.</a:t>
            </a:r>
          </a:p>
          <a:p>
            <a:endParaRPr lang="en-US" sz="1600" i="1" dirty="0">
              <a:solidFill>
                <a:srgbClr val="0000FF"/>
              </a:solidFill>
            </a:endParaRPr>
          </a:p>
          <a:p>
            <a:r>
              <a:rPr lang="en-US" sz="1200" i="1" dirty="0">
                <a:solidFill>
                  <a:srgbClr val="0000FF"/>
                </a:solidFill>
              </a:rPr>
              <a:t>Was sind die klassischen </a:t>
            </a:r>
            <a:r>
              <a:rPr lang="en-US" sz="1200" i="1" dirty="0" err="1">
                <a:solidFill>
                  <a:srgbClr val="0000FF"/>
                </a:solidFill>
              </a:rPr>
              <a:t>nicht-okulären </a:t>
            </a:r>
            <a:r>
              <a:rPr lang="en-US" sz="1200" i="1" dirty="0">
                <a:solidFill>
                  <a:srgbClr val="0000FF"/>
                </a:solidFill>
              </a:rPr>
              <a:t>Befunde bei der Untersuchung?</a:t>
            </a:r>
          </a:p>
          <a:p>
            <a:r>
              <a:rPr lang="en-US" sz="1200" dirty="0">
                <a:solidFill>
                  <a:srgbClr val="0000FF"/>
                </a:solidFill>
              </a:rPr>
              <a:t>--Erythem im Mittelgesicht</a:t>
            </a:r>
          </a:p>
          <a:p>
            <a:r>
              <a:rPr lang="en-US" sz="1200" dirty="0">
                <a:solidFill>
                  <a:schemeClr val="bg1">
                    <a:lumMod val="75000"/>
                  </a:schemeClr>
                </a:solidFill>
              </a:rPr>
              <a:t>--</a:t>
            </a:r>
            <a:r>
              <a:rPr lang="en-US" sz="1200" b="1" i="1" dirty="0">
                <a:solidFill>
                  <a:schemeClr val="bg1">
                    <a:lumMod val="75000"/>
                  </a:schemeClr>
                </a:solidFill>
              </a:rPr>
              <a:t>?</a:t>
            </a:r>
          </a:p>
          <a:p>
            <a:r>
              <a:rPr lang="en-US" sz="1200" dirty="0">
                <a:solidFill>
                  <a:schemeClr val="bg1">
                    <a:lumMod val="75000"/>
                  </a:schemeClr>
                </a:solidFill>
              </a:rPr>
              <a:t>--</a:t>
            </a:r>
            <a:r>
              <a:rPr lang="en-US" sz="1200" b="1" i="1" dirty="0">
                <a:solidFill>
                  <a:schemeClr val="bg1">
                    <a:lumMod val="75000"/>
                  </a:schemeClr>
                </a:solidFill>
              </a:rPr>
              <a:t>? </a:t>
            </a:r>
            <a:r>
              <a:rPr lang="en-US" sz="1200" dirty="0">
                <a:solidFill>
                  <a:schemeClr val="accent6">
                    <a:lumMod val="20000"/>
                    <a:lumOff val="80000"/>
                  </a:schemeClr>
                </a:solidFill>
              </a:rPr>
              <a:t>der Nasenhaut (sogenanntes </a:t>
            </a:r>
            <a:r>
              <a:rPr lang="en-US" sz="1200" i="1" dirty="0">
                <a:solidFill>
                  <a:schemeClr val="accent6">
                    <a:lumMod val="20000"/>
                    <a:lumOff val="80000"/>
                  </a:schemeClr>
                </a:solidFill>
              </a:rPr>
              <a:t>Rhinophym</a:t>
            </a:r>
            <a:r>
              <a:rPr lang="en-US" sz="1200" dirty="0">
                <a:solidFill>
                  <a:schemeClr val="accent6">
                    <a:lumMod val="20000"/>
                    <a:lumOff val="80000"/>
                  </a:schemeClr>
                </a:solidFill>
              </a:rPr>
              <a:t>)</a:t>
            </a:r>
          </a:p>
          <a:p>
            <a:endParaRPr lang="en-US" sz="1600" dirty="0">
              <a:solidFill>
                <a:schemeClr val="accent6">
                  <a:lumMod val="20000"/>
                  <a:lumOff val="80000"/>
                </a:schemeClr>
              </a:solidFill>
            </a:endParaRPr>
          </a:p>
          <a:p>
            <a:r>
              <a:rPr lang="en-US" sz="1200" i="1" dirty="0">
                <a:solidFill>
                  <a:schemeClr val="accent6">
                    <a:lumMod val="20000"/>
                    <a:lumOff val="80000"/>
                  </a:schemeClr>
                </a:solidFill>
              </a:rPr>
              <a:t>Was bezeichnet das </a:t>
            </a:r>
            <a:r>
              <a:rPr lang="en-US" sz="1200" dirty="0">
                <a:solidFill>
                  <a:schemeClr val="accent6">
                    <a:lumMod val="20000"/>
                    <a:lumOff val="80000"/>
                  </a:schemeClr>
                </a:solidFill>
              </a:rPr>
              <a:t>Cornea</a:t>
            </a:r>
            <a:r>
              <a:rPr lang="en-US" sz="1200" i="1" dirty="0">
                <a:solidFill>
                  <a:schemeClr val="accent6">
                    <a:lumMod val="20000"/>
                    <a:lumOff val="80000"/>
                  </a:schemeClr>
                </a:solidFill>
              </a:rPr>
              <a:t>-Buch als „Grundpfeiler der Therapie“ bei Rosazea?</a:t>
            </a:r>
          </a:p>
          <a:p>
            <a:r>
              <a:rPr lang="en-US" sz="1200" dirty="0">
                <a:solidFill>
                  <a:schemeClr val="accent6">
                    <a:lumMod val="20000"/>
                    <a:lumOff val="80000"/>
                  </a:schemeClr>
                </a:solidFill>
              </a:rPr>
              <a:t>Orale Tetracycline</a:t>
            </a:r>
          </a:p>
        </p:txBody>
      </p:sp>
    </p:spTree>
    <p:extLst>
      <p:ext uri="{BB962C8B-B14F-4D97-AF65-F5344CB8AC3E}">
        <p14:creationId xmlns:p14="http://schemas.microsoft.com/office/powerpoint/2010/main" val="2303298786"/>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11 People Describe What It's Really Like to Have Rosacea | SELF">
            <a:extLst>
              <a:ext uri="{FF2B5EF4-FFF2-40B4-BE49-F238E27FC236}">
                <a16:creationId xmlns:a16="http://schemas.microsoft.com/office/drawing/2014/main" id="{A87E658C-2213-16FA-EF3F-66182155D97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3130" y="1427347"/>
            <a:ext cx="5337740" cy="400330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1AB4229-8AA7-9DF0-1AC8-58E94FDA3F83}"/>
              </a:ext>
            </a:extLst>
          </p:cNvPr>
          <p:cNvSpPr txBox="1"/>
          <p:nvPr/>
        </p:nvSpPr>
        <p:spPr>
          <a:xfrm>
            <a:off x="3043380" y="6096000"/>
            <a:ext cx="3057248" cy="369332"/>
          </a:xfrm>
          <a:prstGeom prst="rect">
            <a:avLst/>
          </a:prstGeom>
          <a:noFill/>
        </p:spPr>
        <p:txBody>
          <a:bodyPr wrap="square" lIns="25400" tIns="12700" rIns="25400" bIns="12700" rtlCol="0">
            <a:spAutoFit/>
          </a:bodyPr>
          <a:lstStyle/>
          <a:p>
            <a:pPr algn="ctr"/>
            <a:r>
              <a:rPr lang="en-US" sz="1200" dirty="0"/>
              <a:t>Rosazea: Erythem im mittleren Gesichtsbereich</a:t>
            </a:r>
          </a:p>
        </p:txBody>
      </p:sp>
      <p:sp>
        <p:nvSpPr>
          <p:cNvPr id="3" name="Text Box 4">
            <a:extLst>
              <a:ext uri="{FF2B5EF4-FFF2-40B4-BE49-F238E27FC236}">
                <a16:creationId xmlns:a16="http://schemas.microsoft.com/office/drawing/2014/main" id="{56A49A3D-1CF8-00D4-77DF-4BBE7A0C66F3}"/>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extLst>
      <p:ext uri="{BB962C8B-B14F-4D97-AF65-F5344CB8AC3E}">
        <p14:creationId xmlns:p14="http://schemas.microsoft.com/office/powerpoint/2010/main" val="139292807"/>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12EDF-C064-5508-83B9-63F84547A97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A0166B-3E76-C1E1-90EA-1FD66C1C30CB}"/>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278</a:t>
            </a:fld>
            <a:endParaRPr lang="en-US" altLang="en-US"/>
          </a:p>
        </p:txBody>
      </p:sp>
      <p:sp>
        <p:nvSpPr>
          <p:cNvPr id="3" name="Rectangle 2">
            <a:extLst>
              <a:ext uri="{FF2B5EF4-FFF2-40B4-BE49-F238E27FC236}">
                <a16:creationId xmlns:a16="http://schemas.microsoft.com/office/drawing/2014/main" id="{D2DBD2B1-C3F7-5091-76C5-09D4D0C5D664}"/>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F</a:t>
            </a:r>
          </a:p>
        </p:txBody>
      </p:sp>
      <p:sp>
        <p:nvSpPr>
          <p:cNvPr id="4" name="Text Box 4">
            <a:extLst>
              <a:ext uri="{FF2B5EF4-FFF2-40B4-BE49-F238E27FC236}">
                <a16:creationId xmlns:a16="http://schemas.microsoft.com/office/drawing/2014/main" id="{F0015737-53B4-9EC9-18A8-C3BFC1F2988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15D2F4CE-F8C2-8ED8-CB0F-C0128301A8DA}"/>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dirty="0">
                <a:solidFill>
                  <a:schemeClr val="bg1">
                    <a:lumMod val="65000"/>
                  </a:schemeClr>
                </a:solidFill>
              </a:rPr>
              <a:t>--Staphylokokken-marginale Keratitis</a:t>
            </a:r>
          </a:p>
          <a:p>
            <a:r>
              <a:rPr lang="en-US" sz="1200" b="1" dirty="0"/>
              <a:t>--Rosazea</a:t>
            </a:r>
          </a:p>
        </p:txBody>
      </p:sp>
      <p:sp>
        <p:nvSpPr>
          <p:cNvPr id="7" name="TextBox 6">
            <a:extLst>
              <a:ext uri="{FF2B5EF4-FFF2-40B4-BE49-F238E27FC236}">
                <a16:creationId xmlns:a16="http://schemas.microsoft.com/office/drawing/2014/main" id="{5467A245-6539-5342-23EB-953A23A8D2D9}"/>
              </a:ext>
            </a:extLst>
          </p:cNvPr>
          <p:cNvSpPr txBox="1"/>
          <p:nvPr/>
        </p:nvSpPr>
        <p:spPr>
          <a:xfrm>
            <a:off x="2133600" y="1846899"/>
            <a:ext cx="6596616" cy="4278094"/>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Kurz gesagt: Was ist </a:t>
            </a:r>
            <a:r>
              <a:rPr lang="en-US" sz="1200" dirty="0">
                <a:solidFill>
                  <a:srgbClr val="0000FF"/>
                </a:solidFill>
              </a:rPr>
              <a:t>Rosazea?</a:t>
            </a:r>
          </a:p>
          <a:p>
            <a:r>
              <a:rPr lang="en-US" sz="1200" dirty="0">
                <a:solidFill>
                  <a:srgbClr val="0000FF"/>
                </a:solidFill>
              </a:rPr>
              <a:t>Eine chronische, akneähnliche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600" dirty="0">
              <a:latin typeface="+mn-lt"/>
            </a:endParaRPr>
          </a:p>
          <a:p>
            <a:endParaRPr lang="en-US" sz="16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600" i="1" dirty="0">
              <a:solidFill>
                <a:srgbClr val="0000FF"/>
              </a:solidFill>
            </a:endParaRPr>
          </a:p>
          <a:p>
            <a:r>
              <a:rPr lang="en-US" sz="1200" i="1" dirty="0">
                <a:solidFill>
                  <a:srgbClr val="0000FF"/>
                </a:solidFill>
              </a:rPr>
              <a:t>Gibt es eine geschlechtsspezifische Prävalenz? </a:t>
            </a:r>
            <a:r>
              <a:rPr lang="en-US" sz="1200" i="1" dirty="0"/>
              <a:t>Eine ethnische Prävalenz? </a:t>
            </a:r>
            <a:r>
              <a:rPr lang="en-US" sz="1200" i="1" dirty="0">
                <a:solidFill>
                  <a:srgbClr val="0000FF"/>
                </a:solidFill>
              </a:rPr>
              <a:t>Eine altersspezifische Prävalenz?</a:t>
            </a:r>
          </a:p>
          <a:p>
            <a:r>
              <a:rPr lang="en-US" sz="1200" dirty="0">
                <a:solidFill>
                  <a:srgbClr val="0000FF"/>
                </a:solidFill>
              </a:rPr>
              <a:t>Ja, Frauen sind häufiger betroffen. </a:t>
            </a:r>
            <a:r>
              <a:rPr lang="en-US" sz="1200" dirty="0"/>
              <a:t>Nein. </a:t>
            </a:r>
            <a:r>
              <a:rPr lang="en-US" sz="1200" dirty="0">
                <a:solidFill>
                  <a:srgbClr val="0000FF"/>
                </a:solidFill>
              </a:rPr>
              <a:t>Menschen mittleren Alters.</a:t>
            </a:r>
          </a:p>
          <a:p>
            <a:endParaRPr lang="en-US" sz="1600" i="1" dirty="0">
              <a:solidFill>
                <a:srgbClr val="0000FF"/>
              </a:solidFill>
            </a:endParaRPr>
          </a:p>
          <a:p>
            <a:r>
              <a:rPr lang="en-US" sz="1200" i="1" dirty="0">
                <a:solidFill>
                  <a:srgbClr val="0000FF"/>
                </a:solidFill>
              </a:rPr>
              <a:t>Was sind die klassischen </a:t>
            </a:r>
            <a:r>
              <a:rPr lang="en-US" sz="1200" i="1" dirty="0" err="1">
                <a:solidFill>
                  <a:srgbClr val="0000FF"/>
                </a:solidFill>
              </a:rPr>
              <a:t>nicht-okulären </a:t>
            </a:r>
            <a:r>
              <a:rPr lang="en-US" sz="1200" i="1" dirty="0">
                <a:solidFill>
                  <a:srgbClr val="0000FF"/>
                </a:solidFill>
              </a:rPr>
              <a:t>Befunde bei der Untersuchung?</a:t>
            </a:r>
          </a:p>
          <a:p>
            <a:r>
              <a:rPr lang="en-US" sz="1200" dirty="0">
                <a:solidFill>
                  <a:srgbClr val="0000FF"/>
                </a:solidFill>
              </a:rPr>
              <a:t>--Erythem im Mittelgesicht</a:t>
            </a:r>
          </a:p>
          <a:p>
            <a:r>
              <a:rPr lang="en-US" sz="1200" dirty="0">
                <a:solidFill>
                  <a:srgbClr val="0000FF"/>
                </a:solidFill>
              </a:rPr>
              <a:t>--Pusteln/Papeln</a:t>
            </a:r>
          </a:p>
          <a:p>
            <a:r>
              <a:rPr lang="en-US" sz="1200" b="1" i="1" dirty="0">
                <a:solidFill>
                  <a:schemeClr val="bg1">
                    <a:lumMod val="75000"/>
                  </a:schemeClr>
                </a:solidFill>
              </a:rPr>
              <a:t>--Vergrößerung </a:t>
            </a:r>
            <a:r>
              <a:rPr lang="en-US" sz="1200" dirty="0">
                <a:solidFill>
                  <a:schemeClr val="accent6">
                    <a:lumMod val="20000"/>
                    <a:lumOff val="80000"/>
                  </a:schemeClr>
                </a:solidFill>
              </a:rPr>
              <a:t>der Nasenhaut (sogenanntes </a:t>
            </a:r>
            <a:r>
              <a:rPr lang="en-US" sz="1200" i="1" dirty="0">
                <a:solidFill>
                  <a:schemeClr val="accent6">
                    <a:lumMod val="20000"/>
                    <a:lumOff val="80000"/>
                  </a:schemeClr>
                </a:solidFill>
              </a:rPr>
              <a:t>Rhinophym</a:t>
            </a:r>
            <a:r>
              <a:rPr lang="en-US" sz="1200" dirty="0">
                <a:solidFill>
                  <a:schemeClr val="accent6">
                    <a:lumMod val="20000"/>
                    <a:lumOff val="80000"/>
                  </a:schemeClr>
                </a:solidFill>
              </a:rPr>
              <a:t>)</a:t>
            </a:r>
          </a:p>
          <a:p>
            <a:endParaRPr lang="en-US" sz="1600" dirty="0">
              <a:solidFill>
                <a:schemeClr val="accent6">
                  <a:lumMod val="20000"/>
                  <a:lumOff val="80000"/>
                </a:schemeClr>
              </a:solidFill>
            </a:endParaRPr>
          </a:p>
          <a:p>
            <a:r>
              <a:rPr lang="en-US" sz="1200" i="1" dirty="0">
                <a:solidFill>
                  <a:schemeClr val="accent6">
                    <a:lumMod val="20000"/>
                    <a:lumOff val="80000"/>
                  </a:schemeClr>
                </a:solidFill>
              </a:rPr>
              <a:t>Was bezeichnet das </a:t>
            </a:r>
            <a:r>
              <a:rPr lang="en-US" sz="1200" dirty="0">
                <a:solidFill>
                  <a:schemeClr val="accent6">
                    <a:lumMod val="20000"/>
                    <a:lumOff val="80000"/>
                  </a:schemeClr>
                </a:solidFill>
              </a:rPr>
              <a:t>Cornea</a:t>
            </a:r>
            <a:r>
              <a:rPr lang="en-US" sz="1200" i="1" dirty="0">
                <a:solidFill>
                  <a:schemeClr val="accent6">
                    <a:lumMod val="20000"/>
                    <a:lumOff val="80000"/>
                  </a:schemeClr>
                </a:solidFill>
              </a:rPr>
              <a:t>-Buch als „Grundpfeiler der Therapie“ bei Rosazea?</a:t>
            </a:r>
          </a:p>
          <a:p>
            <a:r>
              <a:rPr lang="en-US" sz="1200" dirty="0">
                <a:solidFill>
                  <a:schemeClr val="accent6">
                    <a:lumMod val="20000"/>
                    <a:lumOff val="80000"/>
                  </a:schemeClr>
                </a:solidFill>
              </a:rPr>
              <a:t>Orale Tetracycline</a:t>
            </a:r>
          </a:p>
        </p:txBody>
      </p:sp>
      <p:sp>
        <p:nvSpPr>
          <p:cNvPr id="11" name="Rectangle 10">
            <a:extLst>
              <a:ext uri="{FF2B5EF4-FFF2-40B4-BE49-F238E27FC236}">
                <a16:creationId xmlns:a16="http://schemas.microsoft.com/office/drawing/2014/main" id="{AC26F4C8-B9E0-D5F5-DB7C-C56786950F15}"/>
              </a:ext>
            </a:extLst>
          </p:cNvPr>
          <p:cNvSpPr/>
          <p:nvPr/>
        </p:nvSpPr>
        <p:spPr>
          <a:xfrm>
            <a:off x="2286000" y="4452647"/>
            <a:ext cx="1982407" cy="35883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b"/>
          <a:lstStyle/>
          <a:p>
            <a:pPr algn="ctr">
              <a:lnSpc>
                <a:spcPts val="700"/>
              </a:lnSpc>
            </a:pPr>
            <a:r>
              <a:rPr lang="en-US" sz="1200" dirty="0">
                <a:solidFill>
                  <a:schemeClr val="tx1"/>
                </a:solidFill>
              </a:rPr>
              <a:t>zwei Befunde, die beide mit „P“ beginnen</a:t>
            </a:r>
          </a:p>
        </p:txBody>
      </p:sp>
    </p:spTree>
    <p:extLst>
      <p:ext uri="{BB962C8B-B14F-4D97-AF65-F5344CB8AC3E}">
        <p14:creationId xmlns:p14="http://schemas.microsoft.com/office/powerpoint/2010/main" val="1254295609"/>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C045E-EB69-7870-16F2-EA1430096EB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0808BCF-680F-70BE-1FEE-EC9FE0B53AA3}"/>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279</a:t>
            </a:fld>
            <a:endParaRPr lang="en-US" altLang="en-US"/>
          </a:p>
        </p:txBody>
      </p:sp>
      <p:sp>
        <p:nvSpPr>
          <p:cNvPr id="3" name="Rectangle 2">
            <a:extLst>
              <a:ext uri="{FF2B5EF4-FFF2-40B4-BE49-F238E27FC236}">
                <a16:creationId xmlns:a16="http://schemas.microsoft.com/office/drawing/2014/main" id="{162EE482-B308-9ED6-8BE9-218AD18F4F2E}"/>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A</a:t>
            </a:r>
          </a:p>
        </p:txBody>
      </p:sp>
      <p:sp>
        <p:nvSpPr>
          <p:cNvPr id="4" name="Text Box 4">
            <a:extLst>
              <a:ext uri="{FF2B5EF4-FFF2-40B4-BE49-F238E27FC236}">
                <a16:creationId xmlns:a16="http://schemas.microsoft.com/office/drawing/2014/main" id="{13BD530E-EC4F-749F-DC4B-D58B0A4C4634}"/>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2CB521A7-F357-DBCA-4BFD-63AEAC140611}"/>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dirty="0">
                <a:solidFill>
                  <a:schemeClr val="bg1">
                    <a:lumMod val="65000"/>
                  </a:schemeClr>
                </a:solidFill>
              </a:rPr>
              <a:t>--Staphylokokken-Randkeratitis</a:t>
            </a:r>
          </a:p>
          <a:p>
            <a:r>
              <a:rPr lang="en-US" sz="1200" b="1" dirty="0"/>
              <a:t>--Rosazea</a:t>
            </a:r>
          </a:p>
        </p:txBody>
      </p:sp>
      <p:sp>
        <p:nvSpPr>
          <p:cNvPr id="7" name="TextBox 6">
            <a:extLst>
              <a:ext uri="{FF2B5EF4-FFF2-40B4-BE49-F238E27FC236}">
                <a16:creationId xmlns:a16="http://schemas.microsoft.com/office/drawing/2014/main" id="{93714CDF-1DE6-4262-E1EC-E8A31226F8AA}"/>
              </a:ext>
            </a:extLst>
          </p:cNvPr>
          <p:cNvSpPr txBox="1"/>
          <p:nvPr/>
        </p:nvSpPr>
        <p:spPr>
          <a:xfrm>
            <a:off x="2133600" y="1846899"/>
            <a:ext cx="6596616" cy="4278094"/>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Kurz gesagt: Was ist </a:t>
            </a:r>
            <a:r>
              <a:rPr lang="en-US" sz="1200" dirty="0">
                <a:solidFill>
                  <a:srgbClr val="0000FF"/>
                </a:solidFill>
              </a:rPr>
              <a:t>Rosazea?</a:t>
            </a:r>
          </a:p>
          <a:p>
            <a:r>
              <a:rPr lang="en-US" sz="1200" dirty="0">
                <a:solidFill>
                  <a:srgbClr val="0000FF"/>
                </a:solidFill>
              </a:rPr>
              <a:t>Eine chronische, akneähnliche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600" dirty="0">
              <a:latin typeface="+mn-lt"/>
            </a:endParaRPr>
          </a:p>
          <a:p>
            <a:endParaRPr lang="en-US" sz="16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600" i="1" dirty="0">
              <a:solidFill>
                <a:srgbClr val="0000FF"/>
              </a:solidFill>
            </a:endParaRPr>
          </a:p>
          <a:p>
            <a:r>
              <a:rPr lang="en-US" sz="1200" i="1" dirty="0">
                <a:solidFill>
                  <a:srgbClr val="0000FF"/>
                </a:solidFill>
              </a:rPr>
              <a:t>Gibt es eine geschlechtsspezifische Prävalenz? </a:t>
            </a:r>
            <a:r>
              <a:rPr lang="en-US" sz="1200" i="1" dirty="0"/>
              <a:t>Eine ethnische Prävalenz? </a:t>
            </a:r>
            <a:r>
              <a:rPr lang="en-US" sz="1200" i="1" dirty="0">
                <a:solidFill>
                  <a:srgbClr val="0000FF"/>
                </a:solidFill>
              </a:rPr>
              <a:t>Eine Altersprävalenz?</a:t>
            </a:r>
          </a:p>
          <a:p>
            <a:r>
              <a:rPr lang="en-US" sz="1200" dirty="0">
                <a:solidFill>
                  <a:srgbClr val="0000FF"/>
                </a:solidFill>
              </a:rPr>
              <a:t>Ja, Frauen sind häufiger betroffen. </a:t>
            </a:r>
            <a:r>
              <a:rPr lang="en-US" sz="1200" dirty="0"/>
              <a:t>Nein. </a:t>
            </a:r>
            <a:r>
              <a:rPr lang="en-US" sz="1200" dirty="0">
                <a:solidFill>
                  <a:srgbClr val="0000FF"/>
                </a:solidFill>
              </a:rPr>
              <a:t>Menschen mittleren Alters.</a:t>
            </a:r>
          </a:p>
          <a:p>
            <a:endParaRPr lang="en-US" sz="1600" i="1" dirty="0">
              <a:solidFill>
                <a:srgbClr val="0000FF"/>
              </a:solidFill>
            </a:endParaRPr>
          </a:p>
          <a:p>
            <a:r>
              <a:rPr lang="en-US" sz="1200" i="1" dirty="0">
                <a:solidFill>
                  <a:srgbClr val="0000FF"/>
                </a:solidFill>
              </a:rPr>
              <a:t>Was sind die klassischen </a:t>
            </a:r>
            <a:r>
              <a:rPr lang="en-US" sz="1200" i="1" dirty="0" err="1">
                <a:solidFill>
                  <a:srgbClr val="0000FF"/>
                </a:solidFill>
              </a:rPr>
              <a:t>nicht-okulären </a:t>
            </a:r>
            <a:r>
              <a:rPr lang="en-US" sz="1200" i="1" dirty="0">
                <a:solidFill>
                  <a:srgbClr val="0000FF"/>
                </a:solidFill>
              </a:rPr>
              <a:t>Befunde bei der Untersuchung?</a:t>
            </a:r>
          </a:p>
          <a:p>
            <a:r>
              <a:rPr lang="en-US" sz="1200" dirty="0">
                <a:solidFill>
                  <a:srgbClr val="0000FF"/>
                </a:solidFill>
              </a:rPr>
              <a:t>--Erythem im Mittelgesicht</a:t>
            </a:r>
          </a:p>
          <a:p>
            <a:r>
              <a:rPr lang="en-US" sz="1200" dirty="0">
                <a:solidFill>
                  <a:srgbClr val="0000FF"/>
                </a:solidFill>
              </a:rPr>
              <a:t>--Pusteln/Papeln</a:t>
            </a:r>
          </a:p>
          <a:p>
            <a:r>
              <a:rPr lang="en-US" sz="1200" b="1" i="1" dirty="0">
                <a:solidFill>
                  <a:schemeClr val="bg1">
                    <a:lumMod val="75000"/>
                  </a:schemeClr>
                </a:solidFill>
              </a:rPr>
              <a:t>--Vergrößerung </a:t>
            </a:r>
            <a:r>
              <a:rPr lang="en-US" sz="1200" dirty="0">
                <a:solidFill>
                  <a:schemeClr val="accent6">
                    <a:lumMod val="20000"/>
                    <a:lumOff val="80000"/>
                  </a:schemeClr>
                </a:solidFill>
              </a:rPr>
              <a:t>der Nasenhaut (sogenanntes </a:t>
            </a:r>
            <a:r>
              <a:rPr lang="en-US" sz="1200" i="1" dirty="0">
                <a:solidFill>
                  <a:schemeClr val="accent6">
                    <a:lumMod val="20000"/>
                    <a:lumOff val="80000"/>
                  </a:schemeClr>
                </a:solidFill>
              </a:rPr>
              <a:t>Rhinophym</a:t>
            </a:r>
            <a:r>
              <a:rPr lang="en-US" sz="1200" dirty="0">
                <a:solidFill>
                  <a:schemeClr val="accent6">
                    <a:lumMod val="20000"/>
                    <a:lumOff val="80000"/>
                  </a:schemeClr>
                </a:solidFill>
              </a:rPr>
              <a:t>)</a:t>
            </a:r>
          </a:p>
          <a:p>
            <a:endParaRPr lang="en-US" sz="1600" dirty="0">
              <a:solidFill>
                <a:schemeClr val="accent6">
                  <a:lumMod val="20000"/>
                  <a:lumOff val="80000"/>
                </a:schemeClr>
              </a:solidFill>
            </a:endParaRPr>
          </a:p>
          <a:p>
            <a:r>
              <a:rPr lang="en-US" sz="1200" i="1" dirty="0">
                <a:solidFill>
                  <a:schemeClr val="accent6">
                    <a:lumMod val="20000"/>
                    <a:lumOff val="80000"/>
                  </a:schemeClr>
                </a:solidFill>
              </a:rPr>
              <a:t>Was bezeichnet das </a:t>
            </a:r>
            <a:r>
              <a:rPr lang="en-US" sz="1200" dirty="0">
                <a:solidFill>
                  <a:schemeClr val="accent6">
                    <a:lumMod val="20000"/>
                    <a:lumOff val="80000"/>
                  </a:schemeClr>
                </a:solidFill>
              </a:rPr>
              <a:t>Cornea</a:t>
            </a:r>
            <a:r>
              <a:rPr lang="en-US" sz="1200" i="1" dirty="0">
                <a:solidFill>
                  <a:schemeClr val="accent6">
                    <a:lumMod val="20000"/>
                    <a:lumOff val="80000"/>
                  </a:schemeClr>
                </a:solidFill>
              </a:rPr>
              <a:t>-Buch als „Grundpfeiler der Therapie“ bei Rosazea?</a:t>
            </a:r>
          </a:p>
          <a:p>
            <a:r>
              <a:rPr lang="en-US" sz="1200" dirty="0">
                <a:solidFill>
                  <a:schemeClr val="accent6">
                    <a:lumMod val="20000"/>
                    <a:lumOff val="80000"/>
                  </a:schemeClr>
                </a:solidFill>
              </a:rPr>
              <a:t>Orale Tetracycline</a:t>
            </a:r>
          </a:p>
        </p:txBody>
      </p:sp>
    </p:spTree>
    <p:extLst>
      <p:ext uri="{BB962C8B-B14F-4D97-AF65-F5344CB8AC3E}">
        <p14:creationId xmlns:p14="http://schemas.microsoft.com/office/powerpoint/2010/main" val="27258776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Die autoimmune PUK ist in der Regel einseitig und sektoral                         </a:t>
            </a:r>
          </a:p>
          <a:p>
            <a:pPr eaLnBrk="1" hangingPunct="1"/>
            <a:r>
              <a:rPr lang="en-US" altLang="en-US" sz="1200" dirty="0">
                <a:solidFill>
                  <a:schemeClr val="bg1">
                    <a:lumMod val="75000"/>
                  </a:schemeClr>
                </a:solidFill>
              </a:rPr>
              <a:t>Es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28</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5" name="TextBox 4">
            <a:extLst>
              <a:ext uri="{FF2B5EF4-FFF2-40B4-BE49-F238E27FC236}">
                <a16:creationId xmlns:a16="http://schemas.microsoft.com/office/drawing/2014/main" id="{EC1CDC4E-8B30-4B22-9B4A-8930253B7BBD}"/>
              </a:ext>
            </a:extLst>
          </p:cNvPr>
          <p:cNvSpPr txBox="1"/>
          <p:nvPr/>
        </p:nvSpPr>
        <p:spPr>
          <a:xfrm>
            <a:off x="1073416" y="4296043"/>
            <a:ext cx="6235168" cy="1323439"/>
          </a:xfrm>
          <a:prstGeom prst="rect">
            <a:avLst/>
          </a:prstGeom>
          <a:noFill/>
        </p:spPr>
        <p:txBody>
          <a:bodyPr wrap="square" lIns="25400" tIns="12700" rIns="25400" bIns="12700" rtlCol="0">
            <a:spAutoFit/>
          </a:bodyPr>
          <a:lstStyle/>
          <a:p>
            <a:r>
              <a:rPr lang="en-US" sz="1200" i="1" dirty="0">
                <a:solidFill>
                  <a:schemeClr val="bg1"/>
                </a:solidFill>
              </a:rPr>
              <a:t>Was ist die klassische Trias der </a:t>
            </a:r>
            <a:r>
              <a:rPr lang="en-US" sz="1200" i="1" dirty="0"/>
              <a:t>Granulomatose mit Polyangiitis (</a:t>
            </a:r>
            <a:r>
              <a:rPr lang="en-US" sz="1200" i="1" dirty="0" err="1"/>
              <a:t>GwP</a:t>
            </a:r>
            <a:r>
              <a:rPr lang="en-US" sz="1200" i="1" dirty="0"/>
              <a:t>)?</a:t>
            </a:r>
            <a:endParaRPr lang="en-US" sz="1600" i="1" dirty="0">
              <a:solidFill>
                <a:srgbClr val="CCFFCC"/>
              </a:solidFill>
            </a:endParaRPr>
          </a:p>
          <a:p>
            <a:r>
              <a:rPr lang="en-US" sz="1200" dirty="0">
                <a:solidFill>
                  <a:schemeClr val="bg1"/>
                </a:solidFill>
              </a:rPr>
              <a:t>Nekrotisierende Vaskulitis der:</a:t>
            </a:r>
          </a:p>
          <a:p>
            <a:r>
              <a:rPr lang="en-US" sz="1200" dirty="0">
                <a:solidFill>
                  <a:schemeClr val="bg1"/>
                </a:solidFill>
              </a:rPr>
              <a:t>--der oberen und unteren Atemwege</a:t>
            </a:r>
          </a:p>
          <a:p>
            <a:r>
              <a:rPr lang="en-US" sz="1200" dirty="0">
                <a:solidFill>
                  <a:schemeClr val="bg1"/>
                </a:solidFill>
              </a:rPr>
              <a:t>--der Nieren</a:t>
            </a:r>
          </a:p>
          <a:p>
            <a:r>
              <a:rPr lang="en-US" sz="1200" dirty="0">
                <a:solidFill>
                  <a:schemeClr val="bg1"/>
                </a:solidFill>
              </a:rPr>
              <a:t>--kleiner und mittlerer Arterien und Venen</a:t>
            </a:r>
          </a:p>
        </p:txBody>
      </p:sp>
      <p:sp>
        <p:nvSpPr>
          <p:cNvPr id="8" name="TextBox 7">
            <a:extLst>
              <a:ext uri="{FF2B5EF4-FFF2-40B4-BE49-F238E27FC236}">
                <a16:creationId xmlns:a16="http://schemas.microsoft.com/office/drawing/2014/main" id="{0D575AF4-EC7A-4A5C-A76A-21D2D61E7D18}"/>
              </a:ext>
            </a:extLst>
          </p:cNvPr>
          <p:cNvSpPr txBox="1"/>
          <p:nvPr/>
        </p:nvSpPr>
        <p:spPr>
          <a:xfrm>
            <a:off x="2952296" y="4685958"/>
            <a:ext cx="5124904" cy="738664"/>
          </a:xfrm>
          <a:prstGeom prst="rect">
            <a:avLst/>
          </a:prstGeom>
          <a:noFill/>
        </p:spPr>
        <p:txBody>
          <a:bodyPr wrap="square" lIns="25400" tIns="12700" rIns="25400" bIns="12700" rtlCol="0">
            <a:spAutoFit/>
          </a:bodyPr>
          <a:lstStyle/>
          <a:p>
            <a:r>
              <a:rPr lang="en-US" sz="1200" i="1" dirty="0">
                <a:solidFill>
                  <a:srgbClr val="0000FF"/>
                </a:solidFill>
                <a:effectLst>
                  <a:outerShdw blurRad="38100" dist="38100" dir="2700000" algn="tl">
                    <a:srgbClr val="000000">
                      <a:alpha val="43137"/>
                    </a:srgbClr>
                  </a:outerShdw>
                </a:effectLst>
              </a:rPr>
              <a:t>Wenn Sie Schwierigkeiten haben, sich daran zu erinnern, dass die Granulomatose mit Polyangiitis (</a:t>
            </a:r>
            <a:r>
              <a:rPr lang="en-US" sz="1200" i="1" dirty="0" err="1">
                <a:solidFill>
                  <a:srgbClr val="0000FF"/>
                </a:solidFill>
                <a:effectLst>
                  <a:outerShdw blurRad="38100" dist="38100" dir="2700000" algn="tl">
                    <a:srgbClr val="000000">
                      <a:alpha val="43137"/>
                    </a:srgbClr>
                  </a:outerShdw>
                </a:effectLst>
              </a:rPr>
              <a:t>GwP</a:t>
            </a:r>
            <a:r>
              <a:rPr lang="en-US" sz="1200" i="1" dirty="0">
                <a:solidFill>
                  <a:srgbClr val="0000FF"/>
                </a:solidFill>
                <a:effectLst>
                  <a:outerShdw blurRad="38100" dist="38100" dir="2700000" algn="tl">
                    <a:srgbClr val="000000">
                      <a:alpha val="43137"/>
                    </a:srgbClr>
                  </a:outerShdw>
                </a:effectLst>
              </a:rPr>
              <a:t>) die früher als Wegener-Krankheit bekannte Erkrankung ist … </a:t>
            </a:r>
            <a:r>
              <a:rPr lang="en-US" sz="1200" b="1" i="1" dirty="0">
                <a:solidFill>
                  <a:srgbClr val="0000FF"/>
                </a:solidFill>
                <a:effectLst>
                  <a:outerShdw blurRad="38100" dist="38100" dir="2700000" algn="tl">
                    <a:srgbClr val="000000">
                      <a:alpha val="43137"/>
                    </a:srgbClr>
                  </a:outerShdw>
                </a:effectLst>
              </a:rPr>
              <a:t>Stellen Sie sich das kleine „w“ als Abkürzung für „Wegener“ vor</a:t>
            </a:r>
          </a:p>
        </p:txBody>
      </p:sp>
      <p:sp>
        <p:nvSpPr>
          <p:cNvPr id="3" name="TextBox 1">
            <a:extLst>
              <a:ext uri="{FF2B5EF4-FFF2-40B4-BE49-F238E27FC236}">
                <a16:creationId xmlns:a16="http://schemas.microsoft.com/office/drawing/2014/main" id="{5DFF1B53-45E7-BA1C-D7D7-45E6272038C9}"/>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ziemlich mit allen</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ehesten mit PUK auf?</a:t>
            </a:r>
          </a:p>
          <a:p>
            <a:pPr eaLnBrk="1" hangingPunct="1">
              <a:spcBef>
                <a:spcPct val="0"/>
              </a:spcBef>
              <a:buClrTx/>
              <a:buSzTx/>
              <a:buFontTx/>
              <a:buNone/>
              <a:defRPr/>
            </a:pPr>
            <a:r>
              <a:rPr lang="en-US" altLang="en-US" sz="1200" dirty="0">
                <a:solidFill>
                  <a:schemeClr val="bg1">
                    <a:lumMod val="75000"/>
                  </a:schemeClr>
                </a:solidFill>
              </a:rPr>
              <a:t>Rheumatoide Arthritis, </a:t>
            </a:r>
            <a:r>
              <a:rPr lang="en-US" altLang="en-US" sz="1200" b="1" dirty="0">
                <a:solidFill>
                  <a:srgbClr val="0000FF"/>
                </a:solidFill>
              </a:rPr>
              <a:t>Granulomatose mit Polyangiitis </a:t>
            </a:r>
            <a:r>
              <a:rPr lang="en-US" altLang="en-US" sz="1200" dirty="0">
                <a:solidFill>
                  <a:schemeClr val="bg1">
                    <a:lumMod val="75000"/>
                  </a:schemeClr>
                </a:solidFill>
              </a:rPr>
              <a:t>und Polyarteritis nodosa</a:t>
            </a:r>
            <a:endParaRPr lang="en-US" altLang="en-US" sz="1600" dirty="0">
              <a:solidFill>
                <a:srgbClr val="FFFF00"/>
              </a:solidFill>
            </a:endParaRPr>
          </a:p>
        </p:txBody>
      </p:sp>
    </p:spTree>
    <p:extLst>
      <p:ext uri="{BB962C8B-B14F-4D97-AF65-F5344CB8AC3E}">
        <p14:creationId xmlns:p14="http://schemas.microsoft.com/office/powerpoint/2010/main" val="4024676120"/>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EC0F93F-35BD-6B66-A712-67427EA6874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20808" y="1226033"/>
            <a:ext cx="3302383" cy="4405934"/>
          </a:xfrm>
          <a:prstGeom prst="rect">
            <a:avLst/>
          </a:prstGeom>
        </p:spPr>
      </p:pic>
      <p:sp>
        <p:nvSpPr>
          <p:cNvPr id="9" name="TextBox 8">
            <a:extLst>
              <a:ext uri="{FF2B5EF4-FFF2-40B4-BE49-F238E27FC236}">
                <a16:creationId xmlns:a16="http://schemas.microsoft.com/office/drawing/2014/main" id="{FC0DDBCC-9DA7-6CAC-0534-41924B734955}"/>
              </a:ext>
            </a:extLst>
          </p:cNvPr>
          <p:cNvSpPr txBox="1"/>
          <p:nvPr/>
        </p:nvSpPr>
        <p:spPr>
          <a:xfrm>
            <a:off x="3081852" y="6096000"/>
            <a:ext cx="2980303" cy="369332"/>
          </a:xfrm>
          <a:prstGeom prst="rect">
            <a:avLst/>
          </a:prstGeom>
          <a:noFill/>
        </p:spPr>
        <p:txBody>
          <a:bodyPr wrap="square" lIns="25400" tIns="12700" rIns="25400" bIns="12700" rtlCol="0">
            <a:spAutoFit/>
          </a:bodyPr>
          <a:lstStyle/>
          <a:p>
            <a:pPr algn="ctr"/>
            <a:r>
              <a:rPr lang="en-US" sz="1200" dirty="0"/>
              <a:t>Rosazea: Papeln/Pusteln</a:t>
            </a:r>
          </a:p>
        </p:txBody>
      </p:sp>
      <p:sp>
        <p:nvSpPr>
          <p:cNvPr id="4" name="Text Box 4">
            <a:extLst>
              <a:ext uri="{FF2B5EF4-FFF2-40B4-BE49-F238E27FC236}">
                <a16:creationId xmlns:a16="http://schemas.microsoft.com/office/drawing/2014/main" id="{E1B91D10-2D09-A5D2-83FB-10F1DE6E56AA}"/>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extLst>
      <p:ext uri="{BB962C8B-B14F-4D97-AF65-F5344CB8AC3E}">
        <p14:creationId xmlns:p14="http://schemas.microsoft.com/office/powerpoint/2010/main" val="3078740676"/>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51F09-A628-9F4C-905D-AFEFC17C41E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1168E5-050C-F767-8BEE-C3DE4DB4D409}"/>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281</a:t>
            </a:fld>
            <a:endParaRPr lang="en-US" altLang="en-US"/>
          </a:p>
        </p:txBody>
      </p:sp>
      <p:sp>
        <p:nvSpPr>
          <p:cNvPr id="3" name="Rectangle 2">
            <a:extLst>
              <a:ext uri="{FF2B5EF4-FFF2-40B4-BE49-F238E27FC236}">
                <a16:creationId xmlns:a16="http://schemas.microsoft.com/office/drawing/2014/main" id="{65E4B613-D06F-E4BD-779F-B1C052812602}"/>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F</a:t>
            </a:r>
          </a:p>
        </p:txBody>
      </p:sp>
      <p:sp>
        <p:nvSpPr>
          <p:cNvPr id="4" name="Text Box 4">
            <a:extLst>
              <a:ext uri="{FF2B5EF4-FFF2-40B4-BE49-F238E27FC236}">
                <a16:creationId xmlns:a16="http://schemas.microsoft.com/office/drawing/2014/main" id="{B5131BE4-5E44-C84A-B2C7-E2C2228CDC81}"/>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02075134-A311-DE85-D9DC-E88FCE5B75AF}"/>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dirty="0">
                <a:solidFill>
                  <a:schemeClr val="bg1">
                    <a:lumMod val="65000"/>
                  </a:schemeClr>
                </a:solidFill>
              </a:rPr>
              <a:t>--Staphylokokken-marginale Keratitis</a:t>
            </a:r>
          </a:p>
          <a:p>
            <a:r>
              <a:rPr lang="en-US" sz="1200" b="1" dirty="0"/>
              <a:t>--Rosazea</a:t>
            </a:r>
          </a:p>
        </p:txBody>
      </p:sp>
      <p:sp>
        <p:nvSpPr>
          <p:cNvPr id="7" name="TextBox 6">
            <a:extLst>
              <a:ext uri="{FF2B5EF4-FFF2-40B4-BE49-F238E27FC236}">
                <a16:creationId xmlns:a16="http://schemas.microsoft.com/office/drawing/2014/main" id="{BA445972-9749-8170-4422-CD024B5FF4D3}"/>
              </a:ext>
            </a:extLst>
          </p:cNvPr>
          <p:cNvSpPr txBox="1"/>
          <p:nvPr/>
        </p:nvSpPr>
        <p:spPr>
          <a:xfrm>
            <a:off x="2133600" y="1846899"/>
            <a:ext cx="6596616" cy="4278094"/>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Kurz gesagt: Was ist </a:t>
            </a:r>
            <a:r>
              <a:rPr lang="en-US" sz="1200" dirty="0">
                <a:solidFill>
                  <a:srgbClr val="0000FF"/>
                </a:solidFill>
              </a:rPr>
              <a:t>Rosazea?</a:t>
            </a:r>
          </a:p>
          <a:p>
            <a:r>
              <a:rPr lang="en-US" sz="1200" dirty="0">
                <a:solidFill>
                  <a:srgbClr val="0000FF"/>
                </a:solidFill>
              </a:rPr>
              <a:t>Eine chronische, akneähnliche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600" dirty="0">
              <a:latin typeface="+mn-lt"/>
            </a:endParaRPr>
          </a:p>
          <a:p>
            <a:endParaRPr lang="en-US" sz="16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600" i="1" dirty="0">
              <a:solidFill>
                <a:srgbClr val="0000FF"/>
              </a:solidFill>
            </a:endParaRPr>
          </a:p>
          <a:p>
            <a:r>
              <a:rPr lang="en-US" sz="1200" i="1" dirty="0">
                <a:solidFill>
                  <a:srgbClr val="0000FF"/>
                </a:solidFill>
              </a:rPr>
              <a:t>Gibt es eine geschlechtsspezifische Prävalenz? </a:t>
            </a:r>
            <a:r>
              <a:rPr lang="en-US" sz="1200" i="1" dirty="0"/>
              <a:t>Eine ethnische Prävalenz? </a:t>
            </a:r>
            <a:r>
              <a:rPr lang="en-US" sz="1200" i="1" dirty="0">
                <a:solidFill>
                  <a:srgbClr val="0000FF"/>
                </a:solidFill>
              </a:rPr>
              <a:t>Eine Altersprävalenz?</a:t>
            </a:r>
          </a:p>
          <a:p>
            <a:r>
              <a:rPr lang="en-US" sz="1200" dirty="0">
                <a:solidFill>
                  <a:srgbClr val="0000FF"/>
                </a:solidFill>
              </a:rPr>
              <a:t>Ja, Frauen sind häufiger betroffen. </a:t>
            </a:r>
            <a:r>
              <a:rPr lang="en-US" sz="1200" dirty="0"/>
              <a:t>Nein. </a:t>
            </a:r>
            <a:r>
              <a:rPr lang="en-US" sz="1200" dirty="0">
                <a:solidFill>
                  <a:srgbClr val="0000FF"/>
                </a:solidFill>
              </a:rPr>
              <a:t>Menschen mittleren Alters.</a:t>
            </a:r>
          </a:p>
          <a:p>
            <a:endParaRPr lang="en-US" sz="1600" i="1" dirty="0">
              <a:solidFill>
                <a:srgbClr val="0000FF"/>
              </a:solidFill>
            </a:endParaRPr>
          </a:p>
          <a:p>
            <a:r>
              <a:rPr lang="en-US" sz="1200" i="1" dirty="0">
                <a:solidFill>
                  <a:srgbClr val="0000FF"/>
                </a:solidFill>
              </a:rPr>
              <a:t>Was sind die klassischen </a:t>
            </a:r>
            <a:r>
              <a:rPr lang="en-US" sz="1200" i="1" dirty="0" err="1">
                <a:solidFill>
                  <a:srgbClr val="0000FF"/>
                </a:solidFill>
              </a:rPr>
              <a:t>nicht-okulären </a:t>
            </a:r>
            <a:r>
              <a:rPr lang="en-US" sz="1200" i="1" dirty="0">
                <a:solidFill>
                  <a:srgbClr val="0000FF"/>
                </a:solidFill>
              </a:rPr>
              <a:t>Befunde bei der Untersuchung?</a:t>
            </a:r>
          </a:p>
          <a:p>
            <a:r>
              <a:rPr lang="en-US" sz="1200" dirty="0">
                <a:solidFill>
                  <a:srgbClr val="0000FF"/>
                </a:solidFill>
              </a:rPr>
              <a:t>--Erythem im Mittelgesicht</a:t>
            </a:r>
          </a:p>
          <a:p>
            <a:r>
              <a:rPr lang="en-US" sz="1200" dirty="0">
                <a:solidFill>
                  <a:srgbClr val="0000FF"/>
                </a:solidFill>
              </a:rPr>
              <a:t>--Pusteln/Papeln</a:t>
            </a:r>
          </a:p>
          <a:p>
            <a:r>
              <a:rPr lang="en-US" sz="1200" dirty="0">
                <a:solidFill>
                  <a:srgbClr val="0000FF"/>
                </a:solidFill>
              </a:rPr>
              <a:t>--Verdickung der Nasenhaut</a:t>
            </a:r>
            <a:r>
              <a:rPr lang="en-US" sz="1200" dirty="0">
                <a:solidFill>
                  <a:schemeClr val="accent6">
                    <a:lumMod val="20000"/>
                    <a:lumOff val="80000"/>
                  </a:schemeClr>
                </a:solidFill>
              </a:rPr>
              <a:t>, auch </a:t>
            </a:r>
            <a:r>
              <a:rPr lang="en-US" sz="1200" i="1" dirty="0">
                <a:solidFill>
                  <a:schemeClr val="accent6">
                    <a:lumMod val="20000"/>
                    <a:lumOff val="80000"/>
                  </a:schemeClr>
                </a:solidFill>
              </a:rPr>
              <a:t>Rhinophym</a:t>
            </a:r>
            <a:r>
              <a:rPr lang="en-US" sz="1200" dirty="0">
                <a:solidFill>
                  <a:schemeClr val="accent6">
                    <a:lumMod val="20000"/>
                    <a:lumOff val="80000"/>
                  </a:schemeClr>
                </a:solidFill>
              </a:rPr>
              <a:t> genannt</a:t>
            </a:r>
          </a:p>
          <a:p>
            <a:endParaRPr lang="en-US" sz="1600" dirty="0">
              <a:solidFill>
                <a:schemeClr val="accent6">
                  <a:lumMod val="20000"/>
                  <a:lumOff val="80000"/>
                </a:schemeClr>
              </a:solidFill>
            </a:endParaRPr>
          </a:p>
          <a:p>
            <a:r>
              <a:rPr lang="en-US" sz="1200" i="1" dirty="0">
                <a:solidFill>
                  <a:schemeClr val="accent6">
                    <a:lumMod val="20000"/>
                    <a:lumOff val="80000"/>
                  </a:schemeClr>
                </a:solidFill>
              </a:rPr>
              <a:t>Was bezeichnet das </a:t>
            </a:r>
            <a:r>
              <a:rPr lang="en-US" sz="1200" dirty="0">
                <a:solidFill>
                  <a:schemeClr val="accent6">
                    <a:lumMod val="20000"/>
                    <a:lumOff val="80000"/>
                  </a:schemeClr>
                </a:solidFill>
              </a:rPr>
              <a:t>Cornea</a:t>
            </a:r>
            <a:r>
              <a:rPr lang="en-US" sz="1200" i="1" dirty="0">
                <a:solidFill>
                  <a:schemeClr val="accent6">
                    <a:lumMod val="20000"/>
                    <a:lumOff val="80000"/>
                  </a:schemeClr>
                </a:solidFill>
              </a:rPr>
              <a:t>-Buch als „Grundpfeiler der Therapie“ bei Rosazea?</a:t>
            </a:r>
          </a:p>
          <a:p>
            <a:r>
              <a:rPr lang="en-US" sz="1200" dirty="0">
                <a:solidFill>
                  <a:schemeClr val="accent6">
                    <a:lumMod val="20000"/>
                    <a:lumOff val="80000"/>
                  </a:schemeClr>
                </a:solidFill>
              </a:rPr>
              <a:t>Orale Tetracycline</a:t>
            </a:r>
          </a:p>
        </p:txBody>
      </p:sp>
      <p:sp>
        <p:nvSpPr>
          <p:cNvPr id="8" name="Rectangle 7">
            <a:extLst>
              <a:ext uri="{FF2B5EF4-FFF2-40B4-BE49-F238E27FC236}">
                <a16:creationId xmlns:a16="http://schemas.microsoft.com/office/drawing/2014/main" id="{CDFEE433-52E3-DA3E-0ED4-8F5776A24940}"/>
              </a:ext>
            </a:extLst>
          </p:cNvPr>
          <p:cNvSpPr/>
          <p:nvPr/>
        </p:nvSpPr>
        <p:spPr>
          <a:xfrm>
            <a:off x="3352800" y="4524679"/>
            <a:ext cx="685800" cy="27834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lnSpc>
                <a:spcPts val="700"/>
              </a:lnSpc>
            </a:pPr>
            <a:r>
              <a:rPr lang="en-US" sz="1200" dirty="0">
                <a:solidFill>
                  <a:schemeClr val="tx1"/>
                </a:solidFill>
              </a:rPr>
              <a:t>Struktur</a:t>
            </a:r>
          </a:p>
        </p:txBody>
      </p:sp>
    </p:spTree>
    <p:extLst>
      <p:ext uri="{BB962C8B-B14F-4D97-AF65-F5344CB8AC3E}">
        <p14:creationId xmlns:p14="http://schemas.microsoft.com/office/powerpoint/2010/main" val="212506756"/>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CA5EF-DC7B-7DA0-FB52-F40C819918D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BAFA978-20FD-26EB-AB04-959609D95A8E}"/>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282</a:t>
            </a:fld>
            <a:endParaRPr lang="en-US" altLang="en-US"/>
          </a:p>
        </p:txBody>
      </p:sp>
      <p:sp>
        <p:nvSpPr>
          <p:cNvPr id="3" name="Rectangle 2">
            <a:extLst>
              <a:ext uri="{FF2B5EF4-FFF2-40B4-BE49-F238E27FC236}">
                <a16:creationId xmlns:a16="http://schemas.microsoft.com/office/drawing/2014/main" id="{EC15676D-C273-374D-9E7B-22F6DC925D6E}"/>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A</a:t>
            </a:r>
          </a:p>
        </p:txBody>
      </p:sp>
      <p:sp>
        <p:nvSpPr>
          <p:cNvPr id="4" name="Text Box 4">
            <a:extLst>
              <a:ext uri="{FF2B5EF4-FFF2-40B4-BE49-F238E27FC236}">
                <a16:creationId xmlns:a16="http://schemas.microsoft.com/office/drawing/2014/main" id="{5414ABB4-7BB5-BA7E-B1ED-3DE1C7665D99}"/>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C72A3250-2016-EB98-C275-B1DE7D8CC3A4}"/>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stromale Keratitis</a:t>
            </a:r>
          </a:p>
          <a:p>
            <a:r>
              <a:rPr lang="en-US" sz="1200" dirty="0">
                <a:solidFill>
                  <a:schemeClr val="bg1">
                    <a:lumMod val="65000"/>
                  </a:schemeClr>
                </a:solidFill>
              </a:rPr>
              <a:t>--Staphylokokken-Randkeratitis</a:t>
            </a:r>
          </a:p>
          <a:p>
            <a:r>
              <a:rPr lang="en-US" sz="1200" b="1" dirty="0"/>
              <a:t>--Rosazea</a:t>
            </a:r>
          </a:p>
        </p:txBody>
      </p:sp>
      <p:sp>
        <p:nvSpPr>
          <p:cNvPr id="7" name="TextBox 6">
            <a:extLst>
              <a:ext uri="{FF2B5EF4-FFF2-40B4-BE49-F238E27FC236}">
                <a16:creationId xmlns:a16="http://schemas.microsoft.com/office/drawing/2014/main" id="{0120E2C3-B760-10C1-AC93-84196FB880F4}"/>
              </a:ext>
            </a:extLst>
          </p:cNvPr>
          <p:cNvSpPr txBox="1"/>
          <p:nvPr/>
        </p:nvSpPr>
        <p:spPr>
          <a:xfrm>
            <a:off x="2133600" y="1846899"/>
            <a:ext cx="6596616" cy="4278094"/>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Kurz gesagt: Was ist </a:t>
            </a:r>
            <a:r>
              <a:rPr lang="en-US" sz="1200" dirty="0">
                <a:solidFill>
                  <a:srgbClr val="0000FF"/>
                </a:solidFill>
              </a:rPr>
              <a:t>Rosazea?</a:t>
            </a:r>
          </a:p>
          <a:p>
            <a:r>
              <a:rPr lang="en-US" sz="1200" dirty="0">
                <a:solidFill>
                  <a:srgbClr val="0000FF"/>
                </a:solidFill>
              </a:rPr>
              <a:t>Eine chronische, akneähnliche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600" dirty="0">
              <a:latin typeface="+mn-lt"/>
            </a:endParaRPr>
          </a:p>
          <a:p>
            <a:endParaRPr lang="en-US" sz="16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600" i="1" dirty="0">
              <a:solidFill>
                <a:srgbClr val="0000FF"/>
              </a:solidFill>
            </a:endParaRPr>
          </a:p>
          <a:p>
            <a:r>
              <a:rPr lang="en-US" sz="1200" i="1" dirty="0">
                <a:solidFill>
                  <a:srgbClr val="0000FF"/>
                </a:solidFill>
              </a:rPr>
              <a:t>Gibt es eine geschlechtsspezifische Prävalenz? </a:t>
            </a:r>
            <a:r>
              <a:rPr lang="en-US" sz="1200" i="1" dirty="0"/>
              <a:t>Eine ethnische Prävalenz? </a:t>
            </a:r>
            <a:r>
              <a:rPr lang="en-US" sz="1200" i="1" dirty="0">
                <a:solidFill>
                  <a:srgbClr val="0000FF"/>
                </a:solidFill>
              </a:rPr>
              <a:t>Eine Altersprävalenz?</a:t>
            </a:r>
          </a:p>
          <a:p>
            <a:r>
              <a:rPr lang="en-US" sz="1200" dirty="0">
                <a:solidFill>
                  <a:srgbClr val="0000FF"/>
                </a:solidFill>
              </a:rPr>
              <a:t>Ja, Frauen sind häufiger betroffen. </a:t>
            </a:r>
            <a:r>
              <a:rPr lang="en-US" sz="1200" dirty="0"/>
              <a:t>Nein. </a:t>
            </a:r>
            <a:r>
              <a:rPr lang="en-US" sz="1200" dirty="0">
                <a:solidFill>
                  <a:srgbClr val="0000FF"/>
                </a:solidFill>
              </a:rPr>
              <a:t>Menschen mittleren Alters.</a:t>
            </a:r>
          </a:p>
          <a:p>
            <a:endParaRPr lang="en-US" sz="1600" i="1" dirty="0">
              <a:solidFill>
                <a:srgbClr val="0000FF"/>
              </a:solidFill>
            </a:endParaRPr>
          </a:p>
          <a:p>
            <a:r>
              <a:rPr lang="en-US" sz="1200" i="1" dirty="0">
                <a:solidFill>
                  <a:srgbClr val="0000FF"/>
                </a:solidFill>
              </a:rPr>
              <a:t>Was sind die klassischen </a:t>
            </a:r>
            <a:r>
              <a:rPr lang="en-US" sz="1200" i="1" dirty="0" err="1">
                <a:solidFill>
                  <a:srgbClr val="0000FF"/>
                </a:solidFill>
              </a:rPr>
              <a:t>nicht-okularen </a:t>
            </a:r>
            <a:r>
              <a:rPr lang="en-US" sz="1200" i="1" dirty="0">
                <a:solidFill>
                  <a:srgbClr val="0000FF"/>
                </a:solidFill>
              </a:rPr>
              <a:t>Befunde bei der Untersuchung?</a:t>
            </a:r>
          </a:p>
          <a:p>
            <a:r>
              <a:rPr lang="en-US" sz="1200" dirty="0">
                <a:solidFill>
                  <a:srgbClr val="0000FF"/>
                </a:solidFill>
              </a:rPr>
              <a:t>--Erythem im Mittelgesicht</a:t>
            </a:r>
          </a:p>
          <a:p>
            <a:r>
              <a:rPr lang="en-US" sz="1200" dirty="0">
                <a:solidFill>
                  <a:srgbClr val="0000FF"/>
                </a:solidFill>
              </a:rPr>
              <a:t>--Pusteln/Papeln</a:t>
            </a:r>
          </a:p>
          <a:p>
            <a:r>
              <a:rPr lang="en-US" sz="1200" dirty="0">
                <a:solidFill>
                  <a:srgbClr val="0000FF"/>
                </a:solidFill>
              </a:rPr>
              <a:t>--Verdickung der Nasenhaut</a:t>
            </a:r>
            <a:r>
              <a:rPr lang="en-US" sz="1200" dirty="0">
                <a:solidFill>
                  <a:schemeClr val="accent6">
                    <a:lumMod val="20000"/>
                    <a:lumOff val="80000"/>
                  </a:schemeClr>
                </a:solidFill>
              </a:rPr>
              <a:t>, auch </a:t>
            </a:r>
            <a:r>
              <a:rPr lang="en-US" sz="1200" i="1" dirty="0">
                <a:solidFill>
                  <a:schemeClr val="accent6">
                    <a:lumMod val="20000"/>
                    <a:lumOff val="80000"/>
                  </a:schemeClr>
                </a:solidFill>
              </a:rPr>
              <a:t>Rhinophym</a:t>
            </a:r>
            <a:r>
              <a:rPr lang="en-US" sz="1200" dirty="0">
                <a:solidFill>
                  <a:schemeClr val="accent6">
                    <a:lumMod val="20000"/>
                    <a:lumOff val="80000"/>
                  </a:schemeClr>
                </a:solidFill>
              </a:rPr>
              <a:t> genannt</a:t>
            </a:r>
          </a:p>
          <a:p>
            <a:endParaRPr lang="en-US" sz="1600" dirty="0">
              <a:solidFill>
                <a:schemeClr val="accent6">
                  <a:lumMod val="20000"/>
                  <a:lumOff val="80000"/>
                </a:schemeClr>
              </a:solidFill>
            </a:endParaRPr>
          </a:p>
          <a:p>
            <a:r>
              <a:rPr lang="en-US" sz="1200" i="1" dirty="0">
                <a:solidFill>
                  <a:schemeClr val="accent6">
                    <a:lumMod val="20000"/>
                    <a:lumOff val="80000"/>
                  </a:schemeClr>
                </a:solidFill>
              </a:rPr>
              <a:t>Was bezeichnet das </a:t>
            </a:r>
            <a:r>
              <a:rPr lang="en-US" sz="1200" dirty="0">
                <a:solidFill>
                  <a:schemeClr val="accent6">
                    <a:lumMod val="20000"/>
                    <a:lumOff val="80000"/>
                  </a:schemeClr>
                </a:solidFill>
              </a:rPr>
              <a:t>Cornea</a:t>
            </a:r>
            <a:r>
              <a:rPr lang="en-US" sz="1200" i="1" dirty="0">
                <a:solidFill>
                  <a:schemeClr val="accent6">
                    <a:lumMod val="20000"/>
                    <a:lumOff val="80000"/>
                  </a:schemeClr>
                </a:solidFill>
              </a:rPr>
              <a:t>-Buch als „Grundpfeiler der Therapie“ bei Rosazea?</a:t>
            </a:r>
          </a:p>
          <a:p>
            <a:r>
              <a:rPr lang="en-US" sz="1200" dirty="0">
                <a:solidFill>
                  <a:schemeClr val="accent6">
                    <a:lumMod val="20000"/>
                    <a:lumOff val="80000"/>
                  </a:schemeClr>
                </a:solidFill>
              </a:rPr>
              <a:t>Orale Tetracycline</a:t>
            </a:r>
          </a:p>
        </p:txBody>
      </p:sp>
    </p:spTree>
    <p:extLst>
      <p:ext uri="{BB962C8B-B14F-4D97-AF65-F5344CB8AC3E}">
        <p14:creationId xmlns:p14="http://schemas.microsoft.com/office/powerpoint/2010/main" val="3936226251"/>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70B20-CF4A-6439-D5A0-5B5EE249D15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8F8B1D-52EA-C604-018B-AD9D3E0AD1C2}"/>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283</a:t>
            </a:fld>
            <a:endParaRPr lang="en-US" altLang="en-US"/>
          </a:p>
        </p:txBody>
      </p:sp>
      <p:sp>
        <p:nvSpPr>
          <p:cNvPr id="3" name="Rectangle 2">
            <a:extLst>
              <a:ext uri="{FF2B5EF4-FFF2-40B4-BE49-F238E27FC236}">
                <a16:creationId xmlns:a16="http://schemas.microsoft.com/office/drawing/2014/main" id="{B5CD9D1F-F084-361E-60C0-33CDC5EF1375}"/>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F</a:t>
            </a:r>
          </a:p>
        </p:txBody>
      </p:sp>
      <p:sp>
        <p:nvSpPr>
          <p:cNvPr id="4" name="Text Box 4">
            <a:extLst>
              <a:ext uri="{FF2B5EF4-FFF2-40B4-BE49-F238E27FC236}">
                <a16:creationId xmlns:a16="http://schemas.microsoft.com/office/drawing/2014/main" id="{1E4556CA-5691-A0D4-E0FA-B63765C6921B}"/>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974920A1-978A-4499-E588-66E56C35692C}"/>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dirty="0">
                <a:solidFill>
                  <a:schemeClr val="bg1">
                    <a:lumMod val="65000"/>
                  </a:schemeClr>
                </a:solidFill>
              </a:rPr>
              <a:t>--Staphylokokken-marginale Keratitis</a:t>
            </a:r>
          </a:p>
          <a:p>
            <a:r>
              <a:rPr lang="en-US" sz="1200" b="1" dirty="0"/>
              <a:t>--Rosazea</a:t>
            </a:r>
          </a:p>
        </p:txBody>
      </p:sp>
      <p:sp>
        <p:nvSpPr>
          <p:cNvPr id="7" name="TextBox 6">
            <a:extLst>
              <a:ext uri="{FF2B5EF4-FFF2-40B4-BE49-F238E27FC236}">
                <a16:creationId xmlns:a16="http://schemas.microsoft.com/office/drawing/2014/main" id="{328CA94D-6AFB-C4B0-A970-53C80CE6C1E2}"/>
              </a:ext>
            </a:extLst>
          </p:cNvPr>
          <p:cNvSpPr txBox="1"/>
          <p:nvPr/>
        </p:nvSpPr>
        <p:spPr>
          <a:xfrm>
            <a:off x="2133600" y="1846899"/>
            <a:ext cx="6596616" cy="4278094"/>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Kurz gesagt: Was ist </a:t>
            </a:r>
            <a:r>
              <a:rPr lang="en-US" sz="1200" dirty="0">
                <a:solidFill>
                  <a:srgbClr val="0000FF"/>
                </a:solidFill>
              </a:rPr>
              <a:t>Rosazea?</a:t>
            </a:r>
          </a:p>
          <a:p>
            <a:r>
              <a:rPr lang="en-US" sz="1200" dirty="0">
                <a:solidFill>
                  <a:srgbClr val="0000FF"/>
                </a:solidFill>
              </a:rPr>
              <a:t>Eine chronische, akneähnliche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600" dirty="0">
              <a:latin typeface="+mn-lt"/>
            </a:endParaRPr>
          </a:p>
          <a:p>
            <a:endParaRPr lang="en-US" sz="16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600" i="1" dirty="0">
              <a:solidFill>
                <a:srgbClr val="0000FF"/>
              </a:solidFill>
            </a:endParaRPr>
          </a:p>
          <a:p>
            <a:r>
              <a:rPr lang="en-US" sz="1200" i="1" dirty="0">
                <a:solidFill>
                  <a:srgbClr val="0000FF"/>
                </a:solidFill>
              </a:rPr>
              <a:t>Gibt es eine geschlechtsspezifische Prävalenz? </a:t>
            </a:r>
            <a:r>
              <a:rPr lang="en-US" sz="1200" i="1" dirty="0"/>
              <a:t>Eine ethnische Prävalenz? </a:t>
            </a:r>
            <a:r>
              <a:rPr lang="en-US" sz="1200" i="1" dirty="0">
                <a:solidFill>
                  <a:srgbClr val="0000FF"/>
                </a:solidFill>
              </a:rPr>
              <a:t>Eine Altersprävalenz?</a:t>
            </a:r>
          </a:p>
          <a:p>
            <a:r>
              <a:rPr lang="en-US" sz="1200" dirty="0">
                <a:solidFill>
                  <a:srgbClr val="0000FF"/>
                </a:solidFill>
              </a:rPr>
              <a:t>Ja, Frauen sind häufiger betroffen. </a:t>
            </a:r>
            <a:r>
              <a:rPr lang="en-US" sz="1200" dirty="0"/>
              <a:t>Nein. </a:t>
            </a:r>
            <a:r>
              <a:rPr lang="en-US" sz="1200" dirty="0">
                <a:solidFill>
                  <a:srgbClr val="0000FF"/>
                </a:solidFill>
              </a:rPr>
              <a:t>Menschen mittleren Alters.</a:t>
            </a:r>
          </a:p>
          <a:p>
            <a:endParaRPr lang="en-US" sz="1600" i="1" dirty="0">
              <a:solidFill>
                <a:srgbClr val="0000FF"/>
              </a:solidFill>
            </a:endParaRPr>
          </a:p>
          <a:p>
            <a:r>
              <a:rPr lang="en-US" sz="1200" i="1" dirty="0">
                <a:solidFill>
                  <a:srgbClr val="0000FF"/>
                </a:solidFill>
              </a:rPr>
              <a:t>Was sind die klassischen </a:t>
            </a:r>
            <a:r>
              <a:rPr lang="en-US" sz="1200" i="1" dirty="0" err="1">
                <a:solidFill>
                  <a:srgbClr val="0000FF"/>
                </a:solidFill>
              </a:rPr>
              <a:t>nicht-okulären </a:t>
            </a:r>
            <a:r>
              <a:rPr lang="en-US" sz="1200" i="1" dirty="0">
                <a:solidFill>
                  <a:srgbClr val="0000FF"/>
                </a:solidFill>
              </a:rPr>
              <a:t>Befunde bei der Untersuchung?</a:t>
            </a:r>
          </a:p>
          <a:p>
            <a:r>
              <a:rPr lang="en-US" sz="1200" dirty="0">
                <a:solidFill>
                  <a:srgbClr val="0000FF"/>
                </a:solidFill>
              </a:rPr>
              <a:t>--Erythem im Mittelgesicht</a:t>
            </a:r>
          </a:p>
          <a:p>
            <a:r>
              <a:rPr lang="en-US" sz="1200" dirty="0">
                <a:solidFill>
                  <a:srgbClr val="0000FF"/>
                </a:solidFill>
              </a:rPr>
              <a:t>--Pusteln/Papeln</a:t>
            </a:r>
          </a:p>
          <a:p>
            <a:r>
              <a:rPr lang="en-US" sz="1200" dirty="0">
                <a:solidFill>
                  <a:srgbClr val="0000FF"/>
                </a:solidFill>
              </a:rPr>
              <a:t>--Verdickung der Nasenhaut </a:t>
            </a:r>
            <a:r>
              <a:rPr lang="en-US" sz="1200" dirty="0"/>
              <a:t>(sogenanntes </a:t>
            </a:r>
            <a:r>
              <a:rPr lang="en-US" sz="1200" i="1" dirty="0"/>
              <a:t>Rhinophym</a:t>
            </a:r>
            <a:r>
              <a:rPr lang="en-US" sz="1200" dirty="0"/>
              <a:t>)</a:t>
            </a:r>
            <a:endParaRPr lang="en-US" sz="1600" dirty="0">
              <a:solidFill>
                <a:schemeClr val="accent6">
                  <a:lumMod val="20000"/>
                  <a:lumOff val="80000"/>
                </a:schemeClr>
              </a:solidFill>
            </a:endParaRPr>
          </a:p>
          <a:p>
            <a:endParaRPr lang="en-US" sz="1600" dirty="0">
              <a:solidFill>
                <a:schemeClr val="accent6">
                  <a:lumMod val="20000"/>
                  <a:lumOff val="80000"/>
                </a:schemeClr>
              </a:solidFill>
            </a:endParaRPr>
          </a:p>
          <a:p>
            <a:r>
              <a:rPr lang="en-US" sz="1200" i="1" dirty="0">
                <a:solidFill>
                  <a:schemeClr val="accent6">
                    <a:lumMod val="20000"/>
                    <a:lumOff val="80000"/>
                  </a:schemeClr>
                </a:solidFill>
              </a:rPr>
              <a:t>Was bezeichnet das </a:t>
            </a:r>
            <a:r>
              <a:rPr lang="en-US" sz="1200" dirty="0">
                <a:solidFill>
                  <a:schemeClr val="accent6">
                    <a:lumMod val="20000"/>
                    <a:lumOff val="80000"/>
                  </a:schemeClr>
                </a:solidFill>
              </a:rPr>
              <a:t>Cornea</a:t>
            </a:r>
            <a:r>
              <a:rPr lang="en-US" sz="1200" i="1" dirty="0">
                <a:solidFill>
                  <a:schemeClr val="accent6">
                    <a:lumMod val="20000"/>
                    <a:lumOff val="80000"/>
                  </a:schemeClr>
                </a:solidFill>
              </a:rPr>
              <a:t>-Buch als „Grundpfeiler der Therapie“ bei Rosazea?</a:t>
            </a:r>
          </a:p>
          <a:p>
            <a:r>
              <a:rPr lang="en-US" sz="1200" dirty="0">
                <a:solidFill>
                  <a:schemeClr val="accent6">
                    <a:lumMod val="20000"/>
                    <a:lumOff val="80000"/>
                  </a:schemeClr>
                </a:solidFill>
              </a:rPr>
              <a:t>Orale Tetracycline</a:t>
            </a:r>
          </a:p>
        </p:txBody>
      </p:sp>
      <p:sp>
        <p:nvSpPr>
          <p:cNvPr id="8" name="Rectangle 7">
            <a:extLst>
              <a:ext uri="{FF2B5EF4-FFF2-40B4-BE49-F238E27FC236}">
                <a16:creationId xmlns:a16="http://schemas.microsoft.com/office/drawing/2014/main" id="{4BC92DBF-78B3-59EC-F8CE-DC718F7F05EE}"/>
              </a:ext>
            </a:extLst>
          </p:cNvPr>
          <p:cNvSpPr/>
          <p:nvPr/>
        </p:nvSpPr>
        <p:spPr>
          <a:xfrm>
            <a:off x="5029200" y="4556130"/>
            <a:ext cx="1051560" cy="24688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700"/>
              </a:lnSpc>
            </a:pPr>
            <a:endParaRPr lang="en-US" sz="800" dirty="0">
              <a:solidFill>
                <a:schemeClr val="tx1"/>
              </a:solidFill>
            </a:endParaRPr>
          </a:p>
        </p:txBody>
      </p:sp>
    </p:spTree>
    <p:extLst>
      <p:ext uri="{BB962C8B-B14F-4D97-AF65-F5344CB8AC3E}">
        <p14:creationId xmlns:p14="http://schemas.microsoft.com/office/powerpoint/2010/main" val="1206878150"/>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F22CB-B618-50C5-2D7A-DF71053EA43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64829A5-22C4-7886-076D-9E6A2DFC746D}"/>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284</a:t>
            </a:fld>
            <a:endParaRPr lang="en-US" altLang="en-US"/>
          </a:p>
        </p:txBody>
      </p:sp>
      <p:sp>
        <p:nvSpPr>
          <p:cNvPr id="3" name="Rectangle 2">
            <a:extLst>
              <a:ext uri="{FF2B5EF4-FFF2-40B4-BE49-F238E27FC236}">
                <a16:creationId xmlns:a16="http://schemas.microsoft.com/office/drawing/2014/main" id="{FDEAE56B-F6CC-C5BD-29F8-FC84006727CF}"/>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A</a:t>
            </a:r>
          </a:p>
        </p:txBody>
      </p:sp>
      <p:sp>
        <p:nvSpPr>
          <p:cNvPr id="4" name="Text Box 4">
            <a:extLst>
              <a:ext uri="{FF2B5EF4-FFF2-40B4-BE49-F238E27FC236}">
                <a16:creationId xmlns:a16="http://schemas.microsoft.com/office/drawing/2014/main" id="{A08BB1B6-3016-E9BB-7531-5478202E762A}"/>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4BF5F30C-6007-B54E-FA5B-CDC299AF0D7E}"/>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dirty="0">
                <a:solidFill>
                  <a:schemeClr val="bg1">
                    <a:lumMod val="65000"/>
                  </a:schemeClr>
                </a:solidFill>
              </a:rPr>
              <a:t>--Staphylokokken-Randkeratitis</a:t>
            </a:r>
          </a:p>
          <a:p>
            <a:r>
              <a:rPr lang="en-US" sz="1200" b="1" dirty="0"/>
              <a:t>--Rosazea</a:t>
            </a:r>
          </a:p>
        </p:txBody>
      </p:sp>
      <p:sp>
        <p:nvSpPr>
          <p:cNvPr id="7" name="TextBox 6">
            <a:extLst>
              <a:ext uri="{FF2B5EF4-FFF2-40B4-BE49-F238E27FC236}">
                <a16:creationId xmlns:a16="http://schemas.microsoft.com/office/drawing/2014/main" id="{E4A04725-C5A5-8FF3-9730-11F692E11BCB}"/>
              </a:ext>
            </a:extLst>
          </p:cNvPr>
          <p:cNvSpPr txBox="1"/>
          <p:nvPr/>
        </p:nvSpPr>
        <p:spPr>
          <a:xfrm>
            <a:off x="2133600" y="1846899"/>
            <a:ext cx="6596616" cy="4278094"/>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Kurz gesagt: Was ist </a:t>
            </a:r>
            <a:r>
              <a:rPr lang="en-US" sz="1200" dirty="0">
                <a:solidFill>
                  <a:srgbClr val="0000FF"/>
                </a:solidFill>
              </a:rPr>
              <a:t>Rosazea?</a:t>
            </a:r>
          </a:p>
          <a:p>
            <a:r>
              <a:rPr lang="en-US" sz="1200" dirty="0">
                <a:solidFill>
                  <a:srgbClr val="0000FF"/>
                </a:solidFill>
              </a:rPr>
              <a:t>Eine chronische, akneähnliche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600" dirty="0">
              <a:latin typeface="+mn-lt"/>
            </a:endParaRPr>
          </a:p>
          <a:p>
            <a:endParaRPr lang="en-US" sz="16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600" i="1" dirty="0">
              <a:solidFill>
                <a:srgbClr val="0000FF"/>
              </a:solidFill>
            </a:endParaRPr>
          </a:p>
          <a:p>
            <a:r>
              <a:rPr lang="en-US" sz="1200" i="1" dirty="0">
                <a:solidFill>
                  <a:srgbClr val="0000FF"/>
                </a:solidFill>
              </a:rPr>
              <a:t>Gibt es eine geschlechtsspezifische Prävalenz? </a:t>
            </a:r>
            <a:r>
              <a:rPr lang="en-US" sz="1200" i="1" dirty="0"/>
              <a:t>Eine ethnische Prävalenz? </a:t>
            </a:r>
            <a:r>
              <a:rPr lang="en-US" sz="1200" i="1" dirty="0">
                <a:solidFill>
                  <a:srgbClr val="0000FF"/>
                </a:solidFill>
              </a:rPr>
              <a:t>Eine Altersprävalenz?</a:t>
            </a:r>
          </a:p>
          <a:p>
            <a:r>
              <a:rPr lang="en-US" sz="1200" dirty="0">
                <a:solidFill>
                  <a:srgbClr val="0000FF"/>
                </a:solidFill>
              </a:rPr>
              <a:t>Ja, Frauen sind häufiger betroffen. </a:t>
            </a:r>
            <a:r>
              <a:rPr lang="en-US" sz="1200" dirty="0"/>
              <a:t>Nein. </a:t>
            </a:r>
            <a:r>
              <a:rPr lang="en-US" sz="1200" dirty="0">
                <a:solidFill>
                  <a:srgbClr val="0000FF"/>
                </a:solidFill>
              </a:rPr>
              <a:t>Menschen mittleren Alters.</a:t>
            </a:r>
          </a:p>
          <a:p>
            <a:endParaRPr lang="en-US" sz="1600" i="1" dirty="0">
              <a:solidFill>
                <a:srgbClr val="0000FF"/>
              </a:solidFill>
            </a:endParaRPr>
          </a:p>
          <a:p>
            <a:r>
              <a:rPr lang="en-US" sz="1200" i="1" dirty="0">
                <a:solidFill>
                  <a:srgbClr val="0000FF"/>
                </a:solidFill>
              </a:rPr>
              <a:t>Was sind die klassischen </a:t>
            </a:r>
            <a:r>
              <a:rPr lang="en-US" sz="1200" i="1" dirty="0" err="1">
                <a:solidFill>
                  <a:srgbClr val="0000FF"/>
                </a:solidFill>
              </a:rPr>
              <a:t>nicht-okulären </a:t>
            </a:r>
            <a:r>
              <a:rPr lang="en-US" sz="1200" i="1" dirty="0">
                <a:solidFill>
                  <a:srgbClr val="0000FF"/>
                </a:solidFill>
              </a:rPr>
              <a:t>Befunde bei der Untersuchung?</a:t>
            </a:r>
          </a:p>
          <a:p>
            <a:r>
              <a:rPr lang="en-US" sz="1200" dirty="0">
                <a:solidFill>
                  <a:srgbClr val="0000FF"/>
                </a:solidFill>
              </a:rPr>
              <a:t>--Erythem im Mittelgesicht</a:t>
            </a:r>
          </a:p>
          <a:p>
            <a:r>
              <a:rPr lang="en-US" sz="1200" dirty="0">
                <a:solidFill>
                  <a:srgbClr val="0000FF"/>
                </a:solidFill>
              </a:rPr>
              <a:t>--Pusteln/Papeln</a:t>
            </a:r>
          </a:p>
          <a:p>
            <a:r>
              <a:rPr lang="en-US" sz="1200" dirty="0">
                <a:solidFill>
                  <a:srgbClr val="0000FF"/>
                </a:solidFill>
              </a:rPr>
              <a:t>--Verdickung der Nasenhaut </a:t>
            </a:r>
            <a:r>
              <a:rPr lang="en-US" sz="1200" dirty="0"/>
              <a:t>(sogenanntes </a:t>
            </a:r>
            <a:r>
              <a:rPr lang="en-US" sz="1200" i="1" dirty="0"/>
              <a:t>Rhinophym</a:t>
            </a:r>
            <a:r>
              <a:rPr lang="en-US" sz="1200" dirty="0"/>
              <a:t>)</a:t>
            </a:r>
            <a:endParaRPr lang="en-US" sz="1600" dirty="0">
              <a:solidFill>
                <a:schemeClr val="accent6">
                  <a:lumMod val="20000"/>
                  <a:lumOff val="80000"/>
                </a:schemeClr>
              </a:solidFill>
            </a:endParaRPr>
          </a:p>
          <a:p>
            <a:endParaRPr lang="en-US" sz="1600" dirty="0">
              <a:solidFill>
                <a:schemeClr val="accent6">
                  <a:lumMod val="20000"/>
                  <a:lumOff val="80000"/>
                </a:schemeClr>
              </a:solidFill>
            </a:endParaRPr>
          </a:p>
          <a:p>
            <a:r>
              <a:rPr lang="en-US" sz="1200" i="1" dirty="0">
                <a:solidFill>
                  <a:schemeClr val="accent6">
                    <a:lumMod val="20000"/>
                    <a:lumOff val="80000"/>
                  </a:schemeClr>
                </a:solidFill>
              </a:rPr>
              <a:t>Was bezeichnet das </a:t>
            </a:r>
            <a:r>
              <a:rPr lang="en-US" sz="1200" dirty="0">
                <a:solidFill>
                  <a:schemeClr val="accent6">
                    <a:lumMod val="20000"/>
                    <a:lumOff val="80000"/>
                  </a:schemeClr>
                </a:solidFill>
              </a:rPr>
              <a:t>Cornea</a:t>
            </a:r>
            <a:r>
              <a:rPr lang="en-US" sz="1200" i="1" dirty="0">
                <a:solidFill>
                  <a:schemeClr val="accent6">
                    <a:lumMod val="20000"/>
                    <a:lumOff val="80000"/>
                  </a:schemeClr>
                </a:solidFill>
              </a:rPr>
              <a:t>-Buch als „Grundpfeiler der Therapie“ bei Rosazea?</a:t>
            </a:r>
          </a:p>
          <a:p>
            <a:r>
              <a:rPr lang="en-US" sz="1200" dirty="0">
                <a:solidFill>
                  <a:schemeClr val="accent6">
                    <a:lumMod val="20000"/>
                    <a:lumOff val="80000"/>
                  </a:schemeClr>
                </a:solidFill>
              </a:rPr>
              <a:t>Orale Tetracycline</a:t>
            </a:r>
          </a:p>
        </p:txBody>
      </p:sp>
    </p:spTree>
    <p:extLst>
      <p:ext uri="{BB962C8B-B14F-4D97-AF65-F5344CB8AC3E}">
        <p14:creationId xmlns:p14="http://schemas.microsoft.com/office/powerpoint/2010/main" val="2795866507"/>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Rhinophyma Treatment">
            <a:extLst>
              <a:ext uri="{FF2B5EF4-FFF2-40B4-BE49-F238E27FC236}">
                <a16:creationId xmlns:a16="http://schemas.microsoft.com/office/drawing/2014/main" id="{6956F275-D95B-EE1E-665D-544039B6B87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1238" y="1256086"/>
            <a:ext cx="3621523" cy="434582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FC0DDBCC-9DA7-6CAC-0534-41924B734955}"/>
              </a:ext>
            </a:extLst>
          </p:cNvPr>
          <p:cNvSpPr txBox="1"/>
          <p:nvPr/>
        </p:nvSpPr>
        <p:spPr>
          <a:xfrm>
            <a:off x="3312685" y="6096000"/>
            <a:ext cx="2518638" cy="369332"/>
          </a:xfrm>
          <a:prstGeom prst="rect">
            <a:avLst/>
          </a:prstGeom>
          <a:noFill/>
        </p:spPr>
        <p:txBody>
          <a:bodyPr wrap="square" lIns="25400" tIns="12700" rIns="25400" bIns="12700" rtlCol="0">
            <a:spAutoFit/>
          </a:bodyPr>
          <a:lstStyle/>
          <a:p>
            <a:pPr algn="ctr"/>
            <a:r>
              <a:rPr lang="en-US" sz="1200" dirty="0"/>
              <a:t>Rosazea: Rhinophym</a:t>
            </a:r>
            <a:endParaRPr lang="en-US" dirty="0"/>
          </a:p>
        </p:txBody>
      </p:sp>
      <p:sp>
        <p:nvSpPr>
          <p:cNvPr id="3" name="Text Box 4">
            <a:extLst>
              <a:ext uri="{FF2B5EF4-FFF2-40B4-BE49-F238E27FC236}">
                <a16:creationId xmlns:a16="http://schemas.microsoft.com/office/drawing/2014/main" id="{1174BCB3-B59B-A82B-8AF4-5A721B951E15}"/>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extLst>
      <p:ext uri="{BB962C8B-B14F-4D97-AF65-F5344CB8AC3E}">
        <p14:creationId xmlns:p14="http://schemas.microsoft.com/office/powerpoint/2010/main" val="4171402716"/>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5941B-5FFE-D457-CD5F-7A4219398FE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ADC6FE4-20FF-0E4B-2ED3-5C8786311443}"/>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286</a:t>
            </a:fld>
            <a:endParaRPr lang="en-US" altLang="en-US"/>
          </a:p>
        </p:txBody>
      </p:sp>
      <p:sp>
        <p:nvSpPr>
          <p:cNvPr id="3" name="Rectangle 2">
            <a:extLst>
              <a:ext uri="{FF2B5EF4-FFF2-40B4-BE49-F238E27FC236}">
                <a16:creationId xmlns:a16="http://schemas.microsoft.com/office/drawing/2014/main" id="{DD5578E7-90F1-7DEF-E89F-ED2E1F3DFDA7}"/>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F</a:t>
            </a:r>
          </a:p>
        </p:txBody>
      </p:sp>
      <p:sp>
        <p:nvSpPr>
          <p:cNvPr id="4" name="Text Box 4">
            <a:extLst>
              <a:ext uri="{FF2B5EF4-FFF2-40B4-BE49-F238E27FC236}">
                <a16:creationId xmlns:a16="http://schemas.microsoft.com/office/drawing/2014/main" id="{636C9351-10EF-F6DE-EC2B-3B6802B1F0D9}"/>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0F0784A7-29B4-AB88-1F6B-2E6E05614637}"/>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dirty="0">
                <a:solidFill>
                  <a:schemeClr val="bg1">
                    <a:lumMod val="65000"/>
                  </a:schemeClr>
                </a:solidFill>
              </a:rPr>
              <a:t>--Staphylokokken-marginale Keratitis</a:t>
            </a:r>
          </a:p>
          <a:p>
            <a:r>
              <a:rPr lang="en-US" sz="1200" b="1" dirty="0"/>
              <a:t>--Rosazea</a:t>
            </a:r>
          </a:p>
        </p:txBody>
      </p:sp>
      <p:sp>
        <p:nvSpPr>
          <p:cNvPr id="7" name="TextBox 6">
            <a:extLst>
              <a:ext uri="{FF2B5EF4-FFF2-40B4-BE49-F238E27FC236}">
                <a16:creationId xmlns:a16="http://schemas.microsoft.com/office/drawing/2014/main" id="{FC7911F2-6768-62F7-8442-9649B4790A30}"/>
              </a:ext>
            </a:extLst>
          </p:cNvPr>
          <p:cNvSpPr txBox="1"/>
          <p:nvPr/>
        </p:nvSpPr>
        <p:spPr>
          <a:xfrm>
            <a:off x="2133600" y="1846899"/>
            <a:ext cx="6596616" cy="4278094"/>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Kurz gesagt: Was ist </a:t>
            </a:r>
            <a:r>
              <a:rPr lang="en-US" sz="1200" dirty="0">
                <a:solidFill>
                  <a:srgbClr val="0000FF"/>
                </a:solidFill>
              </a:rPr>
              <a:t>Rosazea?</a:t>
            </a:r>
          </a:p>
          <a:p>
            <a:r>
              <a:rPr lang="en-US" sz="1200" dirty="0">
                <a:solidFill>
                  <a:srgbClr val="0000FF"/>
                </a:solidFill>
              </a:rPr>
              <a:t>Eine chronische, akneähnliche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600" dirty="0">
              <a:latin typeface="+mn-lt"/>
            </a:endParaRPr>
          </a:p>
          <a:p>
            <a:endParaRPr lang="en-US" sz="16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600" i="1" dirty="0">
              <a:solidFill>
                <a:srgbClr val="0000FF"/>
              </a:solidFill>
            </a:endParaRPr>
          </a:p>
          <a:p>
            <a:r>
              <a:rPr lang="en-US" sz="1200" i="1" dirty="0">
                <a:solidFill>
                  <a:srgbClr val="0000FF"/>
                </a:solidFill>
              </a:rPr>
              <a:t>Gibt es eine geschlechtsspezifische Prävalenz? </a:t>
            </a:r>
            <a:r>
              <a:rPr lang="en-US" sz="1200" i="1" dirty="0"/>
              <a:t>Eine ethnische Prävalenz? </a:t>
            </a:r>
            <a:r>
              <a:rPr lang="en-US" sz="1200" i="1" dirty="0">
                <a:solidFill>
                  <a:srgbClr val="0000FF"/>
                </a:solidFill>
              </a:rPr>
              <a:t>Eine Altersprävalenz?</a:t>
            </a:r>
          </a:p>
          <a:p>
            <a:r>
              <a:rPr lang="en-US" sz="1200" dirty="0">
                <a:solidFill>
                  <a:srgbClr val="0000FF"/>
                </a:solidFill>
              </a:rPr>
              <a:t>Ja, Frauen sind häufiger betroffen. </a:t>
            </a:r>
            <a:r>
              <a:rPr lang="en-US" sz="1200" dirty="0"/>
              <a:t>Nein. </a:t>
            </a:r>
            <a:r>
              <a:rPr lang="en-US" sz="1200" dirty="0">
                <a:solidFill>
                  <a:srgbClr val="0000FF"/>
                </a:solidFill>
              </a:rPr>
              <a:t>Menschen mittleren Alters.</a:t>
            </a:r>
          </a:p>
          <a:p>
            <a:endParaRPr lang="en-US" sz="1600" i="1" dirty="0">
              <a:solidFill>
                <a:srgbClr val="0000FF"/>
              </a:solidFill>
            </a:endParaRPr>
          </a:p>
          <a:p>
            <a:r>
              <a:rPr lang="en-US" sz="1200" i="1" dirty="0">
                <a:solidFill>
                  <a:srgbClr val="0000FF"/>
                </a:solidFill>
              </a:rPr>
              <a:t>Was sind die klassischen </a:t>
            </a:r>
            <a:r>
              <a:rPr lang="en-US" sz="1200" i="1" dirty="0" err="1">
                <a:solidFill>
                  <a:srgbClr val="0000FF"/>
                </a:solidFill>
              </a:rPr>
              <a:t>nicht-okulären </a:t>
            </a:r>
            <a:r>
              <a:rPr lang="en-US" sz="1200" i="1" dirty="0">
                <a:solidFill>
                  <a:srgbClr val="0000FF"/>
                </a:solidFill>
              </a:rPr>
              <a:t>Befunde bei der Untersuchung?</a:t>
            </a:r>
          </a:p>
          <a:p>
            <a:r>
              <a:rPr lang="en-US" sz="1200" dirty="0">
                <a:solidFill>
                  <a:srgbClr val="0000FF"/>
                </a:solidFill>
              </a:rPr>
              <a:t>--Erythem im Mittelgesicht</a:t>
            </a:r>
          </a:p>
          <a:p>
            <a:r>
              <a:rPr lang="en-US" sz="1200" dirty="0">
                <a:solidFill>
                  <a:srgbClr val="0000FF"/>
                </a:solidFill>
              </a:rPr>
              <a:t>--Pusteln/Papeln</a:t>
            </a:r>
          </a:p>
          <a:p>
            <a:r>
              <a:rPr lang="en-US" sz="1200" dirty="0">
                <a:solidFill>
                  <a:srgbClr val="0000FF"/>
                </a:solidFill>
              </a:rPr>
              <a:t>--Verdickung der Nasenhaut </a:t>
            </a:r>
            <a:r>
              <a:rPr lang="en-US" sz="1200" dirty="0"/>
              <a:t>(sogenanntes </a:t>
            </a:r>
            <a:r>
              <a:rPr lang="en-US" sz="1200" i="1" dirty="0"/>
              <a:t>Rhinophym</a:t>
            </a:r>
            <a:r>
              <a:rPr lang="en-US" sz="1200" dirty="0"/>
              <a:t>)</a:t>
            </a:r>
          </a:p>
          <a:p>
            <a:endParaRPr lang="en-US" sz="1600" dirty="0">
              <a:solidFill>
                <a:srgbClr val="0000FF"/>
              </a:solidFill>
            </a:endParaRPr>
          </a:p>
          <a:p>
            <a:r>
              <a:rPr lang="en-US" sz="1200" i="1" dirty="0">
                <a:solidFill>
                  <a:srgbClr val="0000FF"/>
                </a:solidFill>
              </a:rPr>
              <a:t>Was bezeichnet das </a:t>
            </a:r>
            <a:r>
              <a:rPr lang="en-US" sz="1200" dirty="0">
                <a:solidFill>
                  <a:srgbClr val="0000FF"/>
                </a:solidFill>
              </a:rPr>
              <a:t>Cornea</a:t>
            </a:r>
            <a:r>
              <a:rPr lang="en-US" sz="1200" i="1" dirty="0">
                <a:solidFill>
                  <a:srgbClr val="0000FF"/>
                </a:solidFill>
              </a:rPr>
              <a:t>-Buch als „Grundpfeiler der Therapie“ bei Rosazea?</a:t>
            </a:r>
          </a:p>
          <a:p>
            <a:r>
              <a:rPr lang="en-US" sz="1200" dirty="0">
                <a:solidFill>
                  <a:schemeClr val="accent6">
                    <a:lumMod val="20000"/>
                    <a:lumOff val="80000"/>
                  </a:schemeClr>
                </a:solidFill>
              </a:rPr>
              <a:t>Orale Tetracycline</a:t>
            </a:r>
          </a:p>
        </p:txBody>
      </p:sp>
    </p:spTree>
    <p:extLst>
      <p:ext uri="{BB962C8B-B14F-4D97-AF65-F5344CB8AC3E}">
        <p14:creationId xmlns:p14="http://schemas.microsoft.com/office/powerpoint/2010/main" val="4003902294"/>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DA96A-4AA1-443B-CA60-02FFC0560D2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42D847-D22B-CDF1-3EAC-45527C181C01}"/>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287</a:t>
            </a:fld>
            <a:endParaRPr lang="en-US" altLang="en-US"/>
          </a:p>
        </p:txBody>
      </p:sp>
      <p:sp>
        <p:nvSpPr>
          <p:cNvPr id="3" name="Rectangle 2">
            <a:extLst>
              <a:ext uri="{FF2B5EF4-FFF2-40B4-BE49-F238E27FC236}">
                <a16:creationId xmlns:a16="http://schemas.microsoft.com/office/drawing/2014/main" id="{D8C12917-7AD3-D651-2F3A-A00399623FC4}"/>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Fragen und Antworten</a:t>
            </a:r>
          </a:p>
        </p:txBody>
      </p:sp>
      <p:sp>
        <p:nvSpPr>
          <p:cNvPr id="4" name="Text Box 4">
            <a:extLst>
              <a:ext uri="{FF2B5EF4-FFF2-40B4-BE49-F238E27FC236}">
                <a16:creationId xmlns:a16="http://schemas.microsoft.com/office/drawing/2014/main" id="{BA3F7BC1-598F-1183-3BB1-687C196C0D0E}"/>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DFEA427B-F2CE-5453-75F0-495E751FCD06}"/>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dirty="0">
                <a:solidFill>
                  <a:schemeClr val="bg1">
                    <a:lumMod val="65000"/>
                  </a:schemeClr>
                </a:solidFill>
              </a:rPr>
              <a:t>--Staphylokokken-marginale Keratitis</a:t>
            </a:r>
          </a:p>
          <a:p>
            <a:r>
              <a:rPr lang="en-US" sz="1200" b="1" dirty="0"/>
              <a:t>--Rosazea</a:t>
            </a:r>
          </a:p>
        </p:txBody>
      </p:sp>
      <p:sp>
        <p:nvSpPr>
          <p:cNvPr id="7" name="TextBox 6">
            <a:extLst>
              <a:ext uri="{FF2B5EF4-FFF2-40B4-BE49-F238E27FC236}">
                <a16:creationId xmlns:a16="http://schemas.microsoft.com/office/drawing/2014/main" id="{28A7D919-B151-AAFF-9604-218A8AD5B64D}"/>
              </a:ext>
            </a:extLst>
          </p:cNvPr>
          <p:cNvSpPr txBox="1"/>
          <p:nvPr/>
        </p:nvSpPr>
        <p:spPr>
          <a:xfrm>
            <a:off x="2133600" y="1846899"/>
            <a:ext cx="6596616" cy="4278094"/>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Kurz gesagt: Was ist </a:t>
            </a:r>
            <a:r>
              <a:rPr lang="en-US" sz="1200" dirty="0">
                <a:solidFill>
                  <a:srgbClr val="0000FF"/>
                </a:solidFill>
              </a:rPr>
              <a:t>Rosazea?</a:t>
            </a:r>
          </a:p>
          <a:p>
            <a:r>
              <a:rPr lang="en-US" sz="1200" dirty="0">
                <a:solidFill>
                  <a:srgbClr val="0000FF"/>
                </a:solidFill>
              </a:rPr>
              <a:t>Eine chronische, akneähnliche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600" dirty="0">
              <a:latin typeface="+mn-lt"/>
            </a:endParaRPr>
          </a:p>
          <a:p>
            <a:endParaRPr lang="en-US" sz="16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600" i="1" dirty="0">
              <a:solidFill>
                <a:srgbClr val="0000FF"/>
              </a:solidFill>
            </a:endParaRPr>
          </a:p>
          <a:p>
            <a:r>
              <a:rPr lang="en-US" sz="1200" i="1" dirty="0">
                <a:solidFill>
                  <a:srgbClr val="0000FF"/>
                </a:solidFill>
              </a:rPr>
              <a:t>Gibt es eine geschlechtsspezifische Prävalenz? </a:t>
            </a:r>
            <a:r>
              <a:rPr lang="en-US" sz="1200" i="1" dirty="0"/>
              <a:t>Eine ethnische Prävalenz? </a:t>
            </a:r>
            <a:r>
              <a:rPr lang="en-US" sz="1200" i="1" dirty="0">
                <a:solidFill>
                  <a:srgbClr val="0000FF"/>
                </a:solidFill>
              </a:rPr>
              <a:t>Eine Altersprävalenz?</a:t>
            </a:r>
          </a:p>
          <a:p>
            <a:r>
              <a:rPr lang="en-US" sz="1200" dirty="0">
                <a:solidFill>
                  <a:srgbClr val="0000FF"/>
                </a:solidFill>
              </a:rPr>
              <a:t>Ja, Frauen sind häufiger betroffen. </a:t>
            </a:r>
            <a:r>
              <a:rPr lang="en-US" sz="1200" dirty="0"/>
              <a:t>Nein. </a:t>
            </a:r>
            <a:r>
              <a:rPr lang="en-US" sz="1200" dirty="0">
                <a:solidFill>
                  <a:srgbClr val="0000FF"/>
                </a:solidFill>
              </a:rPr>
              <a:t>Menschen mittleren Alters.</a:t>
            </a:r>
          </a:p>
          <a:p>
            <a:endParaRPr lang="en-US" sz="1600" i="1" dirty="0">
              <a:solidFill>
                <a:srgbClr val="0000FF"/>
              </a:solidFill>
            </a:endParaRPr>
          </a:p>
          <a:p>
            <a:r>
              <a:rPr lang="en-US" sz="1200" i="1" dirty="0">
                <a:solidFill>
                  <a:srgbClr val="0000FF"/>
                </a:solidFill>
              </a:rPr>
              <a:t>Was sind die klassischen </a:t>
            </a:r>
            <a:r>
              <a:rPr lang="en-US" sz="1200" i="1" dirty="0" err="1">
                <a:solidFill>
                  <a:srgbClr val="0000FF"/>
                </a:solidFill>
              </a:rPr>
              <a:t>nicht-okulären </a:t>
            </a:r>
            <a:r>
              <a:rPr lang="en-US" sz="1200" i="1" dirty="0">
                <a:solidFill>
                  <a:srgbClr val="0000FF"/>
                </a:solidFill>
              </a:rPr>
              <a:t>Befunde bei der Untersuchung?</a:t>
            </a:r>
          </a:p>
          <a:p>
            <a:r>
              <a:rPr lang="en-US" sz="1200" dirty="0">
                <a:solidFill>
                  <a:srgbClr val="0000FF"/>
                </a:solidFill>
              </a:rPr>
              <a:t>--Erythem im Mittelgesicht</a:t>
            </a:r>
          </a:p>
          <a:p>
            <a:r>
              <a:rPr lang="en-US" sz="1200" dirty="0">
                <a:solidFill>
                  <a:srgbClr val="0000FF"/>
                </a:solidFill>
              </a:rPr>
              <a:t>--Pusteln/Papeln</a:t>
            </a:r>
          </a:p>
          <a:p>
            <a:r>
              <a:rPr lang="en-US" sz="1200" dirty="0">
                <a:solidFill>
                  <a:srgbClr val="0000FF"/>
                </a:solidFill>
              </a:rPr>
              <a:t>--Verdickung der Nasenhaut </a:t>
            </a:r>
            <a:r>
              <a:rPr lang="en-US" sz="1200" dirty="0"/>
              <a:t>(sogenanntes </a:t>
            </a:r>
            <a:r>
              <a:rPr lang="en-US" sz="1200" i="1" dirty="0"/>
              <a:t>Rhinophym</a:t>
            </a:r>
            <a:r>
              <a:rPr lang="en-US" sz="1200" dirty="0"/>
              <a:t>)</a:t>
            </a:r>
          </a:p>
          <a:p>
            <a:endParaRPr lang="en-US" sz="1600" dirty="0">
              <a:solidFill>
                <a:srgbClr val="0000FF"/>
              </a:solidFill>
            </a:endParaRPr>
          </a:p>
          <a:p>
            <a:r>
              <a:rPr lang="en-US" sz="1200" i="1" dirty="0">
                <a:solidFill>
                  <a:srgbClr val="0000FF"/>
                </a:solidFill>
              </a:rPr>
              <a:t>Was bezeichnet das </a:t>
            </a:r>
            <a:r>
              <a:rPr lang="en-US" sz="1200" dirty="0">
                <a:solidFill>
                  <a:srgbClr val="0000FF"/>
                </a:solidFill>
              </a:rPr>
              <a:t>Cornea</a:t>
            </a:r>
            <a:r>
              <a:rPr lang="en-US" sz="1200" i="1" dirty="0">
                <a:solidFill>
                  <a:srgbClr val="0000FF"/>
                </a:solidFill>
              </a:rPr>
              <a:t>-Buch als „Grundpfeiler der Therapie“ bei Rosazea?</a:t>
            </a:r>
          </a:p>
          <a:p>
            <a:r>
              <a:rPr lang="en-US" sz="1200" dirty="0">
                <a:solidFill>
                  <a:srgbClr val="0000FF"/>
                </a:solidFill>
              </a:rPr>
              <a:t>Orale Tetracycline</a:t>
            </a:r>
          </a:p>
        </p:txBody>
      </p:sp>
      <p:sp>
        <p:nvSpPr>
          <p:cNvPr id="12" name="Rectangle 11">
            <a:extLst>
              <a:ext uri="{FF2B5EF4-FFF2-40B4-BE49-F238E27FC236}">
                <a16:creationId xmlns:a16="http://schemas.microsoft.com/office/drawing/2014/main" id="{830BA2EB-78B8-D7A6-DAA6-2FBE90717DBD}"/>
              </a:ext>
            </a:extLst>
          </p:cNvPr>
          <p:cNvSpPr/>
          <p:nvPr/>
        </p:nvSpPr>
        <p:spPr>
          <a:xfrm>
            <a:off x="2133599" y="5253879"/>
            <a:ext cx="1325755" cy="23252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700"/>
              </a:lnSpc>
            </a:pPr>
            <a:endParaRPr lang="en-US" sz="800" dirty="0">
              <a:solidFill>
                <a:schemeClr val="tx1"/>
              </a:solidFill>
            </a:endParaRPr>
          </a:p>
        </p:txBody>
      </p:sp>
    </p:spTree>
    <p:extLst>
      <p:ext uri="{BB962C8B-B14F-4D97-AF65-F5344CB8AC3E}">
        <p14:creationId xmlns:p14="http://schemas.microsoft.com/office/powerpoint/2010/main" val="720052552"/>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3EE60-0CDC-EBC2-1684-E3313C42CA7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21056F7-0198-7986-4DFC-57E7C45B82FC}"/>
              </a:ext>
            </a:extLst>
          </p:cNvPr>
          <p:cNvSpPr>
            <a:spLocks noGrp="1"/>
          </p:cNvSpPr>
          <p:nvPr>
            <p:ph type="sldNum" sz="quarter" idx="12"/>
          </p:nvPr>
        </p:nvSpPr>
        <p:spPr/>
        <p:txBody>
          <a:bodyPr wrap="square" lIns="25400" tIns="12700" rIns="25400" bIns="12700"/>
          <a:lstStyle/>
          <a:p>
            <a:pPr>
              <a:defRPr/>
            </a:pPr>
            <a:fld id="{A1AA5ED7-CB67-4FBB-82A9-749A9AC1541D}" type="slidenum">
              <a:rPr lang="en-US" altLang="en-US" smtClean="0"/>
              <a:t>288</a:t>
            </a:fld>
            <a:endParaRPr lang="en-US" altLang="en-US"/>
          </a:p>
        </p:txBody>
      </p:sp>
      <p:sp>
        <p:nvSpPr>
          <p:cNvPr id="3" name="Rectangle 2">
            <a:extLst>
              <a:ext uri="{FF2B5EF4-FFF2-40B4-BE49-F238E27FC236}">
                <a16:creationId xmlns:a16="http://schemas.microsoft.com/office/drawing/2014/main" id="{2E9308AD-1867-3A56-3B82-D06FEB321CDB}"/>
              </a:ext>
            </a:extLst>
          </p:cNvPr>
          <p:cNvSpPr txBox="1">
            <a:spLocks noChangeArrowheads="1"/>
          </p:cNvSpPr>
          <p:nvPr/>
        </p:nvSpPr>
        <p:spPr bwMode="auto">
          <a:xfrm>
            <a:off x="457200" y="122238"/>
            <a:ext cx="7543800"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b"/>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a:solidFill>
                  <a:schemeClr val="tx2"/>
                </a:solidFill>
              </a:rPr>
              <a:t>A</a:t>
            </a:r>
          </a:p>
        </p:txBody>
      </p:sp>
      <p:sp>
        <p:nvSpPr>
          <p:cNvPr id="4" name="Text Box 4">
            <a:extLst>
              <a:ext uri="{FF2B5EF4-FFF2-40B4-BE49-F238E27FC236}">
                <a16:creationId xmlns:a16="http://schemas.microsoft.com/office/drawing/2014/main" id="{3CC2F53D-D0D1-B945-A322-EBCD20F712D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
        <p:nvSpPr>
          <p:cNvPr id="6" name="TextBox 5">
            <a:extLst>
              <a:ext uri="{FF2B5EF4-FFF2-40B4-BE49-F238E27FC236}">
                <a16:creationId xmlns:a16="http://schemas.microsoft.com/office/drawing/2014/main" id="{8807F80E-CCBC-81C4-B8DB-FDAF38E9C152}"/>
              </a:ext>
            </a:extLst>
          </p:cNvPr>
          <p:cNvSpPr txBox="1"/>
          <p:nvPr/>
        </p:nvSpPr>
        <p:spPr>
          <a:xfrm>
            <a:off x="640575" y="1480677"/>
            <a:ext cx="7360425" cy="1938992"/>
          </a:xfrm>
          <a:prstGeom prst="rect">
            <a:avLst/>
          </a:prstGeom>
          <a:noFill/>
        </p:spPr>
        <p:txBody>
          <a:bodyPr wrap="square" lIns="25400" tIns="12700" rIns="25400" bIns="12700" rtlCol="0">
            <a:spAutoFit/>
          </a:bodyPr>
          <a:lstStyle/>
          <a:p>
            <a:r>
              <a:rPr lang="en-US" sz="1200" dirty="0">
                <a:solidFill>
                  <a:schemeClr val="bg1">
                    <a:lumMod val="75000"/>
                  </a:schemeClr>
                </a:solidFill>
              </a:rPr>
              <a:t>Und schließlich … </a:t>
            </a:r>
            <a:r>
              <a:rPr lang="en-US" sz="1200" i="1" dirty="0">
                <a:solidFill>
                  <a:schemeClr val="bg1">
                    <a:lumMod val="75000"/>
                  </a:schemeClr>
                </a:solidFill>
              </a:rPr>
              <a:t>Wenn eine marginale Keratitis vorliegt, müssen vier weitere Erkrankungen in Betracht gezogen werden. Welche sind das? </a:t>
            </a:r>
          </a:p>
          <a:p>
            <a:r>
              <a:rPr lang="en-US" sz="1200" dirty="0">
                <a:solidFill>
                  <a:schemeClr val="bg1">
                    <a:lumMod val="75000"/>
                  </a:schemeClr>
                </a:solidFill>
              </a:rPr>
              <a:t>--Bakterielles (infektiöses) Ulkus</a:t>
            </a:r>
          </a:p>
          <a:p>
            <a:r>
              <a:rPr lang="en-US" sz="1200" dirty="0">
                <a:solidFill>
                  <a:schemeClr val="bg1">
                    <a:lumMod val="75000"/>
                  </a:schemeClr>
                </a:solidFill>
              </a:rPr>
              <a:t>--Herpetische Stromakeratitis</a:t>
            </a:r>
          </a:p>
          <a:p>
            <a:r>
              <a:rPr lang="en-US" sz="1200" dirty="0">
                <a:solidFill>
                  <a:schemeClr val="bg1">
                    <a:lumMod val="65000"/>
                  </a:schemeClr>
                </a:solidFill>
              </a:rPr>
              <a:t>--Staphylokokken-Randkeratitis</a:t>
            </a:r>
          </a:p>
          <a:p>
            <a:r>
              <a:rPr lang="en-US" sz="1200" b="1" dirty="0"/>
              <a:t>--Rosazea</a:t>
            </a:r>
          </a:p>
        </p:txBody>
      </p:sp>
      <p:sp>
        <p:nvSpPr>
          <p:cNvPr id="7" name="TextBox 6">
            <a:extLst>
              <a:ext uri="{FF2B5EF4-FFF2-40B4-BE49-F238E27FC236}">
                <a16:creationId xmlns:a16="http://schemas.microsoft.com/office/drawing/2014/main" id="{372712C4-3E2C-662D-F574-064583FC261D}"/>
              </a:ext>
            </a:extLst>
          </p:cNvPr>
          <p:cNvSpPr txBox="1"/>
          <p:nvPr/>
        </p:nvSpPr>
        <p:spPr>
          <a:xfrm>
            <a:off x="2133600" y="1846899"/>
            <a:ext cx="6596616" cy="4278094"/>
          </a:xfrm>
          <a:prstGeom prst="rect">
            <a:avLst/>
          </a:prstGeom>
          <a:solidFill>
            <a:schemeClr val="accent6">
              <a:lumMod val="20000"/>
              <a:lumOff val="80000"/>
            </a:schemeClr>
          </a:solidFill>
        </p:spPr>
        <p:txBody>
          <a:bodyPr wrap="square" lIns="25400" tIns="12700" rIns="25400" bIns="12700" rtlCol="0">
            <a:spAutoFit/>
          </a:bodyPr>
          <a:lstStyle/>
          <a:p>
            <a:r>
              <a:rPr lang="en-US" sz="1200" i="1" dirty="0">
                <a:solidFill>
                  <a:srgbClr val="0000FF"/>
                </a:solidFill>
              </a:rPr>
              <a:t>Kurz gesagt: Was ist </a:t>
            </a:r>
            <a:r>
              <a:rPr lang="en-US" sz="1200" dirty="0">
                <a:solidFill>
                  <a:srgbClr val="0000FF"/>
                </a:solidFill>
              </a:rPr>
              <a:t>Rosazea?</a:t>
            </a:r>
          </a:p>
          <a:p>
            <a:r>
              <a:rPr lang="en-US" sz="1200" dirty="0">
                <a:solidFill>
                  <a:srgbClr val="0000FF"/>
                </a:solidFill>
              </a:rPr>
              <a:t>Eine chronische, akneähnliche Hauterkrankung, die </a:t>
            </a:r>
            <a:r>
              <a:rPr lang="en-US" sz="1200" dirty="0">
                <a:latin typeface="+mn-lt"/>
              </a:rPr>
              <a:t>durch </a:t>
            </a:r>
            <a:r>
              <a:rPr lang="en-US" sz="1200" b="0" i="0" dirty="0">
                <a:effectLst/>
                <a:latin typeface="+mn-lt"/>
              </a:rPr>
              <a:t>erythematöse Veränderungen im Bereich der Wangen, der Nase und der Augenlider </a:t>
            </a:r>
            <a:r>
              <a:rPr lang="en-US" sz="1200" dirty="0">
                <a:latin typeface="+mn-lt"/>
              </a:rPr>
              <a:t>gekennzeichnet ist</a:t>
            </a:r>
            <a:endParaRPr lang="en-US" sz="1600" dirty="0">
              <a:latin typeface="+mn-lt"/>
            </a:endParaRPr>
          </a:p>
          <a:p>
            <a:endParaRPr lang="en-US" sz="1600" dirty="0">
              <a:solidFill>
                <a:srgbClr val="0000FF"/>
              </a:solidFill>
            </a:endParaRPr>
          </a:p>
          <a:p>
            <a:r>
              <a:rPr lang="en-US" sz="1200" i="1" dirty="0">
                <a:solidFill>
                  <a:srgbClr val="0000FF"/>
                </a:solidFill>
              </a:rPr>
              <a:t>Was ist die Ursache?</a:t>
            </a:r>
          </a:p>
          <a:p>
            <a:r>
              <a:rPr lang="en-US" sz="1200" dirty="0">
                <a:solidFill>
                  <a:srgbClr val="0000FF"/>
                </a:solidFill>
              </a:rPr>
              <a:t>Dies ist derzeit noch nicht genau geklärt</a:t>
            </a:r>
          </a:p>
          <a:p>
            <a:endParaRPr lang="en-US" sz="1600" i="1" dirty="0">
              <a:solidFill>
                <a:srgbClr val="0000FF"/>
              </a:solidFill>
            </a:endParaRPr>
          </a:p>
          <a:p>
            <a:r>
              <a:rPr lang="en-US" sz="1200" i="1" dirty="0">
                <a:solidFill>
                  <a:srgbClr val="0000FF"/>
                </a:solidFill>
              </a:rPr>
              <a:t>Gibt es eine geschlechtsspezifische Prävalenz? </a:t>
            </a:r>
            <a:r>
              <a:rPr lang="en-US" sz="1200" i="1" dirty="0"/>
              <a:t>Eine ethnische Prävalenz? </a:t>
            </a:r>
            <a:r>
              <a:rPr lang="en-US" sz="1200" i="1" dirty="0">
                <a:solidFill>
                  <a:srgbClr val="0000FF"/>
                </a:solidFill>
              </a:rPr>
              <a:t>Eine Altersprävalenz?</a:t>
            </a:r>
          </a:p>
          <a:p>
            <a:r>
              <a:rPr lang="en-US" sz="1200" dirty="0">
                <a:solidFill>
                  <a:srgbClr val="0000FF"/>
                </a:solidFill>
              </a:rPr>
              <a:t>Ja, Frauen sind häufiger betroffen. </a:t>
            </a:r>
            <a:r>
              <a:rPr lang="en-US" sz="1200" dirty="0"/>
              <a:t>Nein. </a:t>
            </a:r>
            <a:r>
              <a:rPr lang="en-US" sz="1200" dirty="0">
                <a:solidFill>
                  <a:srgbClr val="0000FF"/>
                </a:solidFill>
              </a:rPr>
              <a:t>Menschen mittleren Alters.</a:t>
            </a:r>
          </a:p>
          <a:p>
            <a:endParaRPr lang="en-US" sz="1600" i="1" dirty="0">
              <a:solidFill>
                <a:srgbClr val="0000FF"/>
              </a:solidFill>
            </a:endParaRPr>
          </a:p>
          <a:p>
            <a:r>
              <a:rPr lang="en-US" sz="1200" i="1" dirty="0">
                <a:solidFill>
                  <a:srgbClr val="0000FF"/>
                </a:solidFill>
              </a:rPr>
              <a:t>Was sind die klassischen </a:t>
            </a:r>
            <a:r>
              <a:rPr lang="en-US" sz="1200" i="1" dirty="0" err="1">
                <a:solidFill>
                  <a:srgbClr val="0000FF"/>
                </a:solidFill>
              </a:rPr>
              <a:t>nicht-okulären </a:t>
            </a:r>
            <a:r>
              <a:rPr lang="en-US" sz="1200" i="1" dirty="0">
                <a:solidFill>
                  <a:srgbClr val="0000FF"/>
                </a:solidFill>
              </a:rPr>
              <a:t>Befunde bei der Untersuchung?</a:t>
            </a:r>
          </a:p>
          <a:p>
            <a:r>
              <a:rPr lang="en-US" sz="1200" dirty="0">
                <a:solidFill>
                  <a:srgbClr val="0000FF"/>
                </a:solidFill>
              </a:rPr>
              <a:t>--Erythem im Mittelgesicht</a:t>
            </a:r>
          </a:p>
          <a:p>
            <a:r>
              <a:rPr lang="en-US" sz="1200" dirty="0">
                <a:solidFill>
                  <a:srgbClr val="0000FF"/>
                </a:solidFill>
              </a:rPr>
              <a:t>--Pusteln/Papeln</a:t>
            </a:r>
          </a:p>
          <a:p>
            <a:r>
              <a:rPr lang="en-US" sz="1200" dirty="0">
                <a:solidFill>
                  <a:srgbClr val="0000FF"/>
                </a:solidFill>
              </a:rPr>
              <a:t>--Verdickung der Nasenhaut </a:t>
            </a:r>
            <a:r>
              <a:rPr lang="en-US" sz="1200" dirty="0"/>
              <a:t>(sogenanntes </a:t>
            </a:r>
            <a:r>
              <a:rPr lang="en-US" sz="1200" i="1" dirty="0"/>
              <a:t>Rhinophym</a:t>
            </a:r>
            <a:r>
              <a:rPr lang="en-US" sz="1200" dirty="0"/>
              <a:t>)</a:t>
            </a:r>
          </a:p>
          <a:p>
            <a:endParaRPr lang="en-US" sz="1600" dirty="0">
              <a:solidFill>
                <a:srgbClr val="0000FF"/>
              </a:solidFill>
            </a:endParaRPr>
          </a:p>
          <a:p>
            <a:r>
              <a:rPr lang="en-US" sz="1200" i="1" dirty="0">
                <a:solidFill>
                  <a:srgbClr val="0000FF"/>
                </a:solidFill>
              </a:rPr>
              <a:t>Was bezeichnet das </a:t>
            </a:r>
            <a:r>
              <a:rPr lang="en-US" sz="1200" dirty="0">
                <a:solidFill>
                  <a:srgbClr val="0000FF"/>
                </a:solidFill>
              </a:rPr>
              <a:t>Cornea</a:t>
            </a:r>
            <a:r>
              <a:rPr lang="en-US" sz="1200" i="1" dirty="0">
                <a:solidFill>
                  <a:srgbClr val="0000FF"/>
                </a:solidFill>
              </a:rPr>
              <a:t>-Buch als „Grundpfeiler der Therapie“ bei Rosazea?</a:t>
            </a:r>
          </a:p>
          <a:p>
            <a:r>
              <a:rPr lang="en-US" sz="1200" dirty="0">
                <a:solidFill>
                  <a:srgbClr val="0000FF"/>
                </a:solidFill>
              </a:rPr>
              <a:t>Orale Tetracycline</a:t>
            </a:r>
          </a:p>
        </p:txBody>
      </p:sp>
    </p:spTree>
    <p:extLst>
      <p:ext uri="{BB962C8B-B14F-4D97-AF65-F5344CB8AC3E}">
        <p14:creationId xmlns:p14="http://schemas.microsoft.com/office/powerpoint/2010/main" val="33550298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0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29</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5" name="TextBox 4">
            <a:extLst>
              <a:ext uri="{FF2B5EF4-FFF2-40B4-BE49-F238E27FC236}">
                <a16:creationId xmlns:a16="http://schemas.microsoft.com/office/drawing/2014/main" id="{EC1CDC4E-8B30-4B22-9B4A-8930253B7BBD}"/>
              </a:ext>
            </a:extLst>
          </p:cNvPr>
          <p:cNvSpPr txBox="1"/>
          <p:nvPr/>
        </p:nvSpPr>
        <p:spPr>
          <a:xfrm>
            <a:off x="1073416" y="4296043"/>
            <a:ext cx="6235168" cy="1323439"/>
          </a:xfrm>
          <a:prstGeom prst="rect">
            <a:avLst/>
          </a:prstGeom>
          <a:noFill/>
        </p:spPr>
        <p:txBody>
          <a:bodyPr wrap="square" lIns="25400" tIns="12700" rIns="25400" bIns="12700" rtlCol="0">
            <a:spAutoFit/>
          </a:bodyPr>
          <a:lstStyle/>
          <a:p>
            <a:r>
              <a:rPr lang="en-US" sz="1200" i="1" dirty="0">
                <a:solidFill>
                  <a:srgbClr val="0000FF"/>
                </a:solidFill>
              </a:rPr>
              <a:t>Was ist die klassische Trias der Granulomatose mit Polyangiitis (</a:t>
            </a:r>
            <a:r>
              <a:rPr lang="en-US" sz="1200" i="1" dirty="0" err="1">
                <a:solidFill>
                  <a:srgbClr val="0000FF"/>
                </a:solidFill>
              </a:rPr>
              <a:t>GwP</a:t>
            </a:r>
            <a:r>
              <a:rPr lang="en-US" sz="1200" i="1" dirty="0">
                <a:solidFill>
                  <a:srgbClr val="0000FF"/>
                </a:solidFill>
              </a:rPr>
              <a:t>)?</a:t>
            </a:r>
          </a:p>
          <a:p>
            <a:r>
              <a:rPr lang="en-US" sz="1200" dirty="0">
                <a:solidFill>
                  <a:schemeClr val="bg1"/>
                </a:solidFill>
              </a:rPr>
              <a:t>Nekrotisierende Vaskulitis der:</a:t>
            </a:r>
          </a:p>
          <a:p>
            <a:r>
              <a:rPr lang="en-US" sz="1200" dirty="0">
                <a:solidFill>
                  <a:srgbClr val="0000FF"/>
                </a:solidFill>
              </a:rPr>
              <a:t>--</a:t>
            </a:r>
            <a:r>
              <a:rPr lang="en-US" sz="1200" b="1" i="1" dirty="0">
                <a:solidFill>
                  <a:srgbClr val="0000FF"/>
                </a:solidFill>
              </a:rPr>
              <a:t>?</a:t>
            </a:r>
            <a:endParaRPr lang="en-US" sz="1600" dirty="0">
              <a:solidFill>
                <a:srgbClr val="CCFFCC"/>
              </a:solidFill>
            </a:endParaRPr>
          </a:p>
          <a:p>
            <a:r>
              <a:rPr lang="en-US" sz="1200" dirty="0">
                <a:solidFill>
                  <a:srgbClr val="0000FF"/>
                </a:solidFill>
              </a:rPr>
              <a:t>--</a:t>
            </a:r>
            <a:r>
              <a:rPr lang="en-US" sz="1200" b="1" i="1" dirty="0">
                <a:solidFill>
                  <a:srgbClr val="0000FF"/>
                </a:solidFill>
              </a:rPr>
              <a:t>?</a:t>
            </a:r>
            <a:endParaRPr lang="en-US" sz="1600" dirty="0">
              <a:solidFill>
                <a:srgbClr val="CCFFCC"/>
              </a:solidFill>
            </a:endParaRPr>
          </a:p>
          <a:p>
            <a:r>
              <a:rPr lang="en-US" sz="1200" dirty="0">
                <a:solidFill>
                  <a:srgbClr val="0000FF"/>
                </a:solidFill>
              </a:rPr>
              <a:t>--</a:t>
            </a:r>
            <a:r>
              <a:rPr lang="en-US" sz="1200" b="1" i="1" dirty="0">
                <a:solidFill>
                  <a:srgbClr val="0000FF"/>
                </a:solidFill>
              </a:rPr>
              <a:t>?</a:t>
            </a:r>
            <a:endParaRPr lang="en-US" sz="1600" dirty="0">
              <a:solidFill>
                <a:srgbClr val="CCFFCC"/>
              </a:solidFill>
            </a:endParaRPr>
          </a:p>
        </p:txBody>
      </p:sp>
      <p:sp>
        <p:nvSpPr>
          <p:cNvPr id="3" name="TextBox 1">
            <a:extLst>
              <a:ext uri="{FF2B5EF4-FFF2-40B4-BE49-F238E27FC236}">
                <a16:creationId xmlns:a16="http://schemas.microsoft.com/office/drawing/2014/main" id="{25372CE1-4D9A-AB10-61AF-45C41FABDBBE}"/>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allen</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häufigsten in Verbindung mit PUK auf?</a:t>
            </a:r>
          </a:p>
          <a:p>
            <a:pPr eaLnBrk="1" hangingPunct="1">
              <a:spcBef>
                <a:spcPct val="0"/>
              </a:spcBef>
              <a:buClrTx/>
              <a:buSzTx/>
              <a:buFontTx/>
              <a:buNone/>
              <a:defRPr/>
            </a:pPr>
            <a:r>
              <a:rPr lang="en-US" altLang="en-US" sz="1200" dirty="0">
                <a:solidFill>
                  <a:schemeClr val="bg1">
                    <a:lumMod val="75000"/>
                  </a:schemeClr>
                </a:solidFill>
              </a:rPr>
              <a:t>Rheumatoide Arthritis, </a:t>
            </a:r>
            <a:r>
              <a:rPr lang="en-US" altLang="en-US" sz="1200" b="1" dirty="0">
                <a:solidFill>
                  <a:srgbClr val="0000FF"/>
                </a:solidFill>
              </a:rPr>
              <a:t>Granulomatose mit Polyangiitis </a:t>
            </a:r>
            <a:r>
              <a:rPr lang="en-US" altLang="en-US" sz="1200" dirty="0">
                <a:solidFill>
                  <a:schemeClr val="bg1">
                    <a:lumMod val="75000"/>
                  </a:schemeClr>
                </a:solidFill>
              </a:rPr>
              <a:t>und Polyarteritis nodosa</a:t>
            </a:r>
            <a:endParaRPr lang="en-US" altLang="en-US" sz="1600" dirty="0">
              <a:solidFill>
                <a:srgbClr val="FFFF00"/>
              </a:solidFill>
            </a:endParaRPr>
          </a:p>
        </p:txBody>
      </p:sp>
    </p:spTree>
    <p:extLst>
      <p:ext uri="{BB962C8B-B14F-4D97-AF65-F5344CB8AC3E}">
        <p14:creationId xmlns:p14="http://schemas.microsoft.com/office/powerpoint/2010/main" val="2706187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3B8635-DB17-4AFC-B601-C15A6142FC7B}"/>
              </a:ext>
            </a:extLst>
          </p:cNvPr>
          <p:cNvSpPr>
            <a:spLocks noGrp="1"/>
          </p:cNvSpPr>
          <p:nvPr>
            <p:ph type="sldNum" sz="quarter" idx="12"/>
          </p:nvPr>
        </p:nvSpPr>
        <p:spPr/>
        <p:txBody>
          <a:bodyPr wrap="square" lIns="25400" tIns="12700" rIns="25400" bIns="12700"/>
          <a:lstStyle/>
          <a:p>
            <a:pPr>
              <a:defRPr/>
            </a:pPr>
            <a:fld id="{CEC7EAA0-63E1-4591-B2FA-3AF5449DF5B7}" type="slidenum">
              <a:rPr lang="en-US" altLang="en-US" smtClean="0"/>
              <a:t>3</a:t>
            </a:fld>
            <a:endParaRPr lang="en-US" altLang="en-US"/>
          </a:p>
        </p:txBody>
      </p:sp>
      <p:pic>
        <p:nvPicPr>
          <p:cNvPr id="7" name="Picture 6">
            <a:extLst>
              <a:ext uri="{FF2B5EF4-FFF2-40B4-BE49-F238E27FC236}">
                <a16:creationId xmlns:a16="http://schemas.microsoft.com/office/drawing/2014/main" id="{AE0596B9-DDDF-487D-8015-0E881249FC3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1100" y="1168400"/>
            <a:ext cx="6781800" cy="4521200"/>
          </a:xfrm>
          <a:prstGeom prst="rect">
            <a:avLst/>
          </a:prstGeom>
        </p:spPr>
      </p:pic>
      <p:sp>
        <p:nvSpPr>
          <p:cNvPr id="8" name="TextBox 7">
            <a:extLst>
              <a:ext uri="{FF2B5EF4-FFF2-40B4-BE49-F238E27FC236}">
                <a16:creationId xmlns:a16="http://schemas.microsoft.com/office/drawing/2014/main" id="{5CFD3978-18E5-42FE-B9D0-4DB72D3A1DEE}"/>
              </a:ext>
            </a:extLst>
          </p:cNvPr>
          <p:cNvSpPr txBox="1"/>
          <p:nvPr/>
        </p:nvSpPr>
        <p:spPr>
          <a:xfrm>
            <a:off x="3562749" y="6031468"/>
            <a:ext cx="2018501" cy="369332"/>
          </a:xfrm>
          <a:prstGeom prst="rect">
            <a:avLst/>
          </a:prstGeom>
          <a:noFill/>
        </p:spPr>
        <p:txBody>
          <a:bodyPr wrap="square" lIns="25400" tIns="12700" rIns="25400" bIns="12700" rtlCol="0">
            <a:spAutoFit/>
          </a:bodyPr>
          <a:lstStyle/>
          <a:p>
            <a:pPr algn="ctr"/>
            <a:r>
              <a:rPr lang="en-US" sz="1200" dirty="0"/>
              <a:t>Autoimmun-PUK</a:t>
            </a:r>
          </a:p>
        </p:txBody>
      </p:sp>
      <p:sp>
        <p:nvSpPr>
          <p:cNvPr id="2" name="Text Box 4">
            <a:extLst>
              <a:ext uri="{FF2B5EF4-FFF2-40B4-BE49-F238E27FC236}">
                <a16:creationId xmlns:a16="http://schemas.microsoft.com/office/drawing/2014/main" id="{1A59B3FC-AB7A-4F75-B541-2DEEA47ADD7E}"/>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Zum Thema PUK</a:t>
            </a:r>
          </a:p>
        </p:txBody>
      </p:sp>
    </p:spTree>
    <p:extLst>
      <p:ext uri="{BB962C8B-B14F-4D97-AF65-F5344CB8AC3E}">
        <p14:creationId xmlns:p14="http://schemas.microsoft.com/office/powerpoint/2010/main" val="23139624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0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Fragen und Antworten</a:t>
            </a:r>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30</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5" name="TextBox 4">
            <a:extLst>
              <a:ext uri="{FF2B5EF4-FFF2-40B4-BE49-F238E27FC236}">
                <a16:creationId xmlns:a16="http://schemas.microsoft.com/office/drawing/2014/main" id="{EC1CDC4E-8B30-4B22-9B4A-8930253B7BBD}"/>
              </a:ext>
            </a:extLst>
          </p:cNvPr>
          <p:cNvSpPr txBox="1"/>
          <p:nvPr/>
        </p:nvSpPr>
        <p:spPr>
          <a:xfrm>
            <a:off x="1073416" y="4296043"/>
            <a:ext cx="6235168" cy="1323439"/>
          </a:xfrm>
          <a:prstGeom prst="rect">
            <a:avLst/>
          </a:prstGeom>
          <a:noFill/>
        </p:spPr>
        <p:txBody>
          <a:bodyPr wrap="square" lIns="25400" tIns="12700" rIns="25400" bIns="12700" rtlCol="0">
            <a:spAutoFit/>
          </a:bodyPr>
          <a:lstStyle/>
          <a:p>
            <a:r>
              <a:rPr lang="en-US" sz="1200" i="1" dirty="0">
                <a:solidFill>
                  <a:srgbClr val="0000FF"/>
                </a:solidFill>
              </a:rPr>
              <a:t>Was ist die klassische Trias der Granulomatose mit Polyangiitis (</a:t>
            </a:r>
            <a:r>
              <a:rPr lang="en-US" sz="1200" i="1" dirty="0" err="1">
                <a:solidFill>
                  <a:srgbClr val="0000FF"/>
                </a:solidFill>
              </a:rPr>
              <a:t>GwP</a:t>
            </a:r>
            <a:r>
              <a:rPr lang="en-US" sz="1200" i="1" dirty="0">
                <a:solidFill>
                  <a:srgbClr val="0000FF"/>
                </a:solidFill>
              </a:rPr>
              <a:t>)?</a:t>
            </a:r>
          </a:p>
          <a:p>
            <a:r>
              <a:rPr lang="en-US" sz="1200" dirty="0">
                <a:solidFill>
                  <a:srgbClr val="0000FF"/>
                </a:solidFill>
              </a:rPr>
              <a:t>Nekrotisierende Vaskulitis der:</a:t>
            </a:r>
          </a:p>
          <a:p>
            <a:r>
              <a:rPr lang="en-US" sz="1200" dirty="0">
                <a:solidFill>
                  <a:srgbClr val="0000FF"/>
                </a:solidFill>
              </a:rPr>
              <a:t>--</a:t>
            </a:r>
            <a:r>
              <a:rPr lang="en-US" sz="1200" b="1" i="1" dirty="0">
                <a:solidFill>
                  <a:srgbClr val="0000FF"/>
                </a:solidFill>
              </a:rPr>
              <a:t>?</a:t>
            </a:r>
            <a:endParaRPr lang="en-US" sz="1600" dirty="0">
              <a:solidFill>
                <a:srgbClr val="CCFFCC"/>
              </a:solidFill>
            </a:endParaRPr>
          </a:p>
          <a:p>
            <a:r>
              <a:rPr lang="en-US" sz="1200" dirty="0">
                <a:solidFill>
                  <a:srgbClr val="0000FF"/>
                </a:solidFill>
              </a:rPr>
              <a:t>--</a:t>
            </a:r>
            <a:r>
              <a:rPr lang="en-US" sz="1200" b="1" i="1" dirty="0">
                <a:solidFill>
                  <a:srgbClr val="0000FF"/>
                </a:solidFill>
              </a:rPr>
              <a:t>?</a:t>
            </a:r>
            <a:endParaRPr lang="en-US" sz="1600" dirty="0">
              <a:solidFill>
                <a:srgbClr val="CCFFCC"/>
              </a:solidFill>
            </a:endParaRPr>
          </a:p>
          <a:p>
            <a:r>
              <a:rPr lang="en-US" sz="1200" dirty="0">
                <a:solidFill>
                  <a:srgbClr val="0000FF"/>
                </a:solidFill>
              </a:rPr>
              <a:t>--</a:t>
            </a:r>
            <a:r>
              <a:rPr lang="en-US" sz="1200" b="1" i="1" dirty="0">
                <a:solidFill>
                  <a:srgbClr val="0000FF"/>
                </a:solidFill>
              </a:rPr>
              <a:t>?</a:t>
            </a:r>
            <a:endParaRPr lang="en-US" sz="1600" dirty="0">
              <a:solidFill>
                <a:srgbClr val="CCFFCC"/>
              </a:solidFill>
            </a:endParaRPr>
          </a:p>
        </p:txBody>
      </p:sp>
      <p:sp>
        <p:nvSpPr>
          <p:cNvPr id="3" name="TextBox 1">
            <a:extLst>
              <a:ext uri="{FF2B5EF4-FFF2-40B4-BE49-F238E27FC236}">
                <a16:creationId xmlns:a16="http://schemas.microsoft.com/office/drawing/2014/main" id="{177E380B-9459-7051-8FDD-A203319AF564}"/>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mit allen</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häufigsten in Verbindung mit PUK auf?</a:t>
            </a:r>
          </a:p>
          <a:p>
            <a:pPr eaLnBrk="1" hangingPunct="1">
              <a:spcBef>
                <a:spcPct val="0"/>
              </a:spcBef>
              <a:buClrTx/>
              <a:buSzTx/>
              <a:buFontTx/>
              <a:buNone/>
              <a:defRPr/>
            </a:pPr>
            <a:r>
              <a:rPr lang="en-US" altLang="en-US" sz="1200" dirty="0">
                <a:solidFill>
                  <a:schemeClr val="bg1">
                    <a:lumMod val="75000"/>
                  </a:schemeClr>
                </a:solidFill>
              </a:rPr>
              <a:t>Rheumatoide Arthritis, </a:t>
            </a:r>
            <a:r>
              <a:rPr lang="en-US" altLang="en-US" sz="1200" b="1" dirty="0">
                <a:solidFill>
                  <a:srgbClr val="0000FF"/>
                </a:solidFill>
              </a:rPr>
              <a:t>Granulomatose mit Polyangiitis </a:t>
            </a:r>
            <a:r>
              <a:rPr lang="en-US" altLang="en-US" sz="1200" dirty="0">
                <a:solidFill>
                  <a:schemeClr val="bg1">
                    <a:lumMod val="75000"/>
                  </a:schemeClr>
                </a:solidFill>
              </a:rPr>
              <a:t>und Polyarteritis nodosa</a:t>
            </a:r>
            <a:endParaRPr lang="en-US" altLang="en-US" sz="1600" dirty="0">
              <a:solidFill>
                <a:srgbClr val="FFFF00"/>
              </a:solidFill>
            </a:endParaRPr>
          </a:p>
        </p:txBody>
      </p:sp>
    </p:spTree>
    <p:extLst>
      <p:ext uri="{BB962C8B-B14F-4D97-AF65-F5344CB8AC3E}">
        <p14:creationId xmlns:p14="http://schemas.microsoft.com/office/powerpoint/2010/main" val="11970053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0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31</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5" name="TextBox 4">
            <a:extLst>
              <a:ext uri="{FF2B5EF4-FFF2-40B4-BE49-F238E27FC236}">
                <a16:creationId xmlns:a16="http://schemas.microsoft.com/office/drawing/2014/main" id="{EC1CDC4E-8B30-4B22-9B4A-8930253B7BBD}"/>
              </a:ext>
            </a:extLst>
          </p:cNvPr>
          <p:cNvSpPr txBox="1"/>
          <p:nvPr/>
        </p:nvSpPr>
        <p:spPr>
          <a:xfrm>
            <a:off x="1073416" y="4296043"/>
            <a:ext cx="6235168" cy="1323439"/>
          </a:xfrm>
          <a:prstGeom prst="rect">
            <a:avLst/>
          </a:prstGeom>
          <a:noFill/>
        </p:spPr>
        <p:txBody>
          <a:bodyPr wrap="square" lIns="25400" tIns="12700" rIns="25400" bIns="12700" rtlCol="0">
            <a:spAutoFit/>
          </a:bodyPr>
          <a:lstStyle/>
          <a:p>
            <a:r>
              <a:rPr lang="en-US" sz="1200" i="1" dirty="0">
                <a:solidFill>
                  <a:srgbClr val="0000FF"/>
                </a:solidFill>
              </a:rPr>
              <a:t>Was ist die klassische Trias der Granulomatose mit Polyangiitis (</a:t>
            </a:r>
            <a:r>
              <a:rPr lang="en-US" sz="1200" i="1" dirty="0" err="1">
                <a:solidFill>
                  <a:srgbClr val="0000FF"/>
                </a:solidFill>
              </a:rPr>
              <a:t>GwP</a:t>
            </a:r>
            <a:r>
              <a:rPr lang="en-US" sz="1200" i="1" dirty="0">
                <a:solidFill>
                  <a:srgbClr val="0000FF"/>
                </a:solidFill>
              </a:rPr>
              <a:t>)?</a:t>
            </a:r>
          </a:p>
          <a:p>
            <a:r>
              <a:rPr lang="en-US" sz="1200" dirty="0">
                <a:solidFill>
                  <a:srgbClr val="0000FF"/>
                </a:solidFill>
              </a:rPr>
              <a:t>Nekrotisierende Vaskulitis der:</a:t>
            </a:r>
          </a:p>
          <a:p>
            <a:r>
              <a:rPr lang="en-US" sz="1200" dirty="0">
                <a:solidFill>
                  <a:srgbClr val="0000FF"/>
                </a:solidFill>
              </a:rPr>
              <a:t>--der oberen und unteren Atemwege</a:t>
            </a:r>
          </a:p>
          <a:p>
            <a:r>
              <a:rPr lang="en-US" sz="1200" dirty="0">
                <a:solidFill>
                  <a:srgbClr val="0000FF"/>
                </a:solidFill>
              </a:rPr>
              <a:t>--der Nieren</a:t>
            </a:r>
          </a:p>
          <a:p>
            <a:r>
              <a:rPr lang="en-US" sz="1200" dirty="0">
                <a:solidFill>
                  <a:srgbClr val="0000FF"/>
                </a:solidFill>
              </a:rPr>
              <a:t>--kleiner und mittlerer Arterien und Venen</a:t>
            </a:r>
          </a:p>
        </p:txBody>
      </p:sp>
      <p:sp>
        <p:nvSpPr>
          <p:cNvPr id="3" name="TextBox 1">
            <a:extLst>
              <a:ext uri="{FF2B5EF4-FFF2-40B4-BE49-F238E27FC236}">
                <a16:creationId xmlns:a16="http://schemas.microsoft.com/office/drawing/2014/main" id="{3C1AD021-3ECE-F91E-2534-FD1065C06474}"/>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mit allen</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häufigsten in Verbindung mit PUK auf?</a:t>
            </a:r>
          </a:p>
          <a:p>
            <a:pPr eaLnBrk="1" hangingPunct="1">
              <a:spcBef>
                <a:spcPct val="0"/>
              </a:spcBef>
              <a:buClrTx/>
              <a:buSzTx/>
              <a:buFontTx/>
              <a:buNone/>
              <a:defRPr/>
            </a:pPr>
            <a:r>
              <a:rPr lang="en-US" altLang="en-US" sz="1200" dirty="0">
                <a:solidFill>
                  <a:schemeClr val="bg1">
                    <a:lumMod val="75000"/>
                  </a:schemeClr>
                </a:solidFill>
              </a:rPr>
              <a:t>Rheumatoide Arthritis, </a:t>
            </a:r>
            <a:r>
              <a:rPr lang="en-US" altLang="en-US" sz="1200" b="1" dirty="0">
                <a:solidFill>
                  <a:srgbClr val="0000FF"/>
                </a:solidFill>
              </a:rPr>
              <a:t>Granulomatose mit Polyangiitis </a:t>
            </a:r>
            <a:r>
              <a:rPr lang="en-US" altLang="en-US" sz="1200" dirty="0">
                <a:solidFill>
                  <a:schemeClr val="bg1">
                    <a:lumMod val="75000"/>
                  </a:schemeClr>
                </a:solidFill>
              </a:rPr>
              <a:t>und Polyarteritis nodosa</a:t>
            </a:r>
            <a:endParaRPr lang="en-US" altLang="en-US" sz="1600" dirty="0">
              <a:solidFill>
                <a:srgbClr val="FFFF00"/>
              </a:solidFill>
            </a:endParaRPr>
          </a:p>
        </p:txBody>
      </p:sp>
    </p:spTree>
    <p:extLst>
      <p:ext uri="{BB962C8B-B14F-4D97-AF65-F5344CB8AC3E}">
        <p14:creationId xmlns:p14="http://schemas.microsoft.com/office/powerpoint/2010/main" val="30353194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0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32</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5" name="TextBox 4">
            <a:extLst>
              <a:ext uri="{FF2B5EF4-FFF2-40B4-BE49-F238E27FC236}">
                <a16:creationId xmlns:a16="http://schemas.microsoft.com/office/drawing/2014/main" id="{EC1CDC4E-8B30-4B22-9B4A-8930253B7BBD}"/>
              </a:ext>
            </a:extLst>
          </p:cNvPr>
          <p:cNvSpPr txBox="1"/>
          <p:nvPr/>
        </p:nvSpPr>
        <p:spPr>
          <a:xfrm>
            <a:off x="1073416" y="4296043"/>
            <a:ext cx="6235168" cy="1323439"/>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die klassische Trias der Granulomatose mit Polyangiitis (</a:t>
            </a:r>
            <a:r>
              <a:rPr lang="en-US" sz="1200" i="1" dirty="0" err="1">
                <a:solidFill>
                  <a:schemeClr val="bg1">
                    <a:lumMod val="75000"/>
                  </a:schemeClr>
                </a:solidFill>
              </a:rPr>
              <a:t>GwP</a:t>
            </a:r>
            <a:r>
              <a:rPr lang="en-US" sz="1200" i="1" dirty="0">
                <a:solidFill>
                  <a:schemeClr val="bg1">
                    <a:lumMod val="75000"/>
                  </a:schemeClr>
                </a:solidFill>
              </a:rPr>
              <a:t>)?</a:t>
            </a:r>
          </a:p>
          <a:p>
            <a:r>
              <a:rPr lang="en-US" sz="1200" b="1" dirty="0">
                <a:solidFill>
                  <a:srgbClr val="0000FF"/>
                </a:solidFill>
              </a:rPr>
              <a:t>Nekrotisierende Vaskulitis der:</a:t>
            </a:r>
          </a:p>
          <a:p>
            <a:r>
              <a:rPr lang="en-US" sz="1200" i="1" dirty="0">
                <a:solidFill>
                  <a:schemeClr val="bg1">
                    <a:lumMod val="75000"/>
                  </a:schemeClr>
                </a:solidFill>
              </a:rPr>
              <a:t>--der oberen und unteren Atemwege?</a:t>
            </a:r>
          </a:p>
          <a:p>
            <a:r>
              <a:rPr lang="en-US" sz="1200" i="1" dirty="0">
                <a:solidFill>
                  <a:schemeClr val="bg1">
                    <a:lumMod val="75000"/>
                  </a:schemeClr>
                </a:solidFill>
              </a:rPr>
              <a:t>--der Nieren?</a:t>
            </a:r>
          </a:p>
          <a:p>
            <a:r>
              <a:rPr lang="en-US" sz="1200" i="1" dirty="0">
                <a:solidFill>
                  <a:schemeClr val="bg1">
                    <a:lumMod val="75000"/>
                  </a:schemeClr>
                </a:solidFill>
              </a:rPr>
              <a:t>--kleiner und mittlerer Arterien und Venen?</a:t>
            </a:r>
          </a:p>
        </p:txBody>
      </p:sp>
      <p:sp>
        <p:nvSpPr>
          <p:cNvPr id="3" name="TextBox 2">
            <a:extLst>
              <a:ext uri="{FF2B5EF4-FFF2-40B4-BE49-F238E27FC236}">
                <a16:creationId xmlns:a16="http://schemas.microsoft.com/office/drawing/2014/main" id="{E6B14DC0-CC4A-4825-8CCF-D0D3C871443F}"/>
              </a:ext>
            </a:extLst>
          </p:cNvPr>
          <p:cNvSpPr txBox="1"/>
          <p:nvPr/>
        </p:nvSpPr>
        <p:spPr>
          <a:xfrm>
            <a:off x="730602" y="5717009"/>
            <a:ext cx="4984398" cy="523220"/>
          </a:xfrm>
          <a:prstGeom prst="rect">
            <a:avLst/>
          </a:prstGeom>
          <a:noFill/>
        </p:spPr>
        <p:txBody>
          <a:bodyPr wrap="square" lIns="25400" tIns="12700" rIns="25400" bIns="12700" rtlCol="0">
            <a:spAutoFit/>
          </a:bodyPr>
          <a:lstStyle/>
          <a:p>
            <a:r>
              <a:rPr lang="en-US" sz="1200" i="1" dirty="0">
                <a:solidFill>
                  <a:srgbClr val="0000FF"/>
                </a:solidFill>
              </a:rPr>
              <a:t>Was ist die klassische Manifestation der klassischen Trias? Das heißt, mit welcher spezifischen Erkrankung präsentieren sich diese Patienten immer?*</a:t>
            </a:r>
          </a:p>
        </p:txBody>
      </p:sp>
      <p:sp>
        <p:nvSpPr>
          <p:cNvPr id="6" name="TextBox 5">
            <a:extLst>
              <a:ext uri="{FF2B5EF4-FFF2-40B4-BE49-F238E27FC236}">
                <a16:creationId xmlns:a16="http://schemas.microsoft.com/office/drawing/2014/main" id="{66F6B01E-C366-499B-9540-13B2B899751A}"/>
              </a:ext>
            </a:extLst>
          </p:cNvPr>
          <p:cNvSpPr txBox="1"/>
          <p:nvPr/>
        </p:nvSpPr>
        <p:spPr>
          <a:xfrm>
            <a:off x="3886200" y="6400800"/>
            <a:ext cx="2495298" cy="394980"/>
          </a:xfrm>
          <a:prstGeom prst="rect">
            <a:avLst/>
          </a:prstGeom>
          <a:noFill/>
        </p:spPr>
        <p:txBody>
          <a:bodyPr wrap="square" lIns="25400" tIns="12700" rIns="25400" bIns="12700" rtlCol="0">
            <a:spAutoFit/>
          </a:bodyPr>
          <a:lstStyle/>
          <a:p>
            <a:r>
              <a:rPr lang="en-US" sz="1200" i="1" dirty="0"/>
              <a:t>* Das gilt </a:t>
            </a:r>
            <a:r>
              <a:rPr lang="en-US" sz="1200" i="1" dirty="0" err="1"/>
              <a:t>für</a:t>
            </a:r>
            <a:r>
              <a:rPr lang="en-US" sz="1200" i="1" dirty="0"/>
              <a:t> die OKAP-</a:t>
            </a:r>
            <a:r>
              <a:rPr lang="en-US" sz="1200" i="1" dirty="0" err="1"/>
              <a:t>Prüfung</a:t>
            </a:r>
            <a:r>
              <a:rPr lang="en-US" sz="1200" i="1" dirty="0"/>
              <a:t> und die </a:t>
            </a:r>
            <a:r>
              <a:rPr lang="en-US" sz="1200" i="1" dirty="0" err="1"/>
              <a:t>Facharztprüfungen</a:t>
            </a:r>
            <a:endParaRPr lang="en-US" sz="1200" i="1" dirty="0"/>
          </a:p>
        </p:txBody>
      </p:sp>
      <p:sp>
        <p:nvSpPr>
          <p:cNvPr id="7" name="TextBox 1">
            <a:extLst>
              <a:ext uri="{FF2B5EF4-FFF2-40B4-BE49-F238E27FC236}">
                <a16:creationId xmlns:a16="http://schemas.microsoft.com/office/drawing/2014/main" id="{AAFEFBF3-8080-4666-ACB6-3B97EF7A3B1E}"/>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ziemlich mit allen</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ehesten mit PUK auf?</a:t>
            </a:r>
          </a:p>
          <a:p>
            <a:pPr eaLnBrk="1" hangingPunct="1">
              <a:spcBef>
                <a:spcPct val="0"/>
              </a:spcBef>
              <a:buClrTx/>
              <a:buSzTx/>
              <a:buFontTx/>
              <a:buNone/>
              <a:defRPr/>
            </a:pPr>
            <a:r>
              <a:rPr lang="en-US" altLang="en-US" sz="1200" dirty="0">
                <a:solidFill>
                  <a:schemeClr val="bg1">
                    <a:lumMod val="75000"/>
                  </a:schemeClr>
                </a:solidFill>
              </a:rPr>
              <a:t>Rheumatoide Arthritis, </a:t>
            </a:r>
            <a:r>
              <a:rPr lang="en-US" altLang="en-US" sz="1200" b="1" dirty="0">
                <a:solidFill>
                  <a:srgbClr val="0000FF"/>
                </a:solidFill>
              </a:rPr>
              <a:t>Granulomatose mit Polyangiitis </a:t>
            </a:r>
            <a:r>
              <a:rPr lang="en-US" altLang="en-US" sz="1200" dirty="0">
                <a:solidFill>
                  <a:schemeClr val="bg1">
                    <a:lumMod val="75000"/>
                  </a:schemeClr>
                </a:solidFill>
              </a:rPr>
              <a:t>und Polyarteritis nodosa</a:t>
            </a:r>
            <a:endParaRPr lang="en-US" altLang="en-US" sz="1600" dirty="0">
              <a:solidFill>
                <a:srgbClr val="FFFF00"/>
              </a:solidFill>
            </a:endParaRPr>
          </a:p>
        </p:txBody>
      </p:sp>
    </p:spTree>
    <p:extLst>
      <p:ext uri="{BB962C8B-B14F-4D97-AF65-F5344CB8AC3E}">
        <p14:creationId xmlns:p14="http://schemas.microsoft.com/office/powerpoint/2010/main" val="9800145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0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33</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5" name="TextBox 4">
            <a:extLst>
              <a:ext uri="{FF2B5EF4-FFF2-40B4-BE49-F238E27FC236}">
                <a16:creationId xmlns:a16="http://schemas.microsoft.com/office/drawing/2014/main" id="{EC1CDC4E-8B30-4B22-9B4A-8930253B7BBD}"/>
              </a:ext>
            </a:extLst>
          </p:cNvPr>
          <p:cNvSpPr txBox="1"/>
          <p:nvPr/>
        </p:nvSpPr>
        <p:spPr>
          <a:xfrm>
            <a:off x="1073416" y="4296043"/>
            <a:ext cx="6235168" cy="1323439"/>
          </a:xfrm>
          <a:prstGeom prst="rect">
            <a:avLst/>
          </a:prstGeom>
          <a:noFill/>
        </p:spPr>
        <p:txBody>
          <a:bodyPr wrap="square" lIns="25400" tIns="12700" rIns="25400" bIns="12700" rtlCol="0">
            <a:spAutoFit/>
          </a:bodyPr>
          <a:lstStyle/>
          <a:p>
            <a:r>
              <a:rPr lang="en-US" sz="1200" i="1" dirty="0">
                <a:solidFill>
                  <a:schemeClr val="bg1">
                    <a:lumMod val="75000"/>
                  </a:schemeClr>
                </a:solidFill>
              </a:rPr>
              <a:t>Was ist die klassische Trias der Granulomatose mit Polyangiitis (</a:t>
            </a:r>
            <a:r>
              <a:rPr lang="en-US" sz="1200" i="1" dirty="0" err="1">
                <a:solidFill>
                  <a:schemeClr val="bg1">
                    <a:lumMod val="75000"/>
                  </a:schemeClr>
                </a:solidFill>
              </a:rPr>
              <a:t>GwP</a:t>
            </a:r>
            <a:r>
              <a:rPr lang="en-US" sz="1200" i="1" dirty="0">
                <a:solidFill>
                  <a:schemeClr val="bg1">
                    <a:lumMod val="75000"/>
                  </a:schemeClr>
                </a:solidFill>
              </a:rPr>
              <a:t>)?</a:t>
            </a:r>
          </a:p>
          <a:p>
            <a:r>
              <a:rPr lang="en-US" sz="1200" b="1" dirty="0">
                <a:solidFill>
                  <a:srgbClr val="0000FF"/>
                </a:solidFill>
              </a:rPr>
              <a:t>Nekrotisierende Vaskulitis der:</a:t>
            </a:r>
          </a:p>
          <a:p>
            <a:r>
              <a:rPr lang="en-US" sz="1200" dirty="0">
                <a:solidFill>
                  <a:srgbClr val="0000FF"/>
                </a:solidFill>
              </a:rPr>
              <a:t>--der </a:t>
            </a:r>
            <a:r>
              <a:rPr lang="en-US" sz="1200" b="1" dirty="0">
                <a:solidFill>
                  <a:srgbClr val="0000FF"/>
                </a:solidFill>
              </a:rPr>
              <a:t>oberen </a:t>
            </a:r>
            <a:r>
              <a:rPr lang="en-US" sz="1200" dirty="0">
                <a:solidFill>
                  <a:schemeClr val="bg1">
                    <a:lumMod val="75000"/>
                  </a:schemeClr>
                </a:solidFill>
              </a:rPr>
              <a:t>und unteren </a:t>
            </a:r>
            <a:r>
              <a:rPr lang="en-US" sz="1200" b="1" dirty="0">
                <a:solidFill>
                  <a:srgbClr val="0000FF"/>
                </a:solidFill>
              </a:rPr>
              <a:t>Atemwege</a:t>
            </a:r>
            <a:endParaRPr lang="en-US" sz="1600" b="1" dirty="0">
              <a:solidFill>
                <a:schemeClr val="bg1">
                  <a:lumMod val="75000"/>
                </a:schemeClr>
              </a:solidFill>
            </a:endParaRPr>
          </a:p>
          <a:p>
            <a:r>
              <a:rPr lang="en-US" sz="1200" dirty="0">
                <a:solidFill>
                  <a:schemeClr val="bg1">
                    <a:lumMod val="75000"/>
                  </a:schemeClr>
                </a:solidFill>
              </a:rPr>
              <a:t>--der Nieren</a:t>
            </a:r>
          </a:p>
          <a:p>
            <a:r>
              <a:rPr lang="en-US" sz="1200" dirty="0">
                <a:solidFill>
                  <a:schemeClr val="bg1">
                    <a:lumMod val="75000"/>
                  </a:schemeClr>
                </a:solidFill>
              </a:rPr>
              <a:t>--kleiner und mittlerer Arterien und Venen</a:t>
            </a:r>
          </a:p>
        </p:txBody>
      </p:sp>
      <p:sp>
        <p:nvSpPr>
          <p:cNvPr id="3" name="TextBox 2">
            <a:extLst>
              <a:ext uri="{FF2B5EF4-FFF2-40B4-BE49-F238E27FC236}">
                <a16:creationId xmlns:a16="http://schemas.microsoft.com/office/drawing/2014/main" id="{E6B14DC0-CC4A-4825-8CCF-D0D3C871443F}"/>
              </a:ext>
            </a:extLst>
          </p:cNvPr>
          <p:cNvSpPr txBox="1"/>
          <p:nvPr/>
        </p:nvSpPr>
        <p:spPr>
          <a:xfrm>
            <a:off x="730602" y="5717009"/>
            <a:ext cx="4984398" cy="738664"/>
          </a:xfrm>
          <a:prstGeom prst="rect">
            <a:avLst/>
          </a:prstGeom>
          <a:noFill/>
        </p:spPr>
        <p:txBody>
          <a:bodyPr wrap="square" lIns="25400" tIns="12700" rIns="25400" bIns="12700" rtlCol="0">
            <a:spAutoFit/>
          </a:bodyPr>
          <a:lstStyle/>
          <a:p>
            <a:r>
              <a:rPr lang="en-US" sz="1200" i="1" dirty="0">
                <a:solidFill>
                  <a:srgbClr val="0000FF"/>
                </a:solidFill>
              </a:rPr>
              <a:t>Was ist die klassische Manifestation der klassischen Trias? Das heißt, mit welcher spezifischen Erkrankung treten diese Patienten immer auf?*</a:t>
            </a:r>
          </a:p>
          <a:p>
            <a:r>
              <a:rPr lang="en-US" sz="1200" b="1" dirty="0">
                <a:solidFill>
                  <a:srgbClr val="0000FF"/>
                </a:solidFill>
              </a:rPr>
              <a:t>Sinusitis. </a:t>
            </a:r>
            <a:r>
              <a:rPr lang="en-US" sz="1200" dirty="0">
                <a:solidFill>
                  <a:srgbClr val="0000FF"/>
                </a:solidFill>
              </a:rPr>
              <a:t>Stellen Sie bei einem </a:t>
            </a:r>
            <a:r>
              <a:rPr lang="en-US" sz="1200" dirty="0" err="1">
                <a:solidFill>
                  <a:srgbClr val="0000FF"/>
                </a:solidFill>
              </a:rPr>
              <a:t>Patienten </a:t>
            </a:r>
            <a:r>
              <a:rPr lang="en-US" sz="1200" dirty="0">
                <a:solidFill>
                  <a:srgbClr val="0000FF"/>
                </a:solidFill>
              </a:rPr>
              <a:t>ohne diese Erkrankung keine </a:t>
            </a:r>
            <a:r>
              <a:rPr lang="en-US" sz="1200" dirty="0" err="1">
                <a:solidFill>
                  <a:srgbClr val="0000FF"/>
                </a:solidFill>
              </a:rPr>
              <a:t>GwP</a:t>
            </a:r>
            <a:r>
              <a:rPr lang="en-US" sz="1200" dirty="0">
                <a:solidFill>
                  <a:srgbClr val="0000FF"/>
                </a:solidFill>
              </a:rPr>
              <a:t>-Diagnose!*</a:t>
            </a:r>
            <a:endParaRPr lang="en-US" sz="1400" b="1" dirty="0">
              <a:solidFill>
                <a:srgbClr val="0000FF"/>
              </a:solidFill>
            </a:endParaRPr>
          </a:p>
        </p:txBody>
      </p:sp>
      <p:sp>
        <p:nvSpPr>
          <p:cNvPr id="7" name="TextBox 1">
            <a:extLst>
              <a:ext uri="{FF2B5EF4-FFF2-40B4-BE49-F238E27FC236}">
                <a16:creationId xmlns:a16="http://schemas.microsoft.com/office/drawing/2014/main" id="{4ED92B12-E9B2-8E60-F205-E6506E712B0D}"/>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mit allen</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ehesten mit PUK auf?</a:t>
            </a:r>
          </a:p>
          <a:p>
            <a:pPr eaLnBrk="1" hangingPunct="1">
              <a:spcBef>
                <a:spcPct val="0"/>
              </a:spcBef>
              <a:buClrTx/>
              <a:buSzTx/>
              <a:buFontTx/>
              <a:buNone/>
              <a:defRPr/>
            </a:pPr>
            <a:r>
              <a:rPr lang="en-US" altLang="en-US" sz="1200" dirty="0">
                <a:solidFill>
                  <a:schemeClr val="bg1">
                    <a:lumMod val="75000"/>
                  </a:schemeClr>
                </a:solidFill>
              </a:rPr>
              <a:t>Rheumatoide Arthritis, </a:t>
            </a:r>
            <a:r>
              <a:rPr lang="en-US" altLang="en-US" sz="1200" b="1" dirty="0">
                <a:solidFill>
                  <a:srgbClr val="0000FF"/>
                </a:solidFill>
              </a:rPr>
              <a:t>Granulomatose mit Polyangiitis </a:t>
            </a:r>
            <a:r>
              <a:rPr lang="en-US" altLang="en-US" sz="1200" dirty="0">
                <a:solidFill>
                  <a:schemeClr val="bg1">
                    <a:lumMod val="75000"/>
                  </a:schemeClr>
                </a:solidFill>
              </a:rPr>
              <a:t>und Polyarteritis nodosa</a:t>
            </a:r>
            <a:endParaRPr lang="en-US" altLang="en-US" sz="1600" dirty="0">
              <a:solidFill>
                <a:srgbClr val="FFFF00"/>
              </a:solidFill>
            </a:endParaRPr>
          </a:p>
        </p:txBody>
      </p:sp>
      <p:sp>
        <p:nvSpPr>
          <p:cNvPr id="6" name="TextBox 5">
            <a:extLst>
              <a:ext uri="{FF2B5EF4-FFF2-40B4-BE49-F238E27FC236}">
                <a16:creationId xmlns:a16="http://schemas.microsoft.com/office/drawing/2014/main" id="{ABB88D98-0D23-7672-28F0-AF7320A3E2C5}"/>
              </a:ext>
            </a:extLst>
          </p:cNvPr>
          <p:cNvSpPr txBox="1"/>
          <p:nvPr/>
        </p:nvSpPr>
        <p:spPr>
          <a:xfrm>
            <a:off x="3886200" y="6533322"/>
            <a:ext cx="2495298" cy="276999"/>
          </a:xfrm>
          <a:prstGeom prst="rect">
            <a:avLst/>
          </a:prstGeom>
          <a:noFill/>
        </p:spPr>
        <p:txBody>
          <a:bodyPr wrap="square" lIns="25400" tIns="12700" rIns="25400" bIns="12700" rtlCol="0">
            <a:spAutoFit/>
          </a:bodyPr>
          <a:lstStyle/>
          <a:p>
            <a:r>
              <a:rPr lang="en-US" sz="1200" i="1" dirty="0"/>
              <a:t>*Das gilt für die OKAP-Prüfung und die Facharztprüfungen</a:t>
            </a:r>
          </a:p>
        </p:txBody>
      </p:sp>
    </p:spTree>
    <p:extLst>
      <p:ext uri="{BB962C8B-B14F-4D97-AF65-F5344CB8AC3E}">
        <p14:creationId xmlns:p14="http://schemas.microsoft.com/office/powerpoint/2010/main" val="42707064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0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34</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3" name="TextBox 2">
            <a:extLst>
              <a:ext uri="{FF2B5EF4-FFF2-40B4-BE49-F238E27FC236}">
                <a16:creationId xmlns:a16="http://schemas.microsoft.com/office/drawing/2014/main" id="{C136046D-648A-4955-A665-38E04DD6385D}"/>
              </a:ext>
            </a:extLst>
          </p:cNvPr>
          <p:cNvSpPr txBox="1"/>
          <p:nvPr/>
        </p:nvSpPr>
        <p:spPr>
          <a:xfrm>
            <a:off x="1143000" y="4243387"/>
            <a:ext cx="6235168" cy="307777"/>
          </a:xfrm>
          <a:prstGeom prst="rect">
            <a:avLst/>
          </a:prstGeom>
          <a:noFill/>
        </p:spPr>
        <p:txBody>
          <a:bodyPr wrap="square" lIns="25400" tIns="12700" rIns="25400" bIns="12700" rtlCol="0">
            <a:spAutoFit/>
          </a:bodyPr>
          <a:lstStyle/>
          <a:p>
            <a:r>
              <a:rPr lang="en-US" sz="1200" i="1" dirty="0">
                <a:solidFill>
                  <a:srgbClr val="0000FF"/>
                </a:solidFill>
              </a:rPr>
              <a:t>Wie hoch ist der Anteil der PUK-Patienten mit ophthalmologischer Beteiligung?</a:t>
            </a:r>
            <a:endParaRPr lang="en-US" sz="1400" dirty="0">
              <a:solidFill>
                <a:srgbClr val="FBBB65"/>
              </a:solidFill>
            </a:endParaRPr>
          </a:p>
        </p:txBody>
      </p:sp>
      <p:sp>
        <p:nvSpPr>
          <p:cNvPr id="6" name="TextBox 1">
            <a:extLst>
              <a:ext uri="{FF2B5EF4-FFF2-40B4-BE49-F238E27FC236}">
                <a16:creationId xmlns:a16="http://schemas.microsoft.com/office/drawing/2014/main" id="{D0926EBF-3133-700D-0D7C-DA2DADF43FBE}"/>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mit allen</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häufigsten in Verbindung mit PUK auf?</a:t>
            </a:r>
          </a:p>
          <a:p>
            <a:pPr eaLnBrk="1" hangingPunct="1">
              <a:spcBef>
                <a:spcPct val="0"/>
              </a:spcBef>
              <a:buClrTx/>
              <a:buSzTx/>
              <a:buFontTx/>
              <a:buNone/>
              <a:defRPr/>
            </a:pPr>
            <a:r>
              <a:rPr lang="en-US" altLang="en-US" sz="1200" dirty="0">
                <a:solidFill>
                  <a:schemeClr val="bg1">
                    <a:lumMod val="75000"/>
                  </a:schemeClr>
                </a:solidFill>
              </a:rPr>
              <a:t>Rheumatoide Arthritis, </a:t>
            </a:r>
            <a:r>
              <a:rPr lang="en-US" altLang="en-US" sz="1200" b="1" dirty="0">
                <a:solidFill>
                  <a:srgbClr val="0000FF"/>
                </a:solidFill>
              </a:rPr>
              <a:t>Granulomatose mit Polyangiitis </a:t>
            </a:r>
            <a:r>
              <a:rPr lang="en-US" altLang="en-US" sz="1200" dirty="0">
                <a:solidFill>
                  <a:schemeClr val="bg1">
                    <a:lumMod val="75000"/>
                  </a:schemeClr>
                </a:solidFill>
              </a:rPr>
              <a:t>und Polyarteritis nodosa</a:t>
            </a:r>
            <a:endParaRPr lang="en-US" altLang="en-US" sz="1600" dirty="0">
              <a:solidFill>
                <a:srgbClr val="FFFF00"/>
              </a:solidFill>
            </a:endParaRPr>
          </a:p>
        </p:txBody>
      </p:sp>
    </p:spTree>
    <p:extLst>
      <p:ext uri="{BB962C8B-B14F-4D97-AF65-F5344CB8AC3E}">
        <p14:creationId xmlns:p14="http://schemas.microsoft.com/office/powerpoint/2010/main" val="20692241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0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35</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3" name="TextBox 2">
            <a:extLst>
              <a:ext uri="{FF2B5EF4-FFF2-40B4-BE49-F238E27FC236}">
                <a16:creationId xmlns:a16="http://schemas.microsoft.com/office/drawing/2014/main" id="{C136046D-648A-4955-A665-38E04DD6385D}"/>
              </a:ext>
            </a:extLst>
          </p:cNvPr>
          <p:cNvSpPr txBox="1"/>
          <p:nvPr/>
        </p:nvSpPr>
        <p:spPr>
          <a:xfrm>
            <a:off x="1143000" y="4243387"/>
            <a:ext cx="6235168" cy="523220"/>
          </a:xfrm>
          <a:prstGeom prst="rect">
            <a:avLst/>
          </a:prstGeom>
          <a:noFill/>
        </p:spPr>
        <p:txBody>
          <a:bodyPr wrap="square" lIns="25400" tIns="12700" rIns="25400" bIns="12700" rtlCol="0">
            <a:spAutoFit/>
          </a:bodyPr>
          <a:lstStyle/>
          <a:p>
            <a:r>
              <a:rPr lang="en-US" sz="1200" i="1" dirty="0">
                <a:solidFill>
                  <a:srgbClr val="0000FF"/>
                </a:solidFill>
              </a:rPr>
              <a:t>Wie hoch ist der Anteil der </a:t>
            </a:r>
            <a:r>
              <a:rPr lang="en-US" sz="1200" i="1" dirty="0" err="1">
                <a:solidFill>
                  <a:srgbClr val="0000FF"/>
                </a:solidFill>
              </a:rPr>
              <a:t>GwP</a:t>
            </a:r>
            <a:r>
              <a:rPr lang="en-US" sz="1200" i="1" dirty="0">
                <a:solidFill>
                  <a:srgbClr val="0000FF"/>
                </a:solidFill>
              </a:rPr>
              <a:t>-Patienten mit ophthalmologischer Beteiligung?</a:t>
            </a:r>
          </a:p>
          <a:p>
            <a:r>
              <a:rPr lang="en-US" sz="1200" dirty="0">
                <a:solidFill>
                  <a:srgbClr val="0000FF"/>
                </a:solidFill>
              </a:rPr>
              <a:t>Etwa die Hälfte</a:t>
            </a:r>
            <a:endParaRPr lang="en-US" sz="1400" dirty="0">
              <a:solidFill>
                <a:srgbClr val="FBBB65"/>
              </a:solidFill>
            </a:endParaRPr>
          </a:p>
        </p:txBody>
      </p:sp>
      <p:sp>
        <p:nvSpPr>
          <p:cNvPr id="6" name="TextBox 1">
            <a:extLst>
              <a:ext uri="{FF2B5EF4-FFF2-40B4-BE49-F238E27FC236}">
                <a16:creationId xmlns:a16="http://schemas.microsoft.com/office/drawing/2014/main" id="{E29C7886-CE0E-B561-4143-5C5AAF2145E9}"/>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mit allen</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gehen am ehesten mit einer PUK einher?</a:t>
            </a:r>
          </a:p>
          <a:p>
            <a:pPr eaLnBrk="1" hangingPunct="1">
              <a:spcBef>
                <a:spcPct val="0"/>
              </a:spcBef>
              <a:buClrTx/>
              <a:buSzTx/>
              <a:buFontTx/>
              <a:buNone/>
              <a:defRPr/>
            </a:pPr>
            <a:r>
              <a:rPr lang="en-US" altLang="en-US" sz="1200" dirty="0">
                <a:solidFill>
                  <a:schemeClr val="bg1">
                    <a:lumMod val="75000"/>
                  </a:schemeClr>
                </a:solidFill>
              </a:rPr>
              <a:t>Rheumatoide Arthritis, </a:t>
            </a:r>
            <a:r>
              <a:rPr lang="en-US" altLang="en-US" sz="1200" b="1" dirty="0">
                <a:solidFill>
                  <a:srgbClr val="0000FF"/>
                </a:solidFill>
              </a:rPr>
              <a:t>Granulomatose mit Polyangiitis </a:t>
            </a:r>
            <a:r>
              <a:rPr lang="en-US" altLang="en-US" sz="1200" dirty="0">
                <a:solidFill>
                  <a:schemeClr val="bg1">
                    <a:lumMod val="75000"/>
                  </a:schemeClr>
                </a:solidFill>
              </a:rPr>
              <a:t>und Polyarteritis nodosa</a:t>
            </a:r>
            <a:endParaRPr lang="en-US" altLang="en-US" sz="1600" dirty="0">
              <a:solidFill>
                <a:srgbClr val="FFFF00"/>
              </a:solidFill>
            </a:endParaRPr>
          </a:p>
        </p:txBody>
      </p:sp>
    </p:spTree>
    <p:extLst>
      <p:ext uri="{BB962C8B-B14F-4D97-AF65-F5344CB8AC3E}">
        <p14:creationId xmlns:p14="http://schemas.microsoft.com/office/powerpoint/2010/main" val="28127998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0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36</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3" name="TextBox 2">
            <a:extLst>
              <a:ext uri="{FF2B5EF4-FFF2-40B4-BE49-F238E27FC236}">
                <a16:creationId xmlns:a16="http://schemas.microsoft.com/office/drawing/2014/main" id="{C136046D-648A-4955-A665-38E04DD6385D}"/>
              </a:ext>
            </a:extLst>
          </p:cNvPr>
          <p:cNvSpPr txBox="1"/>
          <p:nvPr/>
        </p:nvSpPr>
        <p:spPr>
          <a:xfrm>
            <a:off x="1143000" y="4243387"/>
            <a:ext cx="6235168" cy="954107"/>
          </a:xfrm>
          <a:prstGeom prst="rect">
            <a:avLst/>
          </a:prstGeom>
          <a:noFill/>
        </p:spPr>
        <p:txBody>
          <a:bodyPr wrap="square" lIns="25400" tIns="12700" rIns="25400" bIns="12700" rtlCol="0">
            <a:spAutoFit/>
          </a:bodyPr>
          <a:lstStyle/>
          <a:p>
            <a:r>
              <a:rPr lang="en-US" sz="1200" i="1" dirty="0">
                <a:solidFill>
                  <a:srgbClr val="0000FF"/>
                </a:solidFill>
              </a:rPr>
              <a:t>Wie hoch ist der Anteil der </a:t>
            </a:r>
            <a:r>
              <a:rPr lang="en-US" sz="1200" i="1" dirty="0" err="1">
                <a:solidFill>
                  <a:srgbClr val="0000FF"/>
                </a:solidFill>
              </a:rPr>
              <a:t>GwP</a:t>
            </a:r>
            <a:r>
              <a:rPr lang="en-US" sz="1200" i="1" dirty="0">
                <a:solidFill>
                  <a:srgbClr val="0000FF"/>
                </a:solidFill>
              </a:rPr>
              <a:t>-Patienten mit ophthalmologischer Beteiligung?</a:t>
            </a:r>
          </a:p>
          <a:p>
            <a:r>
              <a:rPr lang="en-US" sz="1200" dirty="0">
                <a:solidFill>
                  <a:srgbClr val="0000FF"/>
                </a:solidFill>
              </a:rPr>
              <a:t>Etwa die Hälfte</a:t>
            </a:r>
          </a:p>
          <a:p>
            <a:endParaRPr lang="en-US" sz="1400" dirty="0">
              <a:solidFill>
                <a:srgbClr val="0000FF"/>
              </a:solidFill>
            </a:endParaRPr>
          </a:p>
          <a:p>
            <a:r>
              <a:rPr lang="en-US" sz="1200" i="1" dirty="0">
                <a:solidFill>
                  <a:srgbClr val="0000FF"/>
                </a:solidFill>
              </a:rPr>
              <a:t>Was ist die häufigste Manifestation dieser Beteiligung? (Es ist nicht PUK.)</a:t>
            </a:r>
          </a:p>
        </p:txBody>
      </p:sp>
      <p:sp>
        <p:nvSpPr>
          <p:cNvPr id="6" name="TextBox 1">
            <a:extLst>
              <a:ext uri="{FF2B5EF4-FFF2-40B4-BE49-F238E27FC236}">
                <a16:creationId xmlns:a16="http://schemas.microsoft.com/office/drawing/2014/main" id="{7CC893D5-A5D3-C850-BA86-0CF0F01BB2C2}"/>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mit allen</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ehesten mit PUK auf?</a:t>
            </a:r>
          </a:p>
          <a:p>
            <a:pPr eaLnBrk="1" hangingPunct="1">
              <a:spcBef>
                <a:spcPct val="0"/>
              </a:spcBef>
              <a:buClrTx/>
              <a:buSzTx/>
              <a:buFontTx/>
              <a:buNone/>
              <a:defRPr/>
            </a:pPr>
            <a:r>
              <a:rPr lang="en-US" altLang="en-US" sz="1200" dirty="0">
                <a:solidFill>
                  <a:schemeClr val="bg1">
                    <a:lumMod val="75000"/>
                  </a:schemeClr>
                </a:solidFill>
              </a:rPr>
              <a:t>Rheumatoide Arthritis, </a:t>
            </a:r>
            <a:r>
              <a:rPr lang="en-US" altLang="en-US" sz="1200" b="1" dirty="0">
                <a:solidFill>
                  <a:srgbClr val="0000FF"/>
                </a:solidFill>
              </a:rPr>
              <a:t>Granulomatose mit Polyangiitis </a:t>
            </a:r>
            <a:r>
              <a:rPr lang="en-US" altLang="en-US" sz="1200" dirty="0">
                <a:solidFill>
                  <a:schemeClr val="bg1">
                    <a:lumMod val="75000"/>
                  </a:schemeClr>
                </a:solidFill>
              </a:rPr>
              <a:t>und Polyarteritis nodosa</a:t>
            </a:r>
            <a:endParaRPr lang="en-US" altLang="en-US" sz="1600" dirty="0">
              <a:solidFill>
                <a:srgbClr val="FFFF00"/>
              </a:solidFill>
            </a:endParaRPr>
          </a:p>
        </p:txBody>
      </p:sp>
    </p:spTree>
    <p:extLst>
      <p:ext uri="{BB962C8B-B14F-4D97-AF65-F5344CB8AC3E}">
        <p14:creationId xmlns:p14="http://schemas.microsoft.com/office/powerpoint/2010/main" val="13446962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0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37</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3" name="TextBox 2">
            <a:extLst>
              <a:ext uri="{FF2B5EF4-FFF2-40B4-BE49-F238E27FC236}">
                <a16:creationId xmlns:a16="http://schemas.microsoft.com/office/drawing/2014/main" id="{C136046D-648A-4955-A665-38E04DD6385D}"/>
              </a:ext>
            </a:extLst>
          </p:cNvPr>
          <p:cNvSpPr txBox="1"/>
          <p:nvPr/>
        </p:nvSpPr>
        <p:spPr>
          <a:xfrm>
            <a:off x="1143000" y="4243387"/>
            <a:ext cx="6235168" cy="1169551"/>
          </a:xfrm>
          <a:prstGeom prst="rect">
            <a:avLst/>
          </a:prstGeom>
          <a:noFill/>
        </p:spPr>
        <p:txBody>
          <a:bodyPr wrap="square" lIns="25400" tIns="12700" rIns="25400" bIns="12700" rtlCol="0">
            <a:spAutoFit/>
          </a:bodyPr>
          <a:lstStyle/>
          <a:p>
            <a:r>
              <a:rPr lang="en-US" sz="1200" i="1" dirty="0">
                <a:solidFill>
                  <a:srgbClr val="0000FF"/>
                </a:solidFill>
              </a:rPr>
              <a:t>Wie hoch ist der Anteil der </a:t>
            </a:r>
            <a:r>
              <a:rPr lang="en-US" sz="1200" i="1" dirty="0" err="1">
                <a:solidFill>
                  <a:srgbClr val="0000FF"/>
                </a:solidFill>
              </a:rPr>
              <a:t>GwP</a:t>
            </a:r>
            <a:r>
              <a:rPr lang="en-US" sz="1200" i="1" dirty="0">
                <a:solidFill>
                  <a:srgbClr val="0000FF"/>
                </a:solidFill>
              </a:rPr>
              <a:t>-Patienten mit ophthalmologischer Beteiligung?</a:t>
            </a:r>
          </a:p>
          <a:p>
            <a:r>
              <a:rPr lang="en-US" sz="1200" dirty="0">
                <a:solidFill>
                  <a:srgbClr val="0000FF"/>
                </a:solidFill>
              </a:rPr>
              <a:t>Etwa die Hälfte</a:t>
            </a:r>
          </a:p>
          <a:p>
            <a:endParaRPr lang="en-US" sz="1400" dirty="0">
              <a:solidFill>
                <a:srgbClr val="0000FF"/>
              </a:solidFill>
            </a:endParaRPr>
          </a:p>
          <a:p>
            <a:r>
              <a:rPr lang="en-US" sz="1200" i="1" dirty="0">
                <a:solidFill>
                  <a:srgbClr val="0000FF"/>
                </a:solidFill>
              </a:rPr>
              <a:t>Was ist die häufigste Manifestation dieser Beteiligung? (Es ist nicht PUK.)</a:t>
            </a:r>
          </a:p>
          <a:p>
            <a:r>
              <a:rPr lang="en-US" sz="1200" dirty="0">
                <a:solidFill>
                  <a:srgbClr val="0000FF"/>
                </a:solidFill>
              </a:rPr>
              <a:t>Orbitalentzündung</a:t>
            </a:r>
            <a:endParaRPr lang="en-US" sz="1400" dirty="0">
              <a:solidFill>
                <a:srgbClr val="FBBB65"/>
              </a:solidFill>
            </a:endParaRPr>
          </a:p>
        </p:txBody>
      </p:sp>
      <p:sp>
        <p:nvSpPr>
          <p:cNvPr id="6" name="TextBox 1">
            <a:extLst>
              <a:ext uri="{FF2B5EF4-FFF2-40B4-BE49-F238E27FC236}">
                <a16:creationId xmlns:a16="http://schemas.microsoft.com/office/drawing/2014/main" id="{165088F2-FBC7-4537-9A20-6454E9251B01}"/>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mit allen</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ehesten mit PUK auf?</a:t>
            </a:r>
          </a:p>
          <a:p>
            <a:pPr eaLnBrk="1" hangingPunct="1">
              <a:spcBef>
                <a:spcPct val="0"/>
              </a:spcBef>
              <a:buClrTx/>
              <a:buSzTx/>
              <a:buFontTx/>
              <a:buNone/>
              <a:defRPr/>
            </a:pPr>
            <a:r>
              <a:rPr lang="en-US" altLang="en-US" sz="1200" dirty="0">
                <a:solidFill>
                  <a:schemeClr val="bg1">
                    <a:lumMod val="75000"/>
                  </a:schemeClr>
                </a:solidFill>
              </a:rPr>
              <a:t>Rheumatoide Arthritis, </a:t>
            </a:r>
            <a:r>
              <a:rPr lang="en-US" altLang="en-US" sz="1200" b="1" dirty="0">
                <a:solidFill>
                  <a:srgbClr val="0000FF"/>
                </a:solidFill>
              </a:rPr>
              <a:t>Granulomatose mit Polyangiitis </a:t>
            </a:r>
            <a:r>
              <a:rPr lang="en-US" altLang="en-US" sz="1200" dirty="0">
                <a:solidFill>
                  <a:schemeClr val="bg1">
                    <a:lumMod val="75000"/>
                  </a:schemeClr>
                </a:solidFill>
              </a:rPr>
              <a:t>und Polyarteritis nodosa</a:t>
            </a:r>
            <a:endParaRPr lang="en-US" altLang="en-US" sz="1600" dirty="0">
              <a:solidFill>
                <a:srgbClr val="FFFF00"/>
              </a:solidFill>
            </a:endParaRPr>
          </a:p>
        </p:txBody>
      </p:sp>
    </p:spTree>
    <p:extLst>
      <p:ext uri="{BB962C8B-B14F-4D97-AF65-F5344CB8AC3E}">
        <p14:creationId xmlns:p14="http://schemas.microsoft.com/office/powerpoint/2010/main" val="13637408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0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38</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3" name="TextBox 2">
            <a:extLst>
              <a:ext uri="{FF2B5EF4-FFF2-40B4-BE49-F238E27FC236}">
                <a16:creationId xmlns:a16="http://schemas.microsoft.com/office/drawing/2014/main" id="{C136046D-648A-4955-A665-38E04DD6385D}"/>
              </a:ext>
            </a:extLst>
          </p:cNvPr>
          <p:cNvSpPr txBox="1"/>
          <p:nvPr/>
        </p:nvSpPr>
        <p:spPr>
          <a:xfrm>
            <a:off x="1143000" y="4243387"/>
            <a:ext cx="6235168" cy="1600438"/>
          </a:xfrm>
          <a:prstGeom prst="rect">
            <a:avLst/>
          </a:prstGeom>
          <a:noFill/>
        </p:spPr>
        <p:txBody>
          <a:bodyPr wrap="square" lIns="25400" tIns="12700" rIns="25400" bIns="12700" rtlCol="0">
            <a:spAutoFit/>
          </a:bodyPr>
          <a:lstStyle/>
          <a:p>
            <a:r>
              <a:rPr lang="en-US" sz="1200" i="1" dirty="0">
                <a:solidFill>
                  <a:srgbClr val="0000FF"/>
                </a:solidFill>
              </a:rPr>
              <a:t>Wie hoch ist der Anteil der </a:t>
            </a:r>
            <a:r>
              <a:rPr lang="en-US" sz="1200" i="1" dirty="0" err="1">
                <a:solidFill>
                  <a:srgbClr val="0000FF"/>
                </a:solidFill>
              </a:rPr>
              <a:t>GwP</a:t>
            </a:r>
            <a:r>
              <a:rPr lang="en-US" sz="1200" i="1" dirty="0">
                <a:solidFill>
                  <a:srgbClr val="0000FF"/>
                </a:solidFill>
              </a:rPr>
              <a:t>-Patienten mit ophthalmologischer Beteiligung?</a:t>
            </a:r>
          </a:p>
          <a:p>
            <a:r>
              <a:rPr lang="en-US" sz="1200" dirty="0">
                <a:solidFill>
                  <a:srgbClr val="0000FF"/>
                </a:solidFill>
              </a:rPr>
              <a:t>Etwa die Hälfte</a:t>
            </a:r>
          </a:p>
          <a:p>
            <a:endParaRPr lang="en-US" sz="1400" dirty="0">
              <a:solidFill>
                <a:srgbClr val="0000FF"/>
              </a:solidFill>
            </a:endParaRPr>
          </a:p>
          <a:p>
            <a:r>
              <a:rPr lang="en-US" sz="1200" i="1" dirty="0">
                <a:solidFill>
                  <a:srgbClr val="0000FF"/>
                </a:solidFill>
              </a:rPr>
              <a:t>Was ist die häufigste Manifestation dieser Beteiligung? (Es ist nicht PUK.)</a:t>
            </a:r>
          </a:p>
          <a:p>
            <a:r>
              <a:rPr lang="en-US" sz="1200" dirty="0">
                <a:solidFill>
                  <a:srgbClr val="0000FF"/>
                </a:solidFill>
              </a:rPr>
              <a:t>Orbitalentzündung</a:t>
            </a:r>
          </a:p>
          <a:p>
            <a:endParaRPr lang="en-US" sz="1400" i="1" dirty="0">
              <a:solidFill>
                <a:srgbClr val="0000FF"/>
              </a:solidFill>
            </a:endParaRPr>
          </a:p>
          <a:p>
            <a:r>
              <a:rPr lang="en-US" sz="1200" i="1" dirty="0">
                <a:solidFill>
                  <a:srgbClr val="0000FF"/>
                </a:solidFill>
              </a:rPr>
              <a:t>Was ist die zweithäufigste Manifestation? </a:t>
            </a:r>
            <a:endParaRPr lang="en-US" sz="1400" dirty="0">
              <a:solidFill>
                <a:srgbClr val="FBBB65"/>
              </a:solidFill>
            </a:endParaRPr>
          </a:p>
        </p:txBody>
      </p:sp>
      <p:sp>
        <p:nvSpPr>
          <p:cNvPr id="6" name="TextBox 1">
            <a:extLst>
              <a:ext uri="{FF2B5EF4-FFF2-40B4-BE49-F238E27FC236}">
                <a16:creationId xmlns:a16="http://schemas.microsoft.com/office/drawing/2014/main" id="{5EB93547-44B8-9DD5-2191-EF835F15129F}"/>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ziemlich mit allen</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ehesten mit PUK auf?</a:t>
            </a:r>
          </a:p>
          <a:p>
            <a:pPr eaLnBrk="1" hangingPunct="1">
              <a:spcBef>
                <a:spcPct val="0"/>
              </a:spcBef>
              <a:buClrTx/>
              <a:buSzTx/>
              <a:buFontTx/>
              <a:buNone/>
              <a:defRPr/>
            </a:pPr>
            <a:r>
              <a:rPr lang="en-US" altLang="en-US" sz="1200" dirty="0">
                <a:solidFill>
                  <a:schemeClr val="bg1">
                    <a:lumMod val="75000"/>
                  </a:schemeClr>
                </a:solidFill>
              </a:rPr>
              <a:t>Rheumatoide Arthritis, </a:t>
            </a:r>
            <a:r>
              <a:rPr lang="en-US" altLang="en-US" sz="1200" b="1" dirty="0">
                <a:solidFill>
                  <a:srgbClr val="0000FF"/>
                </a:solidFill>
              </a:rPr>
              <a:t>Granulomatose mit Polyangiitis </a:t>
            </a:r>
            <a:r>
              <a:rPr lang="en-US" altLang="en-US" sz="1200" dirty="0">
                <a:solidFill>
                  <a:schemeClr val="bg1">
                    <a:lumMod val="75000"/>
                  </a:schemeClr>
                </a:solidFill>
              </a:rPr>
              <a:t>und Polyarteritis nodosa</a:t>
            </a:r>
            <a:endParaRPr lang="en-US" altLang="en-US" sz="1600" dirty="0">
              <a:solidFill>
                <a:srgbClr val="FFFF00"/>
              </a:solidFill>
            </a:endParaRPr>
          </a:p>
        </p:txBody>
      </p:sp>
    </p:spTree>
    <p:extLst>
      <p:ext uri="{BB962C8B-B14F-4D97-AF65-F5344CB8AC3E}">
        <p14:creationId xmlns:p14="http://schemas.microsoft.com/office/powerpoint/2010/main" val="2299725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0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39</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3" name="TextBox 2">
            <a:extLst>
              <a:ext uri="{FF2B5EF4-FFF2-40B4-BE49-F238E27FC236}">
                <a16:creationId xmlns:a16="http://schemas.microsoft.com/office/drawing/2014/main" id="{C136046D-648A-4955-A665-38E04DD6385D}"/>
              </a:ext>
            </a:extLst>
          </p:cNvPr>
          <p:cNvSpPr txBox="1"/>
          <p:nvPr/>
        </p:nvSpPr>
        <p:spPr>
          <a:xfrm>
            <a:off x="1143000" y="4243387"/>
            <a:ext cx="6235168" cy="1815882"/>
          </a:xfrm>
          <a:prstGeom prst="rect">
            <a:avLst/>
          </a:prstGeom>
          <a:noFill/>
        </p:spPr>
        <p:txBody>
          <a:bodyPr wrap="square" lIns="25400" tIns="12700" rIns="25400" bIns="12700" rtlCol="0">
            <a:spAutoFit/>
          </a:bodyPr>
          <a:lstStyle/>
          <a:p>
            <a:r>
              <a:rPr lang="en-US" sz="1200" i="1" dirty="0">
                <a:solidFill>
                  <a:srgbClr val="0000FF"/>
                </a:solidFill>
              </a:rPr>
              <a:t>Wie hoch ist der Anteil der </a:t>
            </a:r>
            <a:r>
              <a:rPr lang="en-US" sz="1200" i="1" dirty="0" err="1">
                <a:solidFill>
                  <a:srgbClr val="0000FF"/>
                </a:solidFill>
              </a:rPr>
              <a:t>GwP</a:t>
            </a:r>
            <a:r>
              <a:rPr lang="en-US" sz="1200" i="1" dirty="0">
                <a:solidFill>
                  <a:srgbClr val="0000FF"/>
                </a:solidFill>
              </a:rPr>
              <a:t>-Patienten mit ophthalmologischer Beteiligung?</a:t>
            </a:r>
          </a:p>
          <a:p>
            <a:r>
              <a:rPr lang="en-US" sz="1200" dirty="0">
                <a:solidFill>
                  <a:srgbClr val="0000FF"/>
                </a:solidFill>
              </a:rPr>
              <a:t>Etwa die Hälfte</a:t>
            </a:r>
          </a:p>
          <a:p>
            <a:endParaRPr lang="en-US" sz="1400" dirty="0">
              <a:solidFill>
                <a:srgbClr val="0000FF"/>
              </a:solidFill>
            </a:endParaRPr>
          </a:p>
          <a:p>
            <a:r>
              <a:rPr lang="en-US" sz="1200" i="1" dirty="0">
                <a:solidFill>
                  <a:srgbClr val="0000FF"/>
                </a:solidFill>
              </a:rPr>
              <a:t>Was ist die häufigste Manifestation dieser Beteiligung? (Es ist nicht PUK.)</a:t>
            </a:r>
          </a:p>
          <a:p>
            <a:r>
              <a:rPr lang="en-US" sz="1200" dirty="0">
                <a:solidFill>
                  <a:srgbClr val="0000FF"/>
                </a:solidFill>
              </a:rPr>
              <a:t>Orbitalentzündung</a:t>
            </a:r>
          </a:p>
          <a:p>
            <a:endParaRPr lang="en-US" sz="1400" i="1" dirty="0">
              <a:solidFill>
                <a:srgbClr val="0000FF"/>
              </a:solidFill>
            </a:endParaRPr>
          </a:p>
          <a:p>
            <a:r>
              <a:rPr lang="en-US" sz="1200" i="1" dirty="0">
                <a:solidFill>
                  <a:srgbClr val="0000FF"/>
                </a:solidFill>
              </a:rPr>
              <a:t>Was ist die zweithäufigste Manifestation? </a:t>
            </a:r>
          </a:p>
          <a:p>
            <a:r>
              <a:rPr lang="en-US" sz="1200" dirty="0">
                <a:solidFill>
                  <a:srgbClr val="0000FF"/>
                </a:solidFill>
              </a:rPr>
              <a:t>Skleritis (einschließlich PUK)</a:t>
            </a:r>
            <a:endParaRPr lang="en-US" sz="1400" dirty="0">
              <a:solidFill>
                <a:srgbClr val="FBBB65"/>
              </a:solidFill>
            </a:endParaRPr>
          </a:p>
        </p:txBody>
      </p:sp>
      <p:sp>
        <p:nvSpPr>
          <p:cNvPr id="6" name="TextBox 1">
            <a:extLst>
              <a:ext uri="{FF2B5EF4-FFF2-40B4-BE49-F238E27FC236}">
                <a16:creationId xmlns:a16="http://schemas.microsoft.com/office/drawing/2014/main" id="{3ED0E80C-33B9-D4C0-4944-BEDF604DD229}"/>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ziemlich mit allen</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häufigsten zusammen mit PUK auf?</a:t>
            </a:r>
          </a:p>
          <a:p>
            <a:pPr eaLnBrk="1" hangingPunct="1">
              <a:spcBef>
                <a:spcPct val="0"/>
              </a:spcBef>
              <a:buClrTx/>
              <a:buSzTx/>
              <a:buFontTx/>
              <a:buNone/>
              <a:defRPr/>
            </a:pPr>
            <a:r>
              <a:rPr lang="en-US" altLang="en-US" sz="1200" dirty="0">
                <a:solidFill>
                  <a:schemeClr val="bg1">
                    <a:lumMod val="75000"/>
                  </a:schemeClr>
                </a:solidFill>
              </a:rPr>
              <a:t>Rheumatoide Arthritis, </a:t>
            </a:r>
            <a:r>
              <a:rPr lang="en-US" altLang="en-US" sz="1200" b="1" dirty="0">
                <a:solidFill>
                  <a:srgbClr val="0000FF"/>
                </a:solidFill>
              </a:rPr>
              <a:t>Granulomatose mit Polyangiitis </a:t>
            </a:r>
            <a:r>
              <a:rPr lang="en-US" altLang="en-US" sz="1200" dirty="0">
                <a:solidFill>
                  <a:schemeClr val="bg1">
                    <a:lumMod val="75000"/>
                  </a:schemeClr>
                </a:solidFill>
              </a:rPr>
              <a:t>und Polyarteritis nodosa</a:t>
            </a:r>
            <a:endParaRPr lang="en-US" altLang="en-US" sz="1600" dirty="0">
              <a:solidFill>
                <a:srgbClr val="FFFF00"/>
              </a:solidFill>
            </a:endParaRPr>
          </a:p>
        </p:txBody>
      </p:sp>
    </p:spTree>
    <p:extLst>
      <p:ext uri="{BB962C8B-B14F-4D97-AF65-F5344CB8AC3E}">
        <p14:creationId xmlns:p14="http://schemas.microsoft.com/office/powerpoint/2010/main" val="1715930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F</a:t>
            </a:r>
          </a:p>
        </p:txBody>
      </p:sp>
      <p:sp>
        <p:nvSpPr>
          <p:cNvPr id="6149" name="Rectangle 5"/>
          <p:cNvSpPr>
            <a:spLocks noGrp="1" noChangeArrowheads="1"/>
          </p:cNvSpPr>
          <p:nvPr>
            <p:ph type="body" idx="1"/>
          </p:nvPr>
        </p:nvSpPr>
        <p:spPr>
          <a:xfrm>
            <a:off x="423333" y="1524000"/>
            <a:ext cx="8534400" cy="4876800"/>
          </a:xfrm>
        </p:spPr>
        <p:txBody>
          <a:bodyPr wrap="square" lIns="25400" tIns="12700" rIns="25400" bIns="12700"/>
          <a:lstStyle/>
          <a:p>
            <a:pPr eaLnBrk="1" hangingPunct="1"/>
            <a:r>
              <a:rPr lang="en-US" altLang="en-US" sz="1200" dirty="0" err="1"/>
              <a:t>Autoimmun</a:t>
            </a:r>
            <a:r>
              <a:rPr lang="en-US" altLang="en-US" sz="1200" dirty="0"/>
              <a:t>-PUK </a:t>
            </a:r>
            <a:r>
              <a:rPr lang="en-US" altLang="en-US" sz="1200" dirty="0" err="1"/>
              <a:t>ist</a:t>
            </a:r>
            <a:r>
              <a:rPr lang="en-US" altLang="en-US" sz="1200" dirty="0"/>
              <a:t> in der Regel </a:t>
            </a:r>
            <a:r>
              <a:rPr lang="en-US" altLang="en-US" sz="1200" dirty="0" err="1">
                <a:solidFill>
                  <a:srgbClr val="0000FF"/>
                </a:solidFill>
              </a:rPr>
              <a:t>einseitig</a:t>
            </a:r>
            <a:r>
              <a:rPr lang="en-US" altLang="en-US" sz="1200" dirty="0">
                <a:solidFill>
                  <a:srgbClr val="0000FF"/>
                </a:solidFill>
              </a:rPr>
              <a:t> </a:t>
            </a:r>
            <a:r>
              <a:rPr lang="en-US" altLang="en-US" sz="1200" dirty="0"/>
              <a:t>und </a:t>
            </a:r>
            <a:r>
              <a:rPr lang="en-US" altLang="en-US" sz="1200" dirty="0" err="1">
                <a:solidFill>
                  <a:srgbClr val="0000FF"/>
                </a:solidFill>
              </a:rPr>
              <a:t>sektoral</a:t>
            </a:r>
            <a:r>
              <a:rPr lang="en-US" altLang="en-US" sz="1200" dirty="0">
                <a:solidFill>
                  <a:srgbClr val="0000FF"/>
                </a:solidFill>
              </a:rPr>
              <a:t> </a:t>
            </a:r>
            <a:r>
              <a:rPr lang="en-US" altLang="en-US" sz="1200" dirty="0"/>
              <a:t>                        </a:t>
            </a:r>
          </a:p>
          <a:p>
            <a:pPr eaLnBrk="1" hangingPunct="1"/>
            <a:r>
              <a:rPr lang="en-US" altLang="en-US" sz="1200" dirty="0"/>
              <a:t>Es </a:t>
            </a:r>
            <a:r>
              <a:rPr lang="en-US" altLang="en-US" sz="1200" dirty="0" err="1"/>
              <a:t>kündigt</a:t>
            </a:r>
            <a:r>
              <a:rPr lang="en-US" altLang="en-US" sz="1200" dirty="0"/>
              <a:t> </a:t>
            </a:r>
            <a:r>
              <a:rPr lang="en-US" altLang="en-US" sz="1200" dirty="0" err="1"/>
              <a:t>häufig</a:t>
            </a:r>
            <a:r>
              <a:rPr lang="en-US" altLang="en-US" sz="1200" dirty="0"/>
              <a:t> </a:t>
            </a:r>
            <a:r>
              <a:rPr lang="en-US" altLang="en-US" sz="1200" dirty="0" err="1">
                <a:solidFill>
                  <a:srgbClr val="0000FF"/>
                </a:solidFill>
              </a:rPr>
              <a:t>eine</a:t>
            </a:r>
            <a:r>
              <a:rPr lang="en-US" altLang="en-US" sz="1200" dirty="0">
                <a:solidFill>
                  <a:srgbClr val="0000FF"/>
                </a:solidFill>
              </a:rPr>
              <a:t> </a:t>
            </a:r>
            <a:r>
              <a:rPr lang="en-US" altLang="en-US" sz="1200" dirty="0" err="1">
                <a:solidFill>
                  <a:srgbClr val="0000FF"/>
                </a:solidFill>
              </a:rPr>
              <a:t>Verschlimmerung</a:t>
            </a:r>
            <a:r>
              <a:rPr lang="en-US" altLang="en-US" sz="1200" dirty="0">
                <a:solidFill>
                  <a:srgbClr val="0000FF"/>
                </a:solidFill>
              </a:rPr>
              <a:t> </a:t>
            </a:r>
            <a:r>
              <a:rPr lang="en-US" altLang="en-US" sz="1200" dirty="0" err="1"/>
              <a:t>einer</a:t>
            </a:r>
            <a:r>
              <a:rPr lang="en-US" altLang="en-US" sz="1200" dirty="0"/>
              <a:t> </a:t>
            </a:r>
            <a:r>
              <a:rPr lang="en-US" altLang="en-US" sz="1200" dirty="0" err="1"/>
              <a:t>systemischen</a:t>
            </a:r>
            <a:r>
              <a:rPr lang="en-US" altLang="en-US" sz="1200" dirty="0"/>
              <a:t> </a:t>
            </a:r>
            <a:r>
              <a:rPr lang="en-US" altLang="en-US" sz="1200" dirty="0" err="1"/>
              <a:t>Erkrankung</a:t>
            </a:r>
            <a:r>
              <a:rPr lang="en-US" altLang="en-US" sz="1200" dirty="0"/>
              <a:t> an </a:t>
            </a:r>
          </a:p>
        </p:txBody>
      </p:sp>
      <p:sp>
        <p:nvSpPr>
          <p:cNvPr id="6150" name="Rectangle 7"/>
          <p:cNvSpPr>
            <a:spLocks noChangeArrowheads="1"/>
          </p:cNvSpPr>
          <p:nvPr/>
        </p:nvSpPr>
        <p:spPr bwMode="auto">
          <a:xfrm>
            <a:off x="1981200" y="1778824"/>
            <a:ext cx="1600200" cy="278576"/>
          </a:xfrm>
          <a:prstGeom prst="rect">
            <a:avLst/>
          </a:prstGeom>
          <a:solidFill>
            <a:srgbClr val="FF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r>
              <a:rPr lang="en-US" altLang="en-US" sz="1200" dirty="0" err="1"/>
              <a:t>Besserung</a:t>
            </a:r>
            <a:r>
              <a:rPr lang="en-US" altLang="en-US" sz="1200" dirty="0"/>
              <a:t> vs.</a:t>
            </a:r>
          </a:p>
          <a:p>
            <a:pPr algn="ctr" eaLnBrk="1" hangingPunct="1">
              <a:lnSpc>
                <a:spcPct val="80000"/>
              </a:lnSpc>
              <a:spcBef>
                <a:spcPct val="0"/>
              </a:spcBef>
              <a:buClrTx/>
              <a:buSzTx/>
              <a:buFontTx/>
              <a:buNone/>
            </a:pPr>
            <a:r>
              <a:rPr lang="en-US" altLang="en-US" sz="1200" dirty="0" err="1"/>
              <a:t>Verschlechterung</a:t>
            </a:r>
            <a:endParaRPr lang="en-US" altLang="en-US" sz="1200" dirty="0"/>
          </a:p>
        </p:txBody>
      </p:sp>
      <p:sp>
        <p:nvSpPr>
          <p:cNvPr id="615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14D7908-F100-4686-B041-9AB5052CCA1A}" type="slidenum">
              <a:rPr lang="en-US" altLang="en-US" sz="1000" smtClean="0"/>
              <a:t>4</a:t>
            </a:fld>
            <a:endParaRPr lang="en-US" altLang="en-US" sz="1000"/>
          </a:p>
        </p:txBody>
      </p:sp>
      <p:sp>
        <p:nvSpPr>
          <p:cNvPr id="2" name="Text Box 4">
            <a:extLst>
              <a:ext uri="{FF2B5EF4-FFF2-40B4-BE49-F238E27FC236}">
                <a16:creationId xmlns:a16="http://schemas.microsoft.com/office/drawing/2014/main" id="{946F7D80-BD62-4CF3-B0CA-5A3123D0113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0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40</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3" name="TextBox 2">
            <a:extLst>
              <a:ext uri="{FF2B5EF4-FFF2-40B4-BE49-F238E27FC236}">
                <a16:creationId xmlns:a16="http://schemas.microsoft.com/office/drawing/2014/main" id="{C136046D-648A-4955-A665-38E04DD6385D}"/>
              </a:ext>
            </a:extLst>
          </p:cNvPr>
          <p:cNvSpPr txBox="1"/>
          <p:nvPr/>
        </p:nvSpPr>
        <p:spPr>
          <a:xfrm>
            <a:off x="1143000" y="4243387"/>
            <a:ext cx="6235168" cy="2246769"/>
          </a:xfrm>
          <a:prstGeom prst="rect">
            <a:avLst/>
          </a:prstGeom>
          <a:noFill/>
        </p:spPr>
        <p:txBody>
          <a:bodyPr wrap="square" lIns="25400" tIns="12700" rIns="25400" bIns="12700" rtlCol="0">
            <a:spAutoFit/>
          </a:bodyPr>
          <a:lstStyle/>
          <a:p>
            <a:r>
              <a:rPr lang="en-US" sz="1200" i="1" dirty="0">
                <a:solidFill>
                  <a:srgbClr val="0000FF"/>
                </a:solidFill>
              </a:rPr>
              <a:t>Wie hoch ist der Anteil der </a:t>
            </a:r>
            <a:r>
              <a:rPr lang="en-US" sz="1200" i="1" dirty="0" err="1">
                <a:solidFill>
                  <a:srgbClr val="0000FF"/>
                </a:solidFill>
              </a:rPr>
              <a:t>GwP</a:t>
            </a:r>
            <a:r>
              <a:rPr lang="en-US" sz="1200" i="1" dirty="0">
                <a:solidFill>
                  <a:srgbClr val="0000FF"/>
                </a:solidFill>
              </a:rPr>
              <a:t>-Patienten mit ophthalmologischer Beteiligung?</a:t>
            </a:r>
          </a:p>
          <a:p>
            <a:r>
              <a:rPr lang="en-US" sz="1200" dirty="0">
                <a:solidFill>
                  <a:srgbClr val="0000FF"/>
                </a:solidFill>
              </a:rPr>
              <a:t>Etwa die Hälfte</a:t>
            </a:r>
          </a:p>
          <a:p>
            <a:endParaRPr lang="en-US" sz="1400" dirty="0">
              <a:solidFill>
                <a:srgbClr val="0000FF"/>
              </a:solidFill>
            </a:endParaRPr>
          </a:p>
          <a:p>
            <a:r>
              <a:rPr lang="en-US" sz="1200" i="1" dirty="0">
                <a:solidFill>
                  <a:srgbClr val="0000FF"/>
                </a:solidFill>
              </a:rPr>
              <a:t>Was ist die häufigste Manifestation dieser Beteiligung? (Es ist nicht PUK.)</a:t>
            </a:r>
          </a:p>
          <a:p>
            <a:r>
              <a:rPr lang="en-US" sz="1200" dirty="0">
                <a:solidFill>
                  <a:srgbClr val="0000FF"/>
                </a:solidFill>
              </a:rPr>
              <a:t>Orbitalentzündung</a:t>
            </a:r>
          </a:p>
          <a:p>
            <a:endParaRPr lang="en-US" sz="1400" i="1" dirty="0">
              <a:solidFill>
                <a:srgbClr val="0000FF"/>
              </a:solidFill>
            </a:endParaRPr>
          </a:p>
          <a:p>
            <a:r>
              <a:rPr lang="en-US" sz="1200" i="1" dirty="0">
                <a:solidFill>
                  <a:srgbClr val="0000FF"/>
                </a:solidFill>
              </a:rPr>
              <a:t>Was ist die zweithäufigste Manifestation? </a:t>
            </a:r>
          </a:p>
          <a:p>
            <a:r>
              <a:rPr lang="en-US" sz="1200" dirty="0">
                <a:solidFill>
                  <a:srgbClr val="0000FF"/>
                </a:solidFill>
              </a:rPr>
              <a:t>Skleritis (einschließlich PUK)</a:t>
            </a:r>
          </a:p>
          <a:p>
            <a:endParaRPr lang="en-US" sz="1400" i="1" dirty="0">
              <a:solidFill>
                <a:srgbClr val="0000FF"/>
              </a:solidFill>
            </a:endParaRPr>
          </a:p>
          <a:p>
            <a:r>
              <a:rPr lang="en-US" sz="1200" i="1" dirty="0">
                <a:solidFill>
                  <a:srgbClr val="0000FF"/>
                </a:solidFill>
              </a:rPr>
              <a:t>Tritt bei </a:t>
            </a:r>
            <a:r>
              <a:rPr lang="en-US" sz="1200" i="1" dirty="0" err="1">
                <a:solidFill>
                  <a:srgbClr val="0000FF"/>
                </a:solidFill>
              </a:rPr>
              <a:t>GwP </a:t>
            </a:r>
            <a:r>
              <a:rPr lang="en-US" sz="1200" i="1" dirty="0">
                <a:solidFill>
                  <a:srgbClr val="0000FF"/>
                </a:solidFill>
              </a:rPr>
              <a:t>eine Netzhautbeteiligung auf?</a:t>
            </a:r>
            <a:endParaRPr lang="en-US" sz="1400" i="1" dirty="0">
              <a:solidFill>
                <a:srgbClr val="FBBB65"/>
              </a:solidFill>
            </a:endParaRPr>
          </a:p>
        </p:txBody>
      </p:sp>
      <p:sp>
        <p:nvSpPr>
          <p:cNvPr id="6" name="TextBox 1">
            <a:extLst>
              <a:ext uri="{FF2B5EF4-FFF2-40B4-BE49-F238E27FC236}">
                <a16:creationId xmlns:a16="http://schemas.microsoft.com/office/drawing/2014/main" id="{302D7D05-0233-98C0-7CAF-7D9255E0E5B0}"/>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mit allen</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ehesten mit PUK auf?</a:t>
            </a:r>
          </a:p>
          <a:p>
            <a:pPr eaLnBrk="1" hangingPunct="1">
              <a:spcBef>
                <a:spcPct val="0"/>
              </a:spcBef>
              <a:buClrTx/>
              <a:buSzTx/>
              <a:buFontTx/>
              <a:buNone/>
              <a:defRPr/>
            </a:pPr>
            <a:r>
              <a:rPr lang="en-US" altLang="en-US" sz="1200" dirty="0">
                <a:solidFill>
                  <a:schemeClr val="bg1">
                    <a:lumMod val="75000"/>
                  </a:schemeClr>
                </a:solidFill>
              </a:rPr>
              <a:t>Rheumatoide Arthritis, </a:t>
            </a:r>
            <a:r>
              <a:rPr lang="en-US" altLang="en-US" sz="1200" b="1" dirty="0">
                <a:solidFill>
                  <a:srgbClr val="0000FF"/>
                </a:solidFill>
              </a:rPr>
              <a:t>Granulomatose mit Polyangiitis </a:t>
            </a:r>
            <a:r>
              <a:rPr lang="en-US" altLang="en-US" sz="1200" dirty="0">
                <a:solidFill>
                  <a:schemeClr val="bg1">
                    <a:lumMod val="75000"/>
                  </a:schemeClr>
                </a:solidFill>
              </a:rPr>
              <a:t>und Polyarteritis nodosa</a:t>
            </a:r>
            <a:endParaRPr lang="en-US" altLang="en-US" sz="1600" dirty="0">
              <a:solidFill>
                <a:srgbClr val="FFFF00"/>
              </a:solidFill>
            </a:endParaRPr>
          </a:p>
        </p:txBody>
      </p:sp>
    </p:spTree>
    <p:extLst>
      <p:ext uri="{BB962C8B-B14F-4D97-AF65-F5344CB8AC3E}">
        <p14:creationId xmlns:p14="http://schemas.microsoft.com/office/powerpoint/2010/main" val="6634236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0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41</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3" name="TextBox 2">
            <a:extLst>
              <a:ext uri="{FF2B5EF4-FFF2-40B4-BE49-F238E27FC236}">
                <a16:creationId xmlns:a16="http://schemas.microsoft.com/office/drawing/2014/main" id="{C136046D-648A-4955-A665-38E04DD6385D}"/>
              </a:ext>
            </a:extLst>
          </p:cNvPr>
          <p:cNvSpPr txBox="1"/>
          <p:nvPr/>
        </p:nvSpPr>
        <p:spPr>
          <a:xfrm>
            <a:off x="1143000" y="4243387"/>
            <a:ext cx="6235168" cy="2462213"/>
          </a:xfrm>
          <a:prstGeom prst="rect">
            <a:avLst/>
          </a:prstGeom>
          <a:noFill/>
        </p:spPr>
        <p:txBody>
          <a:bodyPr wrap="square" lIns="25400" tIns="12700" rIns="25400" bIns="12700" rtlCol="0">
            <a:spAutoFit/>
          </a:bodyPr>
          <a:lstStyle/>
          <a:p>
            <a:r>
              <a:rPr lang="en-US" sz="1200" i="1" dirty="0">
                <a:solidFill>
                  <a:srgbClr val="0000FF"/>
                </a:solidFill>
              </a:rPr>
              <a:t>Wie hoch ist der Anteil der </a:t>
            </a:r>
            <a:r>
              <a:rPr lang="en-US" sz="1200" i="1" dirty="0" err="1">
                <a:solidFill>
                  <a:srgbClr val="0000FF"/>
                </a:solidFill>
              </a:rPr>
              <a:t>GwP</a:t>
            </a:r>
            <a:r>
              <a:rPr lang="en-US" sz="1200" i="1" dirty="0">
                <a:solidFill>
                  <a:srgbClr val="0000FF"/>
                </a:solidFill>
              </a:rPr>
              <a:t>-Patienten mit ophthalmologischer Beteiligung?</a:t>
            </a:r>
          </a:p>
          <a:p>
            <a:r>
              <a:rPr lang="en-US" sz="1200" dirty="0">
                <a:solidFill>
                  <a:srgbClr val="0000FF"/>
                </a:solidFill>
              </a:rPr>
              <a:t>Etwa die Hälfte</a:t>
            </a:r>
          </a:p>
          <a:p>
            <a:endParaRPr lang="en-US" sz="1400" dirty="0">
              <a:solidFill>
                <a:srgbClr val="0000FF"/>
              </a:solidFill>
            </a:endParaRPr>
          </a:p>
          <a:p>
            <a:r>
              <a:rPr lang="en-US" sz="1200" i="1" dirty="0">
                <a:solidFill>
                  <a:srgbClr val="0000FF"/>
                </a:solidFill>
              </a:rPr>
              <a:t>Was ist die häufigste Manifestation dieser Beteiligung? (Es ist nicht PUK.)</a:t>
            </a:r>
          </a:p>
          <a:p>
            <a:r>
              <a:rPr lang="en-US" sz="1200" dirty="0">
                <a:solidFill>
                  <a:srgbClr val="0000FF"/>
                </a:solidFill>
              </a:rPr>
              <a:t>Orbitalentzündung</a:t>
            </a:r>
          </a:p>
          <a:p>
            <a:endParaRPr lang="en-US" sz="1400" i="1" dirty="0">
              <a:solidFill>
                <a:srgbClr val="0000FF"/>
              </a:solidFill>
            </a:endParaRPr>
          </a:p>
          <a:p>
            <a:r>
              <a:rPr lang="en-US" sz="1200" i="1" dirty="0">
                <a:solidFill>
                  <a:srgbClr val="0000FF"/>
                </a:solidFill>
              </a:rPr>
              <a:t>Was ist die zweithäufigste Manifestation? </a:t>
            </a:r>
          </a:p>
          <a:p>
            <a:r>
              <a:rPr lang="en-US" sz="1200" dirty="0">
                <a:solidFill>
                  <a:srgbClr val="0000FF"/>
                </a:solidFill>
              </a:rPr>
              <a:t>Skleritis (einschließlich PUK)</a:t>
            </a:r>
          </a:p>
          <a:p>
            <a:endParaRPr lang="en-US" sz="1400" i="1" dirty="0">
              <a:solidFill>
                <a:srgbClr val="0000FF"/>
              </a:solidFill>
            </a:endParaRPr>
          </a:p>
          <a:p>
            <a:r>
              <a:rPr lang="en-US" sz="1200" i="1" dirty="0">
                <a:solidFill>
                  <a:srgbClr val="0000FF"/>
                </a:solidFill>
              </a:rPr>
              <a:t>Tritt bei </a:t>
            </a:r>
            <a:r>
              <a:rPr lang="en-US" sz="1200" i="1" dirty="0" err="1">
                <a:solidFill>
                  <a:srgbClr val="0000FF"/>
                </a:solidFill>
              </a:rPr>
              <a:t>GwP </a:t>
            </a:r>
            <a:r>
              <a:rPr lang="en-US" sz="1200" i="1" dirty="0">
                <a:solidFill>
                  <a:srgbClr val="0000FF"/>
                </a:solidFill>
              </a:rPr>
              <a:t>eine Netzhautbeteiligung auf?</a:t>
            </a:r>
          </a:p>
          <a:p>
            <a:r>
              <a:rPr lang="en-US" sz="1200" dirty="0">
                <a:solidFill>
                  <a:srgbClr val="0000FF"/>
                </a:solidFill>
              </a:rPr>
              <a:t>Ja, wenn auch selten</a:t>
            </a:r>
          </a:p>
        </p:txBody>
      </p:sp>
      <p:sp>
        <p:nvSpPr>
          <p:cNvPr id="6" name="TextBox 1">
            <a:extLst>
              <a:ext uri="{FF2B5EF4-FFF2-40B4-BE49-F238E27FC236}">
                <a16:creationId xmlns:a16="http://schemas.microsoft.com/office/drawing/2014/main" id="{BD1EBD48-4B93-DA20-DEAA-30482C84B482}"/>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mit allen</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ehesten mit PUK auf?</a:t>
            </a:r>
          </a:p>
          <a:p>
            <a:pPr eaLnBrk="1" hangingPunct="1">
              <a:spcBef>
                <a:spcPct val="0"/>
              </a:spcBef>
              <a:buClrTx/>
              <a:buSzTx/>
              <a:buFontTx/>
              <a:buNone/>
              <a:defRPr/>
            </a:pPr>
            <a:r>
              <a:rPr lang="en-US" altLang="en-US" sz="1200" dirty="0">
                <a:solidFill>
                  <a:schemeClr val="bg1">
                    <a:lumMod val="75000"/>
                  </a:schemeClr>
                </a:solidFill>
              </a:rPr>
              <a:t>Rheumatoide Arthritis, </a:t>
            </a:r>
            <a:r>
              <a:rPr lang="en-US" altLang="en-US" sz="1200" b="1" dirty="0">
                <a:solidFill>
                  <a:srgbClr val="0000FF"/>
                </a:solidFill>
              </a:rPr>
              <a:t>Granulomatose mit Polyangiitis </a:t>
            </a:r>
            <a:r>
              <a:rPr lang="en-US" altLang="en-US" sz="1200" dirty="0">
                <a:solidFill>
                  <a:schemeClr val="bg1">
                    <a:lumMod val="75000"/>
                  </a:schemeClr>
                </a:solidFill>
              </a:rPr>
              <a:t>und Polyarteritis nodosa</a:t>
            </a:r>
            <a:endParaRPr lang="en-US" altLang="en-US" sz="1600" dirty="0">
              <a:solidFill>
                <a:srgbClr val="FFFF00"/>
              </a:solidFill>
            </a:endParaRPr>
          </a:p>
        </p:txBody>
      </p:sp>
    </p:spTree>
    <p:extLst>
      <p:ext uri="{BB962C8B-B14F-4D97-AF65-F5344CB8AC3E}">
        <p14:creationId xmlns:p14="http://schemas.microsoft.com/office/powerpoint/2010/main" val="34301062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0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42</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3" name="TextBox 2">
            <a:extLst>
              <a:ext uri="{FF2B5EF4-FFF2-40B4-BE49-F238E27FC236}">
                <a16:creationId xmlns:a16="http://schemas.microsoft.com/office/drawing/2014/main" id="{C136046D-648A-4955-A665-38E04DD6385D}"/>
              </a:ext>
            </a:extLst>
          </p:cNvPr>
          <p:cNvSpPr txBox="1"/>
          <p:nvPr/>
        </p:nvSpPr>
        <p:spPr>
          <a:xfrm>
            <a:off x="1143000" y="4243387"/>
            <a:ext cx="6235168" cy="2462213"/>
          </a:xfrm>
          <a:prstGeom prst="rect">
            <a:avLst/>
          </a:prstGeom>
          <a:noFill/>
        </p:spPr>
        <p:txBody>
          <a:bodyPr wrap="square" lIns="25400" tIns="12700" rIns="25400" bIns="12700" rtlCol="0">
            <a:spAutoFit/>
          </a:bodyPr>
          <a:lstStyle/>
          <a:p>
            <a:r>
              <a:rPr lang="en-US" sz="1200" i="1" dirty="0">
                <a:solidFill>
                  <a:schemeClr val="bg1">
                    <a:lumMod val="75000"/>
                  </a:schemeClr>
                </a:solidFill>
              </a:rPr>
              <a:t>Wie hoch ist der Anteil der </a:t>
            </a:r>
            <a:r>
              <a:rPr lang="en-US" sz="1200" i="1" dirty="0" err="1">
                <a:solidFill>
                  <a:schemeClr val="bg1">
                    <a:lumMod val="75000"/>
                  </a:schemeClr>
                </a:solidFill>
              </a:rPr>
              <a:t>GwP</a:t>
            </a:r>
            <a:r>
              <a:rPr lang="en-US" sz="1200" i="1" dirty="0">
                <a:solidFill>
                  <a:schemeClr val="bg1">
                    <a:lumMod val="75000"/>
                  </a:schemeClr>
                </a:solidFill>
              </a:rPr>
              <a:t>-Patienten mit ophthalmologischer Beteiligung?</a:t>
            </a:r>
          </a:p>
          <a:p>
            <a:r>
              <a:rPr lang="en-US" sz="1200" dirty="0">
                <a:solidFill>
                  <a:schemeClr val="bg1">
                    <a:lumMod val="75000"/>
                  </a:schemeClr>
                </a:solidFill>
              </a:rPr>
              <a:t>Etwa die Hälfte</a:t>
            </a:r>
          </a:p>
          <a:p>
            <a:endParaRPr lang="en-US" sz="1400" dirty="0">
              <a:solidFill>
                <a:schemeClr val="bg1">
                  <a:lumMod val="75000"/>
                </a:schemeClr>
              </a:solidFill>
            </a:endParaRPr>
          </a:p>
          <a:p>
            <a:r>
              <a:rPr lang="en-US" sz="1200" i="1" dirty="0">
                <a:solidFill>
                  <a:schemeClr val="bg1">
                    <a:lumMod val="75000"/>
                  </a:schemeClr>
                </a:solidFill>
              </a:rPr>
              <a:t>Was ist die häufigste Manifestation dieser Beteiligung? (Es ist nicht PUK.)</a:t>
            </a:r>
          </a:p>
          <a:p>
            <a:r>
              <a:rPr lang="en-US" sz="1200" dirty="0">
                <a:solidFill>
                  <a:schemeClr val="bg1">
                    <a:lumMod val="75000"/>
                  </a:schemeClr>
                </a:solidFill>
              </a:rPr>
              <a:t>Orbitalentzündung</a:t>
            </a:r>
          </a:p>
          <a:p>
            <a:endParaRPr lang="en-US" sz="1400" i="1" dirty="0">
              <a:solidFill>
                <a:schemeClr val="bg1">
                  <a:lumMod val="75000"/>
                </a:schemeClr>
              </a:solidFill>
            </a:endParaRPr>
          </a:p>
          <a:p>
            <a:r>
              <a:rPr lang="en-US" sz="1200" i="1" dirty="0">
                <a:solidFill>
                  <a:schemeClr val="bg1">
                    <a:lumMod val="75000"/>
                  </a:schemeClr>
                </a:solidFill>
              </a:rPr>
              <a:t>Was ist die zweithäufigste Manifestation? </a:t>
            </a:r>
          </a:p>
          <a:p>
            <a:r>
              <a:rPr lang="en-US" sz="1200" dirty="0">
                <a:solidFill>
                  <a:schemeClr val="bg1">
                    <a:lumMod val="75000"/>
                  </a:schemeClr>
                </a:solidFill>
              </a:rPr>
              <a:t>Skleritis (einschließlich PUK)</a:t>
            </a:r>
          </a:p>
          <a:p>
            <a:endParaRPr lang="en-US" sz="1400" i="1" dirty="0">
              <a:solidFill>
                <a:schemeClr val="bg1">
                  <a:lumMod val="65000"/>
                </a:schemeClr>
              </a:solidFill>
            </a:endParaRPr>
          </a:p>
          <a:p>
            <a:r>
              <a:rPr lang="en-US" sz="1200" i="1" dirty="0">
                <a:solidFill>
                  <a:schemeClr val="bg1">
                    <a:lumMod val="65000"/>
                  </a:schemeClr>
                </a:solidFill>
              </a:rPr>
              <a:t>Tritt </a:t>
            </a:r>
            <a:r>
              <a:rPr lang="en-US" sz="1200" i="1" dirty="0">
                <a:solidFill>
                  <a:schemeClr val="bg1">
                    <a:lumMod val="75000"/>
                  </a:schemeClr>
                </a:solidFill>
              </a:rPr>
              <a:t>bei </a:t>
            </a:r>
            <a:r>
              <a:rPr lang="en-US" sz="1200" i="1" dirty="0" err="1">
                <a:solidFill>
                  <a:schemeClr val="bg1">
                    <a:lumMod val="75000"/>
                  </a:schemeClr>
                </a:solidFill>
              </a:rPr>
              <a:t>GwP </a:t>
            </a:r>
            <a:r>
              <a:rPr lang="en-US" sz="1200" i="1" dirty="0">
                <a:solidFill>
                  <a:schemeClr val="bg1">
                    <a:lumMod val="75000"/>
                  </a:schemeClr>
                </a:solidFill>
              </a:rPr>
              <a:t>eine </a:t>
            </a:r>
            <a:r>
              <a:rPr lang="en-US" sz="1200" b="1" i="1" dirty="0">
                <a:solidFill>
                  <a:srgbClr val="0000FF"/>
                </a:solidFill>
              </a:rPr>
              <a:t>Netzhautbeteiligung</a:t>
            </a:r>
            <a:r>
              <a:rPr lang="en-US" sz="1200" i="1" dirty="0">
                <a:solidFill>
                  <a:schemeClr val="bg1">
                    <a:lumMod val="65000"/>
                  </a:schemeClr>
                </a:solidFill>
              </a:rPr>
              <a:t> </a:t>
            </a:r>
            <a:r>
              <a:rPr lang="en-US" sz="1200" i="1" dirty="0">
                <a:solidFill>
                  <a:schemeClr val="bg1">
                    <a:lumMod val="75000"/>
                  </a:schemeClr>
                </a:solidFill>
              </a:rPr>
              <a:t>auf?</a:t>
            </a:r>
          </a:p>
          <a:p>
            <a:r>
              <a:rPr lang="en-US" sz="1200" dirty="0">
                <a:solidFill>
                  <a:schemeClr val="bg1">
                    <a:lumMod val="75000"/>
                  </a:schemeClr>
                </a:solidFill>
              </a:rPr>
              <a:t>Ja, wenn auch selten</a:t>
            </a:r>
          </a:p>
        </p:txBody>
      </p:sp>
      <p:sp>
        <p:nvSpPr>
          <p:cNvPr id="7" name="TextBox 6">
            <a:extLst>
              <a:ext uri="{FF2B5EF4-FFF2-40B4-BE49-F238E27FC236}">
                <a16:creationId xmlns:a16="http://schemas.microsoft.com/office/drawing/2014/main" id="{8FDC0C42-ACFE-4475-841E-0AC58A0C1375}"/>
              </a:ext>
            </a:extLst>
          </p:cNvPr>
          <p:cNvSpPr txBox="1"/>
          <p:nvPr/>
        </p:nvSpPr>
        <p:spPr>
          <a:xfrm>
            <a:off x="3287171" y="6031077"/>
            <a:ext cx="4790029" cy="523220"/>
          </a:xfrm>
          <a:prstGeom prst="rect">
            <a:avLst/>
          </a:prstGeom>
          <a:solidFill>
            <a:srgbClr val="00B0F0"/>
          </a:solidFill>
        </p:spPr>
        <p:txBody>
          <a:bodyPr wrap="square" lIns="25400" tIns="12700" rIns="25400" bIns="12700" rtlCol="0">
            <a:spAutoFit/>
          </a:bodyPr>
          <a:lstStyle/>
          <a:p>
            <a:r>
              <a:rPr lang="en-US" sz="1200" i="1" dirty="0">
                <a:solidFill>
                  <a:schemeClr val="bg1"/>
                </a:solidFill>
              </a:rPr>
              <a:t>In welcher Form tritt eine Netzhautbeteiligung bei </a:t>
            </a:r>
            <a:r>
              <a:rPr lang="en-US" sz="1200" i="1" dirty="0" err="1">
                <a:solidFill>
                  <a:schemeClr val="bg1"/>
                </a:solidFill>
              </a:rPr>
              <a:t>GwP </a:t>
            </a:r>
            <a:r>
              <a:rPr lang="en-US" sz="1200" i="1" dirty="0">
                <a:solidFill>
                  <a:schemeClr val="bg1"/>
                </a:solidFill>
              </a:rPr>
              <a:t>typischerweise auf?</a:t>
            </a:r>
          </a:p>
          <a:p>
            <a:r>
              <a:rPr lang="en-US" sz="1200" dirty="0">
                <a:solidFill>
                  <a:srgbClr val="00B0F0"/>
                </a:solidFill>
              </a:rPr>
              <a:t>Eine Netzhautvaskulitis</a:t>
            </a:r>
          </a:p>
        </p:txBody>
      </p:sp>
      <p:sp>
        <p:nvSpPr>
          <p:cNvPr id="8" name="TextBox 1">
            <a:extLst>
              <a:ext uri="{FF2B5EF4-FFF2-40B4-BE49-F238E27FC236}">
                <a16:creationId xmlns:a16="http://schemas.microsoft.com/office/drawing/2014/main" id="{EC7F5052-4EA2-327A-8EBD-F63BA4372224}"/>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mit allen</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häufigsten in Verbindung mit PUK auf?</a:t>
            </a:r>
          </a:p>
          <a:p>
            <a:pPr eaLnBrk="1" hangingPunct="1">
              <a:spcBef>
                <a:spcPct val="0"/>
              </a:spcBef>
              <a:buClrTx/>
              <a:buSzTx/>
              <a:buFontTx/>
              <a:buNone/>
              <a:defRPr/>
            </a:pPr>
            <a:r>
              <a:rPr lang="en-US" altLang="en-US" sz="1200" dirty="0">
                <a:solidFill>
                  <a:schemeClr val="bg1">
                    <a:lumMod val="75000"/>
                  </a:schemeClr>
                </a:solidFill>
              </a:rPr>
              <a:t>Rheumatoide Arthritis, </a:t>
            </a:r>
            <a:r>
              <a:rPr lang="en-US" altLang="en-US" sz="1200" b="1" dirty="0">
                <a:solidFill>
                  <a:srgbClr val="0000FF"/>
                </a:solidFill>
              </a:rPr>
              <a:t>Granulomatose mit Polyangiitis </a:t>
            </a:r>
            <a:r>
              <a:rPr lang="en-US" altLang="en-US" sz="1200" dirty="0">
                <a:solidFill>
                  <a:schemeClr val="bg1">
                    <a:lumMod val="75000"/>
                  </a:schemeClr>
                </a:solidFill>
              </a:rPr>
              <a:t>und Polyarteritis nodosa</a:t>
            </a:r>
            <a:endParaRPr lang="en-US" altLang="en-US" sz="1600" dirty="0">
              <a:solidFill>
                <a:srgbClr val="FFFF00"/>
              </a:solidFill>
            </a:endParaRPr>
          </a:p>
        </p:txBody>
      </p:sp>
    </p:spTree>
    <p:extLst>
      <p:ext uri="{BB962C8B-B14F-4D97-AF65-F5344CB8AC3E}">
        <p14:creationId xmlns:p14="http://schemas.microsoft.com/office/powerpoint/2010/main" val="28048034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0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43</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3" name="TextBox 2">
            <a:extLst>
              <a:ext uri="{FF2B5EF4-FFF2-40B4-BE49-F238E27FC236}">
                <a16:creationId xmlns:a16="http://schemas.microsoft.com/office/drawing/2014/main" id="{C136046D-648A-4955-A665-38E04DD6385D}"/>
              </a:ext>
            </a:extLst>
          </p:cNvPr>
          <p:cNvSpPr txBox="1"/>
          <p:nvPr/>
        </p:nvSpPr>
        <p:spPr>
          <a:xfrm>
            <a:off x="1143000" y="4243387"/>
            <a:ext cx="6235168" cy="2462213"/>
          </a:xfrm>
          <a:prstGeom prst="rect">
            <a:avLst/>
          </a:prstGeom>
          <a:noFill/>
        </p:spPr>
        <p:txBody>
          <a:bodyPr wrap="square" lIns="25400" tIns="12700" rIns="25400" bIns="12700" rtlCol="0">
            <a:spAutoFit/>
          </a:bodyPr>
          <a:lstStyle/>
          <a:p>
            <a:r>
              <a:rPr lang="en-US" sz="1200" i="1" dirty="0">
                <a:solidFill>
                  <a:schemeClr val="bg1">
                    <a:lumMod val="75000"/>
                  </a:schemeClr>
                </a:solidFill>
              </a:rPr>
              <a:t>Wie hoch ist der Anteil der </a:t>
            </a:r>
            <a:r>
              <a:rPr lang="en-US" sz="1200" i="1" dirty="0" err="1">
                <a:solidFill>
                  <a:schemeClr val="bg1">
                    <a:lumMod val="75000"/>
                  </a:schemeClr>
                </a:solidFill>
              </a:rPr>
              <a:t>GwP</a:t>
            </a:r>
            <a:r>
              <a:rPr lang="en-US" sz="1200" i="1" dirty="0">
                <a:solidFill>
                  <a:schemeClr val="bg1">
                    <a:lumMod val="75000"/>
                  </a:schemeClr>
                </a:solidFill>
              </a:rPr>
              <a:t>-Patienten mit ophthalmologischer Beteiligung?</a:t>
            </a:r>
          </a:p>
          <a:p>
            <a:r>
              <a:rPr lang="en-US" sz="1200" dirty="0">
                <a:solidFill>
                  <a:schemeClr val="bg1">
                    <a:lumMod val="75000"/>
                  </a:schemeClr>
                </a:solidFill>
              </a:rPr>
              <a:t>Etwa die Hälfte</a:t>
            </a:r>
          </a:p>
          <a:p>
            <a:endParaRPr lang="en-US" sz="1400" dirty="0">
              <a:solidFill>
                <a:schemeClr val="bg1">
                  <a:lumMod val="75000"/>
                </a:schemeClr>
              </a:solidFill>
            </a:endParaRPr>
          </a:p>
          <a:p>
            <a:r>
              <a:rPr lang="en-US" sz="1200" i="1" dirty="0">
                <a:solidFill>
                  <a:schemeClr val="bg1">
                    <a:lumMod val="75000"/>
                  </a:schemeClr>
                </a:solidFill>
              </a:rPr>
              <a:t>Was ist die häufigste Manifestation dieser Beteiligung? (Es ist nicht PUK.)</a:t>
            </a:r>
          </a:p>
          <a:p>
            <a:r>
              <a:rPr lang="en-US" sz="1200" dirty="0">
                <a:solidFill>
                  <a:schemeClr val="bg1">
                    <a:lumMod val="75000"/>
                  </a:schemeClr>
                </a:solidFill>
              </a:rPr>
              <a:t>Orbitalentzündung</a:t>
            </a:r>
          </a:p>
          <a:p>
            <a:endParaRPr lang="en-US" sz="1400" i="1" dirty="0">
              <a:solidFill>
                <a:schemeClr val="bg1">
                  <a:lumMod val="75000"/>
                </a:schemeClr>
              </a:solidFill>
            </a:endParaRPr>
          </a:p>
          <a:p>
            <a:r>
              <a:rPr lang="en-US" sz="1200" i="1" dirty="0">
                <a:solidFill>
                  <a:schemeClr val="bg1">
                    <a:lumMod val="75000"/>
                  </a:schemeClr>
                </a:solidFill>
              </a:rPr>
              <a:t>Was ist die zweithäufigste Manifestation? </a:t>
            </a:r>
          </a:p>
          <a:p>
            <a:r>
              <a:rPr lang="en-US" sz="1200" dirty="0">
                <a:solidFill>
                  <a:schemeClr val="bg1">
                    <a:lumMod val="75000"/>
                  </a:schemeClr>
                </a:solidFill>
              </a:rPr>
              <a:t>Skleritis (einschließlich PUK)</a:t>
            </a:r>
          </a:p>
          <a:p>
            <a:endParaRPr lang="en-US" sz="1400" i="1" dirty="0">
              <a:solidFill>
                <a:schemeClr val="bg1">
                  <a:lumMod val="65000"/>
                </a:schemeClr>
              </a:solidFill>
            </a:endParaRPr>
          </a:p>
          <a:p>
            <a:r>
              <a:rPr lang="en-US" sz="1200" i="1" dirty="0">
                <a:solidFill>
                  <a:schemeClr val="bg1">
                    <a:lumMod val="65000"/>
                  </a:schemeClr>
                </a:solidFill>
              </a:rPr>
              <a:t>Tritt </a:t>
            </a:r>
            <a:r>
              <a:rPr lang="en-US" sz="1200" i="1" dirty="0">
                <a:solidFill>
                  <a:schemeClr val="bg1">
                    <a:lumMod val="75000"/>
                  </a:schemeClr>
                </a:solidFill>
              </a:rPr>
              <a:t>bei </a:t>
            </a:r>
            <a:r>
              <a:rPr lang="en-US" sz="1200" i="1" dirty="0" err="1">
                <a:solidFill>
                  <a:schemeClr val="bg1">
                    <a:lumMod val="75000"/>
                  </a:schemeClr>
                </a:solidFill>
              </a:rPr>
              <a:t>GwP </a:t>
            </a:r>
            <a:r>
              <a:rPr lang="en-US" sz="1200" i="1" dirty="0">
                <a:solidFill>
                  <a:schemeClr val="bg1">
                    <a:lumMod val="75000"/>
                  </a:schemeClr>
                </a:solidFill>
              </a:rPr>
              <a:t>eine </a:t>
            </a:r>
            <a:r>
              <a:rPr lang="en-US" sz="1200" b="1" i="1" dirty="0">
                <a:solidFill>
                  <a:srgbClr val="0000FF"/>
                </a:solidFill>
              </a:rPr>
              <a:t>Netzhautbeteiligung</a:t>
            </a:r>
            <a:r>
              <a:rPr lang="en-US" sz="1200" i="1" dirty="0">
                <a:solidFill>
                  <a:schemeClr val="bg1">
                    <a:lumMod val="65000"/>
                  </a:schemeClr>
                </a:solidFill>
              </a:rPr>
              <a:t> </a:t>
            </a:r>
            <a:r>
              <a:rPr lang="en-US" sz="1200" i="1" dirty="0">
                <a:solidFill>
                  <a:schemeClr val="bg1">
                    <a:lumMod val="75000"/>
                  </a:schemeClr>
                </a:solidFill>
              </a:rPr>
              <a:t>auf?</a:t>
            </a:r>
          </a:p>
          <a:p>
            <a:r>
              <a:rPr lang="en-US" sz="1200" dirty="0">
                <a:solidFill>
                  <a:schemeClr val="bg1">
                    <a:lumMod val="75000"/>
                  </a:schemeClr>
                </a:solidFill>
              </a:rPr>
              <a:t>Ja, wenn auch selten</a:t>
            </a:r>
          </a:p>
        </p:txBody>
      </p:sp>
      <p:sp>
        <p:nvSpPr>
          <p:cNvPr id="7" name="TextBox 6">
            <a:extLst>
              <a:ext uri="{FF2B5EF4-FFF2-40B4-BE49-F238E27FC236}">
                <a16:creationId xmlns:a16="http://schemas.microsoft.com/office/drawing/2014/main" id="{8FDC0C42-ACFE-4475-841E-0AC58A0C1375}"/>
              </a:ext>
            </a:extLst>
          </p:cNvPr>
          <p:cNvSpPr txBox="1"/>
          <p:nvPr/>
        </p:nvSpPr>
        <p:spPr>
          <a:xfrm>
            <a:off x="3287171" y="6031077"/>
            <a:ext cx="4790029" cy="579646"/>
          </a:xfrm>
          <a:prstGeom prst="rect">
            <a:avLst/>
          </a:prstGeom>
          <a:solidFill>
            <a:srgbClr val="00B0F0"/>
          </a:solidFill>
        </p:spPr>
        <p:txBody>
          <a:bodyPr wrap="square" lIns="25400" tIns="12700" rIns="25400" bIns="12700" rtlCol="0">
            <a:spAutoFit/>
          </a:bodyPr>
          <a:lstStyle/>
          <a:p>
            <a:r>
              <a:rPr lang="en-US" sz="1200" i="1" dirty="0">
                <a:solidFill>
                  <a:schemeClr val="bg1"/>
                </a:solidFill>
              </a:rPr>
              <a:t>In welcher Form tritt eine Netzhautbeteiligung bei </a:t>
            </a:r>
            <a:r>
              <a:rPr lang="en-US" sz="1200" i="1" dirty="0" err="1">
                <a:solidFill>
                  <a:schemeClr val="bg1"/>
                </a:solidFill>
              </a:rPr>
              <a:t>GwP </a:t>
            </a:r>
            <a:r>
              <a:rPr lang="en-US" sz="1200" i="1" dirty="0">
                <a:solidFill>
                  <a:schemeClr val="bg1"/>
                </a:solidFill>
              </a:rPr>
              <a:t>typischerweise auf?</a:t>
            </a:r>
          </a:p>
          <a:p>
            <a:r>
              <a:rPr lang="en-US" sz="1200" dirty="0">
                <a:solidFill>
                  <a:schemeClr val="bg1"/>
                </a:solidFill>
              </a:rPr>
              <a:t>Eine </a:t>
            </a:r>
            <a:r>
              <a:rPr lang="en-US" sz="1200" dirty="0" err="1">
                <a:solidFill>
                  <a:schemeClr val="bg1"/>
                </a:solidFill>
              </a:rPr>
              <a:t>retinale</a:t>
            </a:r>
            <a:r>
              <a:rPr lang="en-US" sz="1200" dirty="0">
                <a:solidFill>
                  <a:schemeClr val="bg1"/>
                </a:solidFill>
              </a:rPr>
              <a:t> </a:t>
            </a:r>
            <a:r>
              <a:rPr lang="en-US" sz="1200" dirty="0" err="1">
                <a:solidFill>
                  <a:schemeClr val="bg1"/>
                </a:solidFill>
              </a:rPr>
              <a:t>Vaskulitis</a:t>
            </a:r>
            <a:r>
              <a:rPr lang="en-US" sz="1200" dirty="0">
                <a:solidFill>
                  <a:schemeClr val="bg1"/>
                </a:solidFill>
              </a:rPr>
              <a:t> (was nicht überrascht)</a:t>
            </a:r>
          </a:p>
        </p:txBody>
      </p:sp>
      <p:sp>
        <p:nvSpPr>
          <p:cNvPr id="8" name="TextBox 1">
            <a:extLst>
              <a:ext uri="{FF2B5EF4-FFF2-40B4-BE49-F238E27FC236}">
                <a16:creationId xmlns:a16="http://schemas.microsoft.com/office/drawing/2014/main" id="{299FD723-C73E-877D-69A2-1D37A80D34D9}"/>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ziemlich mit allen</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häufigsten in Verbindung mit PUK auf?</a:t>
            </a:r>
          </a:p>
          <a:p>
            <a:pPr eaLnBrk="1" hangingPunct="1">
              <a:spcBef>
                <a:spcPct val="0"/>
              </a:spcBef>
              <a:buClrTx/>
              <a:buSzTx/>
              <a:buFontTx/>
              <a:buNone/>
              <a:defRPr/>
            </a:pPr>
            <a:r>
              <a:rPr lang="en-US" altLang="en-US" sz="1200" dirty="0">
                <a:solidFill>
                  <a:schemeClr val="bg1">
                    <a:lumMod val="75000"/>
                  </a:schemeClr>
                </a:solidFill>
              </a:rPr>
              <a:t>Rheumatoide Arthritis, </a:t>
            </a:r>
            <a:r>
              <a:rPr lang="en-US" altLang="en-US" sz="1200" b="1" dirty="0">
                <a:solidFill>
                  <a:srgbClr val="0000FF"/>
                </a:solidFill>
              </a:rPr>
              <a:t>Granulomatose mit Polyangiitis </a:t>
            </a:r>
            <a:r>
              <a:rPr lang="en-US" altLang="en-US" sz="1200" dirty="0">
                <a:solidFill>
                  <a:schemeClr val="bg1">
                    <a:lumMod val="75000"/>
                  </a:schemeClr>
                </a:solidFill>
              </a:rPr>
              <a:t>und Polyarteritis nodosa</a:t>
            </a:r>
            <a:endParaRPr lang="en-US" altLang="en-US" sz="1600" dirty="0">
              <a:solidFill>
                <a:srgbClr val="FFFF00"/>
              </a:solidFill>
            </a:endParaRPr>
          </a:p>
        </p:txBody>
      </p:sp>
    </p:spTree>
    <p:extLst>
      <p:ext uri="{BB962C8B-B14F-4D97-AF65-F5344CB8AC3E}">
        <p14:creationId xmlns:p14="http://schemas.microsoft.com/office/powerpoint/2010/main" val="30561467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Die autoimmune PUK ist in der Regel einseitig und sektoral                         </a:t>
            </a:r>
          </a:p>
          <a:p>
            <a:pPr eaLnBrk="1" hangingPunct="1"/>
            <a:r>
              <a:rPr lang="en-US" altLang="en-US" sz="1200" dirty="0">
                <a:solidFill>
                  <a:schemeClr val="bg1">
                    <a:lumMod val="75000"/>
                  </a:schemeClr>
                </a:solidFill>
              </a:rPr>
              <a:t>Es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44</a:t>
            </a:fld>
            <a:endParaRPr lang="en-US" altLang="en-US" sz="1000"/>
          </a:p>
        </p:txBody>
      </p:sp>
      <p:sp>
        <p:nvSpPr>
          <p:cNvPr id="8201" name="TextBox 1"/>
          <p:cNvSpPr txBox="1">
            <a:spLocks noChangeArrowheads="1"/>
          </p:cNvSpPr>
          <p:nvPr/>
        </p:nvSpPr>
        <p:spPr bwMode="auto">
          <a:xfrm>
            <a:off x="228600" y="2895600"/>
            <a:ext cx="8800614"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b="1" i="1" dirty="0" err="1">
                <a:solidFill>
                  <a:srgbClr val="0000FF"/>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mit allen</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ehesten mit PUK auf?</a:t>
            </a:r>
          </a:p>
          <a:p>
            <a:pPr eaLnBrk="1" hangingPunct="1">
              <a:spcBef>
                <a:spcPct val="0"/>
              </a:spcBef>
              <a:buClrTx/>
              <a:buSzTx/>
              <a:buFontTx/>
              <a:buNone/>
              <a:defRPr/>
            </a:pPr>
            <a:r>
              <a:rPr lang="en-US" altLang="en-US" sz="1200" dirty="0">
                <a:solidFill>
                  <a:schemeClr val="bg1">
                    <a:lumMod val="75000"/>
                  </a:schemeClr>
                </a:solidFill>
              </a:rPr>
              <a:t>Rheumatoide Arthritis, </a:t>
            </a:r>
            <a:r>
              <a:rPr lang="en-US" altLang="en-US" sz="1200" b="1" dirty="0">
                <a:solidFill>
                  <a:srgbClr val="0000FF"/>
                </a:solidFill>
              </a:rPr>
              <a:t>Granulomatose mit Polyangiitis </a:t>
            </a:r>
            <a:r>
              <a:rPr lang="en-US" altLang="en-US" sz="1200" dirty="0">
                <a:solidFill>
                  <a:schemeClr val="bg1">
                    <a:lumMod val="75000"/>
                  </a:schemeClr>
                </a:solidFill>
              </a:rPr>
              <a:t>und Polyarteritis nodosa</a:t>
            </a:r>
            <a:endParaRPr lang="en-US" altLang="en-US" sz="1600" dirty="0">
              <a:solidFill>
                <a:srgbClr val="FFFF00"/>
              </a:solidFill>
            </a:endParaRPr>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wird PUK in Verbindung gebracht?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3" name="TextBox 2">
            <a:extLst>
              <a:ext uri="{FF2B5EF4-FFF2-40B4-BE49-F238E27FC236}">
                <a16:creationId xmlns:a16="http://schemas.microsoft.com/office/drawing/2014/main" id="{C136046D-648A-4955-A665-38E04DD6385D}"/>
              </a:ext>
            </a:extLst>
          </p:cNvPr>
          <p:cNvSpPr txBox="1"/>
          <p:nvPr/>
        </p:nvSpPr>
        <p:spPr>
          <a:xfrm>
            <a:off x="1143000" y="4243387"/>
            <a:ext cx="6235168" cy="2462213"/>
          </a:xfrm>
          <a:prstGeom prst="rect">
            <a:avLst/>
          </a:prstGeom>
          <a:noFill/>
        </p:spPr>
        <p:txBody>
          <a:bodyPr wrap="square" lIns="25400" tIns="12700" rIns="25400" bIns="12700" rtlCol="0">
            <a:spAutoFit/>
          </a:bodyPr>
          <a:lstStyle/>
          <a:p>
            <a:r>
              <a:rPr lang="en-US" sz="1200" i="1" dirty="0">
                <a:solidFill>
                  <a:schemeClr val="bg1">
                    <a:lumMod val="75000"/>
                  </a:schemeClr>
                </a:solidFill>
              </a:rPr>
              <a:t>Wie hoch ist der Anteil der </a:t>
            </a:r>
            <a:r>
              <a:rPr lang="en-US" sz="1200" i="1" dirty="0" err="1">
                <a:solidFill>
                  <a:schemeClr val="bg1">
                    <a:lumMod val="75000"/>
                  </a:schemeClr>
                </a:solidFill>
              </a:rPr>
              <a:t>PUK</a:t>
            </a:r>
            <a:r>
              <a:rPr lang="en-US" sz="1200" i="1" dirty="0">
                <a:solidFill>
                  <a:schemeClr val="bg1">
                    <a:lumMod val="75000"/>
                  </a:schemeClr>
                </a:solidFill>
              </a:rPr>
              <a:t>-Patienten mit Augenbeteiligung?</a:t>
            </a:r>
          </a:p>
          <a:p>
            <a:r>
              <a:rPr lang="en-US" sz="1200" dirty="0">
                <a:solidFill>
                  <a:schemeClr val="bg1">
                    <a:lumMod val="75000"/>
                  </a:schemeClr>
                </a:solidFill>
              </a:rPr>
              <a:t>Etwa die Hälfte</a:t>
            </a:r>
          </a:p>
          <a:p>
            <a:endParaRPr lang="en-US" sz="1400" dirty="0">
              <a:solidFill>
                <a:schemeClr val="bg1">
                  <a:lumMod val="75000"/>
                </a:schemeClr>
              </a:solidFill>
            </a:endParaRPr>
          </a:p>
          <a:p>
            <a:r>
              <a:rPr lang="en-US" sz="1200" i="1" dirty="0">
                <a:solidFill>
                  <a:schemeClr val="bg1">
                    <a:lumMod val="75000"/>
                  </a:schemeClr>
                </a:solidFill>
              </a:rPr>
              <a:t>Was ist die häufigste Manifestation dieser Beteiligung? (Es ist nicht PUK.)</a:t>
            </a:r>
          </a:p>
          <a:p>
            <a:r>
              <a:rPr lang="en-US" sz="1200" dirty="0">
                <a:solidFill>
                  <a:schemeClr val="bg1">
                    <a:lumMod val="75000"/>
                  </a:schemeClr>
                </a:solidFill>
              </a:rPr>
              <a:t>Orbitalentzündung</a:t>
            </a:r>
          </a:p>
          <a:p>
            <a:endParaRPr lang="en-US" sz="1400" i="1" dirty="0">
              <a:solidFill>
                <a:schemeClr val="bg1">
                  <a:lumMod val="75000"/>
                </a:schemeClr>
              </a:solidFill>
            </a:endParaRPr>
          </a:p>
          <a:p>
            <a:r>
              <a:rPr lang="en-US" sz="1200" i="1" dirty="0">
                <a:solidFill>
                  <a:schemeClr val="bg1">
                    <a:lumMod val="75000"/>
                  </a:schemeClr>
                </a:solidFill>
              </a:rPr>
              <a:t>Was ist die zweithäufigste Manifestation? </a:t>
            </a:r>
          </a:p>
          <a:p>
            <a:r>
              <a:rPr lang="en-US" sz="1200" dirty="0">
                <a:solidFill>
                  <a:schemeClr val="bg1">
                    <a:lumMod val="75000"/>
                  </a:schemeClr>
                </a:solidFill>
              </a:rPr>
              <a:t>Skleritis (einschließlich PUK)</a:t>
            </a:r>
          </a:p>
          <a:p>
            <a:endParaRPr lang="en-US" sz="1400" i="1" dirty="0">
              <a:solidFill>
                <a:schemeClr val="bg1">
                  <a:lumMod val="65000"/>
                </a:schemeClr>
              </a:solidFill>
            </a:endParaRPr>
          </a:p>
          <a:p>
            <a:r>
              <a:rPr lang="en-US" sz="1200" i="1" dirty="0">
                <a:solidFill>
                  <a:schemeClr val="bg1">
                    <a:lumMod val="65000"/>
                  </a:schemeClr>
                </a:solidFill>
              </a:rPr>
              <a:t>Tritt </a:t>
            </a:r>
            <a:r>
              <a:rPr lang="en-US" sz="1200" i="1" dirty="0">
                <a:solidFill>
                  <a:schemeClr val="bg1">
                    <a:lumMod val="75000"/>
                  </a:schemeClr>
                </a:solidFill>
              </a:rPr>
              <a:t>bei </a:t>
            </a:r>
            <a:r>
              <a:rPr lang="en-US" sz="1200" i="1" dirty="0" err="1">
                <a:solidFill>
                  <a:schemeClr val="bg1">
                    <a:lumMod val="75000"/>
                  </a:schemeClr>
                </a:solidFill>
              </a:rPr>
              <a:t>GwP </a:t>
            </a:r>
            <a:r>
              <a:rPr lang="en-US" sz="1200" i="1" dirty="0">
                <a:solidFill>
                  <a:schemeClr val="bg1">
                    <a:lumMod val="75000"/>
                  </a:schemeClr>
                </a:solidFill>
              </a:rPr>
              <a:t>eine </a:t>
            </a:r>
            <a:r>
              <a:rPr lang="en-US" sz="1200" b="1" i="1" dirty="0">
                <a:solidFill>
                  <a:srgbClr val="0000FF"/>
                </a:solidFill>
              </a:rPr>
              <a:t>Netzhautbeteiligung</a:t>
            </a:r>
            <a:r>
              <a:rPr lang="en-US" sz="1200" i="1" dirty="0">
                <a:solidFill>
                  <a:schemeClr val="bg1">
                    <a:lumMod val="65000"/>
                  </a:schemeClr>
                </a:solidFill>
              </a:rPr>
              <a:t> </a:t>
            </a:r>
            <a:r>
              <a:rPr lang="en-US" sz="1200" i="1" dirty="0">
                <a:solidFill>
                  <a:schemeClr val="bg1">
                    <a:lumMod val="75000"/>
                  </a:schemeClr>
                </a:solidFill>
              </a:rPr>
              <a:t>auf?</a:t>
            </a:r>
          </a:p>
          <a:p>
            <a:r>
              <a:rPr lang="en-US" sz="1200" dirty="0">
                <a:solidFill>
                  <a:schemeClr val="bg1">
                    <a:lumMod val="75000"/>
                  </a:schemeClr>
                </a:solidFill>
              </a:rPr>
              <a:t>Ja, wenn auch selten</a:t>
            </a:r>
          </a:p>
        </p:txBody>
      </p:sp>
      <p:sp>
        <p:nvSpPr>
          <p:cNvPr id="7" name="TextBox 6">
            <a:extLst>
              <a:ext uri="{FF2B5EF4-FFF2-40B4-BE49-F238E27FC236}">
                <a16:creationId xmlns:a16="http://schemas.microsoft.com/office/drawing/2014/main" id="{8FDC0C42-ACFE-4475-841E-0AC58A0C1375}"/>
              </a:ext>
            </a:extLst>
          </p:cNvPr>
          <p:cNvSpPr txBox="1"/>
          <p:nvPr/>
        </p:nvSpPr>
        <p:spPr>
          <a:xfrm>
            <a:off x="3287171" y="6031077"/>
            <a:ext cx="4790029" cy="579646"/>
          </a:xfrm>
          <a:prstGeom prst="rect">
            <a:avLst/>
          </a:prstGeom>
          <a:solidFill>
            <a:srgbClr val="00B0F0"/>
          </a:solidFill>
        </p:spPr>
        <p:txBody>
          <a:bodyPr wrap="square" lIns="25400" tIns="12700" rIns="25400" bIns="12700" rtlCol="0">
            <a:spAutoFit/>
          </a:bodyPr>
          <a:lstStyle/>
          <a:p>
            <a:r>
              <a:rPr lang="en-US" sz="1200" i="1" dirty="0">
                <a:solidFill>
                  <a:schemeClr val="bg1"/>
                </a:solidFill>
              </a:rPr>
              <a:t>In welcher Form tritt eine Netzhautbeteiligung bei </a:t>
            </a:r>
            <a:r>
              <a:rPr lang="en-US" sz="1200" i="1" dirty="0" err="1">
                <a:solidFill>
                  <a:schemeClr val="bg1"/>
                </a:solidFill>
              </a:rPr>
              <a:t>GwP </a:t>
            </a:r>
            <a:r>
              <a:rPr lang="en-US" sz="1200" i="1" dirty="0">
                <a:solidFill>
                  <a:schemeClr val="bg1"/>
                </a:solidFill>
              </a:rPr>
              <a:t>typischerweise auf?</a:t>
            </a:r>
          </a:p>
          <a:p>
            <a:r>
              <a:rPr lang="en-US" sz="1200" dirty="0">
                <a:solidFill>
                  <a:schemeClr val="bg1"/>
                </a:solidFill>
              </a:rPr>
              <a:t>Eine </a:t>
            </a:r>
            <a:r>
              <a:rPr lang="en-US" sz="1200" dirty="0" err="1">
                <a:solidFill>
                  <a:schemeClr val="bg1"/>
                </a:solidFill>
              </a:rPr>
              <a:t>retinale</a:t>
            </a:r>
            <a:r>
              <a:rPr lang="en-US" sz="1200" dirty="0">
                <a:solidFill>
                  <a:schemeClr val="bg1"/>
                </a:solidFill>
              </a:rPr>
              <a:t> </a:t>
            </a:r>
            <a:r>
              <a:rPr lang="en-US" sz="1200" dirty="0" err="1">
                <a:solidFill>
                  <a:schemeClr val="bg1"/>
                </a:solidFill>
              </a:rPr>
              <a:t>Vaskulitis</a:t>
            </a:r>
            <a:r>
              <a:rPr lang="en-US" sz="1200" dirty="0">
                <a:solidFill>
                  <a:schemeClr val="bg1"/>
                </a:solidFill>
              </a:rPr>
              <a:t> (</a:t>
            </a:r>
            <a:r>
              <a:rPr lang="en-US" sz="1200" b="1" dirty="0">
                <a:solidFill>
                  <a:srgbClr val="0000FF"/>
                </a:solidFill>
              </a:rPr>
              <a:t>was nicht überrascht</a:t>
            </a:r>
            <a:r>
              <a:rPr lang="en-US" sz="1200" dirty="0">
                <a:solidFill>
                  <a:schemeClr val="bg1"/>
                </a:solidFill>
              </a:rPr>
              <a:t>)</a:t>
            </a:r>
          </a:p>
        </p:txBody>
      </p:sp>
      <p:sp>
        <p:nvSpPr>
          <p:cNvPr id="8" name="Oval 7">
            <a:extLst>
              <a:ext uri="{FF2B5EF4-FFF2-40B4-BE49-F238E27FC236}">
                <a16:creationId xmlns:a16="http://schemas.microsoft.com/office/drawing/2014/main" id="{006E45C3-0D20-4A35-9610-D63DDDDD65F8}"/>
              </a:ext>
            </a:extLst>
          </p:cNvPr>
          <p:cNvSpPr/>
          <p:nvPr/>
        </p:nvSpPr>
        <p:spPr>
          <a:xfrm>
            <a:off x="3932767" y="2783745"/>
            <a:ext cx="1485900" cy="45085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Arrow: Up-Down 8">
            <a:extLst>
              <a:ext uri="{FF2B5EF4-FFF2-40B4-BE49-F238E27FC236}">
                <a16:creationId xmlns:a16="http://schemas.microsoft.com/office/drawing/2014/main" id="{0927C0E3-AE5E-4625-BA02-E131DBCD8449}"/>
              </a:ext>
            </a:extLst>
          </p:cNvPr>
          <p:cNvSpPr/>
          <p:nvPr/>
        </p:nvSpPr>
        <p:spPr>
          <a:xfrm rot="239875">
            <a:off x="4915702" y="3186709"/>
            <a:ext cx="328885" cy="2909833"/>
          </a:xfrm>
          <a:prstGeom prst="upDownArrow">
            <a:avLst/>
          </a:prstGeom>
          <a:solidFill>
            <a:srgbClr val="0000FF"/>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15610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
            <a:extLst>
              <a:ext uri="{FF2B5EF4-FFF2-40B4-BE49-F238E27FC236}">
                <a16:creationId xmlns:a16="http://schemas.microsoft.com/office/drawing/2014/main" id="{E44285AA-5410-B60D-1485-5F00E3CC6098}"/>
              </a:ext>
            </a:extLst>
          </p:cNvPr>
          <p:cNvSpPr txBox="1">
            <a:spLocks noChangeArrowheads="1"/>
          </p:cNvSpPr>
          <p:nvPr/>
        </p:nvSpPr>
        <p:spPr bwMode="auto">
          <a:xfrm>
            <a:off x="228600" y="2895600"/>
            <a:ext cx="8800614"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b="1" i="1" dirty="0" err="1">
                <a:solidFill>
                  <a:srgbClr val="0000FF"/>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alle</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Bei welchen drei Erkrankungen tritt PUK am häufigsten auf?</a:t>
            </a:r>
          </a:p>
          <a:p>
            <a:pPr eaLnBrk="1" hangingPunct="1">
              <a:spcBef>
                <a:spcPct val="0"/>
              </a:spcBef>
              <a:buClrTx/>
              <a:buSzTx/>
              <a:buFontTx/>
              <a:buNone/>
              <a:defRPr/>
            </a:pPr>
            <a:r>
              <a:rPr lang="en-US" altLang="en-US" sz="1200" dirty="0">
                <a:solidFill>
                  <a:schemeClr val="bg1">
                    <a:lumMod val="75000"/>
                  </a:schemeClr>
                </a:solidFill>
              </a:rPr>
              <a:t>Rheumatoide Arthritis, </a:t>
            </a:r>
            <a:r>
              <a:rPr lang="en-US" altLang="en-US" sz="1200" b="1" dirty="0">
                <a:solidFill>
                  <a:srgbClr val="0000FF"/>
                </a:solidFill>
              </a:rPr>
              <a:t>Granulomatose mit Polyangiitis </a:t>
            </a:r>
            <a:r>
              <a:rPr lang="en-US" altLang="en-US" sz="1200" dirty="0">
                <a:solidFill>
                  <a:schemeClr val="bg1">
                    <a:lumMod val="75000"/>
                  </a:schemeClr>
                </a:solidFill>
              </a:rPr>
              <a:t>und Polyarteritis nodosa</a:t>
            </a:r>
            <a:endParaRPr lang="en-US" altLang="en-US" sz="1600" dirty="0">
              <a:solidFill>
                <a:srgbClr val="FFFF00"/>
              </a:solidFill>
            </a:endParaRPr>
          </a:p>
        </p:txBody>
      </p:sp>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Die autoimmune PUK ist in der Regel einseitig und sektoral                         </a:t>
            </a:r>
          </a:p>
          <a:p>
            <a:pPr eaLnBrk="1" hangingPunct="1"/>
            <a:r>
              <a:rPr lang="en-US" altLang="en-US" sz="1200" dirty="0">
                <a:solidFill>
                  <a:schemeClr val="bg1">
                    <a:lumMod val="75000"/>
                  </a:schemeClr>
                </a:solidFill>
              </a:rPr>
              <a:t>Sie kündigt häufig eine Exazerbation der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45</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die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3" name="TextBox 2">
            <a:extLst>
              <a:ext uri="{FF2B5EF4-FFF2-40B4-BE49-F238E27FC236}">
                <a16:creationId xmlns:a16="http://schemas.microsoft.com/office/drawing/2014/main" id="{C136046D-648A-4955-A665-38E04DD6385D}"/>
              </a:ext>
            </a:extLst>
          </p:cNvPr>
          <p:cNvSpPr txBox="1"/>
          <p:nvPr/>
        </p:nvSpPr>
        <p:spPr>
          <a:xfrm>
            <a:off x="1143000" y="4243387"/>
            <a:ext cx="6235168" cy="2462213"/>
          </a:xfrm>
          <a:prstGeom prst="rect">
            <a:avLst/>
          </a:prstGeom>
          <a:noFill/>
        </p:spPr>
        <p:txBody>
          <a:bodyPr wrap="square" lIns="25400" tIns="12700" rIns="25400" bIns="12700" rtlCol="0">
            <a:spAutoFit/>
          </a:bodyPr>
          <a:lstStyle/>
          <a:p>
            <a:r>
              <a:rPr lang="en-US" sz="1200" i="1" dirty="0">
                <a:solidFill>
                  <a:schemeClr val="bg1">
                    <a:lumMod val="75000"/>
                  </a:schemeClr>
                </a:solidFill>
              </a:rPr>
              <a:t>Wie hoch ist der Anteil der </a:t>
            </a:r>
            <a:r>
              <a:rPr lang="en-US" sz="1200" i="1" dirty="0" err="1">
                <a:solidFill>
                  <a:schemeClr val="bg1">
                    <a:lumMod val="75000"/>
                  </a:schemeClr>
                </a:solidFill>
              </a:rPr>
              <a:t>GwP</a:t>
            </a:r>
            <a:r>
              <a:rPr lang="en-US" sz="1200" i="1" dirty="0">
                <a:solidFill>
                  <a:schemeClr val="bg1">
                    <a:lumMod val="75000"/>
                  </a:schemeClr>
                </a:solidFill>
              </a:rPr>
              <a:t>-Patienten mit ophthalmologischer Beteiligung?</a:t>
            </a:r>
          </a:p>
          <a:p>
            <a:r>
              <a:rPr lang="en-US" sz="1200" dirty="0">
                <a:solidFill>
                  <a:schemeClr val="bg1">
                    <a:lumMod val="75000"/>
                  </a:schemeClr>
                </a:solidFill>
              </a:rPr>
              <a:t>Etwa die Hälfte</a:t>
            </a:r>
          </a:p>
          <a:p>
            <a:endParaRPr lang="en-US" sz="1400" dirty="0">
              <a:solidFill>
                <a:schemeClr val="bg1">
                  <a:lumMod val="75000"/>
                </a:schemeClr>
              </a:solidFill>
            </a:endParaRPr>
          </a:p>
          <a:p>
            <a:r>
              <a:rPr lang="en-US" sz="1200" i="1" dirty="0">
                <a:solidFill>
                  <a:schemeClr val="bg1">
                    <a:lumMod val="75000"/>
                  </a:schemeClr>
                </a:solidFill>
              </a:rPr>
              <a:t>Was ist die häufigste Manifestation dieser Beteiligung? (Es ist nicht PUK.)</a:t>
            </a:r>
          </a:p>
          <a:p>
            <a:r>
              <a:rPr lang="en-US" sz="1200" dirty="0">
                <a:solidFill>
                  <a:schemeClr val="bg1">
                    <a:lumMod val="75000"/>
                  </a:schemeClr>
                </a:solidFill>
              </a:rPr>
              <a:t>Orbitalentzündung</a:t>
            </a:r>
          </a:p>
          <a:p>
            <a:endParaRPr lang="en-US" sz="1400" i="1" dirty="0">
              <a:solidFill>
                <a:schemeClr val="bg1">
                  <a:lumMod val="75000"/>
                </a:schemeClr>
              </a:solidFill>
            </a:endParaRPr>
          </a:p>
          <a:p>
            <a:r>
              <a:rPr lang="en-US" sz="1200" i="1" dirty="0">
                <a:solidFill>
                  <a:schemeClr val="bg1">
                    <a:lumMod val="75000"/>
                  </a:schemeClr>
                </a:solidFill>
              </a:rPr>
              <a:t>Was ist die zweithäufigste Manifestation? </a:t>
            </a:r>
          </a:p>
          <a:p>
            <a:r>
              <a:rPr lang="en-US" sz="1200" dirty="0">
                <a:solidFill>
                  <a:schemeClr val="bg1">
                    <a:lumMod val="75000"/>
                  </a:schemeClr>
                </a:solidFill>
              </a:rPr>
              <a:t>Skleritis (einschließlich PUK)</a:t>
            </a:r>
          </a:p>
          <a:p>
            <a:endParaRPr lang="en-US" sz="1400" i="1" dirty="0">
              <a:solidFill>
                <a:schemeClr val="bg1">
                  <a:lumMod val="75000"/>
                </a:schemeClr>
              </a:solidFill>
            </a:endParaRPr>
          </a:p>
          <a:p>
            <a:r>
              <a:rPr lang="en-US" sz="1200" i="1" dirty="0">
                <a:solidFill>
                  <a:schemeClr val="bg1">
                    <a:lumMod val="75000"/>
                  </a:schemeClr>
                </a:solidFill>
              </a:rPr>
              <a:t>Tritt bei </a:t>
            </a:r>
            <a:r>
              <a:rPr lang="en-US" sz="1200" i="1" dirty="0" err="1">
                <a:solidFill>
                  <a:schemeClr val="bg1">
                    <a:lumMod val="75000"/>
                  </a:schemeClr>
                </a:solidFill>
              </a:rPr>
              <a:t>GwP </a:t>
            </a:r>
            <a:r>
              <a:rPr lang="en-US" sz="1200" i="1" dirty="0">
                <a:solidFill>
                  <a:schemeClr val="bg1">
                    <a:lumMod val="75000"/>
                  </a:schemeClr>
                </a:solidFill>
              </a:rPr>
              <a:t>eine </a:t>
            </a:r>
            <a:r>
              <a:rPr lang="en-US" sz="1200" b="1" i="1" dirty="0">
                <a:solidFill>
                  <a:schemeClr val="bg1">
                    <a:lumMod val="75000"/>
                  </a:schemeClr>
                </a:solidFill>
              </a:rPr>
              <a:t>Netzhautbeteiligung</a:t>
            </a:r>
            <a:r>
              <a:rPr lang="en-US" sz="1200" i="1" dirty="0">
                <a:solidFill>
                  <a:schemeClr val="bg1">
                    <a:lumMod val="75000"/>
                  </a:schemeClr>
                </a:solidFill>
              </a:rPr>
              <a:t> auf?</a:t>
            </a:r>
          </a:p>
          <a:p>
            <a:r>
              <a:rPr lang="en-US" sz="1200" dirty="0">
                <a:solidFill>
                  <a:schemeClr val="bg1">
                    <a:lumMod val="75000"/>
                  </a:schemeClr>
                </a:solidFill>
              </a:rPr>
              <a:t>Ja, wenn auch selten</a:t>
            </a:r>
          </a:p>
        </p:txBody>
      </p:sp>
      <p:sp>
        <p:nvSpPr>
          <p:cNvPr id="7" name="TextBox 6">
            <a:extLst>
              <a:ext uri="{FF2B5EF4-FFF2-40B4-BE49-F238E27FC236}">
                <a16:creationId xmlns:a16="http://schemas.microsoft.com/office/drawing/2014/main" id="{8FDC0C42-ACFE-4475-841E-0AC58A0C1375}"/>
              </a:ext>
            </a:extLst>
          </p:cNvPr>
          <p:cNvSpPr txBox="1"/>
          <p:nvPr/>
        </p:nvSpPr>
        <p:spPr>
          <a:xfrm>
            <a:off x="3287171" y="6031077"/>
            <a:ext cx="4790029" cy="579646"/>
          </a:xfrm>
          <a:prstGeom prst="rect">
            <a:avLst/>
          </a:prstGeom>
          <a:solidFill>
            <a:srgbClr val="00B0F0"/>
          </a:solidFill>
        </p:spPr>
        <p:txBody>
          <a:bodyPr wrap="square" lIns="25400" tIns="12700" rIns="25400" bIns="12700" rtlCol="0">
            <a:spAutoFit/>
          </a:bodyPr>
          <a:lstStyle/>
          <a:p>
            <a:r>
              <a:rPr lang="en-US" sz="1200" i="1" dirty="0">
                <a:solidFill>
                  <a:schemeClr val="bg1">
                    <a:lumMod val="75000"/>
                  </a:schemeClr>
                </a:solidFill>
              </a:rPr>
              <a:t>In welcher Form tritt eine Netzhautbeteiligung bei </a:t>
            </a:r>
            <a:r>
              <a:rPr lang="en-US" sz="1200" i="1" dirty="0" err="1">
                <a:solidFill>
                  <a:schemeClr val="bg1">
                    <a:lumMod val="75000"/>
                  </a:schemeClr>
                </a:solidFill>
              </a:rPr>
              <a:t>GwP </a:t>
            </a:r>
            <a:r>
              <a:rPr lang="en-US" sz="1200" i="1" dirty="0">
                <a:solidFill>
                  <a:schemeClr val="bg1">
                    <a:lumMod val="75000"/>
                  </a:schemeClr>
                </a:solidFill>
              </a:rPr>
              <a:t>typischerweise auf?</a:t>
            </a:r>
          </a:p>
          <a:p>
            <a:r>
              <a:rPr lang="en-US" sz="1200" dirty="0">
                <a:solidFill>
                  <a:schemeClr val="bg1">
                    <a:lumMod val="75000"/>
                  </a:schemeClr>
                </a:solidFill>
              </a:rPr>
              <a:t>Eine </a:t>
            </a:r>
            <a:r>
              <a:rPr lang="en-US" sz="1200" dirty="0" err="1">
                <a:solidFill>
                  <a:schemeClr val="bg1">
                    <a:lumMod val="75000"/>
                  </a:schemeClr>
                </a:solidFill>
              </a:rPr>
              <a:t>retinale</a:t>
            </a:r>
            <a:r>
              <a:rPr lang="en-US" sz="1200" dirty="0">
                <a:solidFill>
                  <a:schemeClr val="bg1">
                    <a:lumMod val="75000"/>
                  </a:schemeClr>
                </a:solidFill>
              </a:rPr>
              <a:t> </a:t>
            </a:r>
            <a:r>
              <a:rPr lang="en-US" sz="1200" dirty="0" err="1">
                <a:solidFill>
                  <a:schemeClr val="bg1">
                    <a:lumMod val="75000"/>
                  </a:schemeClr>
                </a:solidFill>
              </a:rPr>
              <a:t>Vaskulitis</a:t>
            </a:r>
            <a:r>
              <a:rPr lang="en-US" sz="1200" dirty="0">
                <a:solidFill>
                  <a:schemeClr val="bg1">
                    <a:lumMod val="75000"/>
                  </a:schemeClr>
                </a:solidFill>
              </a:rPr>
              <a:t> (</a:t>
            </a:r>
            <a:r>
              <a:rPr lang="en-US" sz="1200" b="1" dirty="0">
                <a:solidFill>
                  <a:schemeClr val="bg1">
                    <a:lumMod val="75000"/>
                  </a:schemeClr>
                </a:solidFill>
              </a:rPr>
              <a:t>was nicht überrascht</a:t>
            </a:r>
            <a:r>
              <a:rPr lang="en-US" sz="1200" dirty="0">
                <a:solidFill>
                  <a:schemeClr val="bg1">
                    <a:lumMod val="75000"/>
                  </a:schemeClr>
                </a:solidFill>
              </a:rPr>
              <a:t>)</a:t>
            </a:r>
          </a:p>
        </p:txBody>
      </p:sp>
      <p:sp>
        <p:nvSpPr>
          <p:cNvPr id="8" name="Oval 7">
            <a:extLst>
              <a:ext uri="{FF2B5EF4-FFF2-40B4-BE49-F238E27FC236}">
                <a16:creationId xmlns:a16="http://schemas.microsoft.com/office/drawing/2014/main" id="{006E45C3-0D20-4A35-9610-D63DDDDD65F8}"/>
              </a:ext>
            </a:extLst>
          </p:cNvPr>
          <p:cNvSpPr/>
          <p:nvPr/>
        </p:nvSpPr>
        <p:spPr>
          <a:xfrm>
            <a:off x="4991100" y="2847538"/>
            <a:ext cx="1485900" cy="450850"/>
          </a:xfrm>
          <a:prstGeom prst="ellipse">
            <a:avLst/>
          </a:prstGeom>
          <a:noFill/>
          <a:ln>
            <a:solidFill>
              <a:schemeClr val="bg1">
                <a:lumMod val="6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Arrow: Up-Down 8">
            <a:extLst>
              <a:ext uri="{FF2B5EF4-FFF2-40B4-BE49-F238E27FC236}">
                <a16:creationId xmlns:a16="http://schemas.microsoft.com/office/drawing/2014/main" id="{0927C0E3-AE5E-4625-BA02-E131DBCD8449}"/>
              </a:ext>
            </a:extLst>
          </p:cNvPr>
          <p:cNvSpPr/>
          <p:nvPr/>
        </p:nvSpPr>
        <p:spPr>
          <a:xfrm rot="239875">
            <a:off x="5471268" y="3297503"/>
            <a:ext cx="328885" cy="2832913"/>
          </a:xfrm>
          <a:prstGeom prst="upDownArrow">
            <a:avLst/>
          </a:prstGeom>
          <a:solidFill>
            <a:schemeClr val="bg1">
              <a:lumMod val="75000"/>
            </a:schemeClr>
          </a:solidFill>
          <a:ln>
            <a:solidFill>
              <a:schemeClr val="bg1">
                <a:lumMod val="6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89B6649-7DEE-4475-8C6B-E86C673C16D4}"/>
              </a:ext>
            </a:extLst>
          </p:cNvPr>
          <p:cNvSpPr/>
          <p:nvPr/>
        </p:nvSpPr>
        <p:spPr>
          <a:xfrm>
            <a:off x="1380834" y="3470018"/>
            <a:ext cx="3703444" cy="637902"/>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64DACE2-DF2F-47A4-BC24-441D58BA508F}"/>
              </a:ext>
            </a:extLst>
          </p:cNvPr>
          <p:cNvSpPr txBox="1"/>
          <p:nvPr/>
        </p:nvSpPr>
        <p:spPr>
          <a:xfrm>
            <a:off x="847213" y="3006549"/>
            <a:ext cx="6530955" cy="584775"/>
          </a:xfrm>
          <a:prstGeom prst="rect">
            <a:avLst/>
          </a:prstGeom>
          <a:solidFill>
            <a:schemeClr val="accent6">
              <a:lumMod val="20000"/>
              <a:lumOff val="80000"/>
            </a:schemeClr>
          </a:solidFill>
          <a:ln>
            <a:solidFill>
              <a:schemeClr val="tx1"/>
            </a:solidFill>
          </a:ln>
        </p:spPr>
        <p:txBody>
          <a:bodyPr wrap="square" lIns="25400" tIns="12700" rIns="25400" bIns="12700" rtlCol="0">
            <a:spAutoFit/>
          </a:bodyPr>
          <a:lstStyle/>
          <a:p>
            <a:pPr algn="ctr"/>
            <a:r>
              <a:rPr lang="en-US" sz="1200" i="1" dirty="0">
                <a:effectLst>
                  <a:outerShdw blurRad="38100" dist="38100" dir="2700000" algn="tl">
                    <a:srgbClr val="000000">
                      <a:alpha val="43137"/>
                    </a:srgbClr>
                  </a:outerShdw>
                </a:effectLst>
              </a:rPr>
              <a:t>Weitere Informationen zu </a:t>
            </a:r>
            <a:r>
              <a:rPr lang="en-US" sz="1200" i="1" dirty="0" err="1">
                <a:effectLst>
                  <a:outerShdw blurRad="38100" dist="38100" dir="2700000" algn="tl">
                    <a:srgbClr val="000000">
                      <a:alpha val="43137"/>
                    </a:srgbClr>
                  </a:outerShdw>
                </a:effectLst>
              </a:rPr>
              <a:t>GwP </a:t>
            </a:r>
            <a:r>
              <a:rPr lang="en-US" sz="1200" i="1" dirty="0">
                <a:effectLst>
                  <a:outerShdw blurRad="38100" dist="38100" dir="2700000" algn="tl">
                    <a:srgbClr val="000000">
                      <a:alpha val="43137"/>
                    </a:srgbClr>
                  </a:outerShdw>
                </a:effectLst>
              </a:rPr>
              <a:t>finden Sie in der Folienreihe </a:t>
            </a:r>
            <a:r>
              <a:rPr lang="en-US" sz="1200" dirty="0">
                <a:effectLst>
                  <a:outerShdw blurRad="38100" dist="38100" dir="2700000" algn="tl">
                    <a:srgbClr val="000000">
                      <a:alpha val="43137"/>
                    </a:srgbClr>
                  </a:outerShdw>
                </a:effectLst>
              </a:rPr>
              <a:t>U1</a:t>
            </a:r>
          </a:p>
        </p:txBody>
      </p:sp>
    </p:spTree>
    <p:extLst>
      <p:ext uri="{BB962C8B-B14F-4D97-AF65-F5344CB8AC3E}">
        <p14:creationId xmlns:p14="http://schemas.microsoft.com/office/powerpoint/2010/main" val="41009686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
            <a:extLst>
              <a:ext uri="{FF2B5EF4-FFF2-40B4-BE49-F238E27FC236}">
                <a16:creationId xmlns:a16="http://schemas.microsoft.com/office/drawing/2014/main" id="{26FB6D0D-98A4-777D-0869-8BBD24841136}"/>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alle</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Bei welchen drei Erkrankungen tritt PUK am häufigsten auf?</a:t>
            </a:r>
          </a:p>
          <a:p>
            <a:pPr eaLnBrk="1" hangingPunct="1">
              <a:spcBef>
                <a:spcPct val="0"/>
              </a:spcBef>
              <a:buClrTx/>
              <a:buSzTx/>
              <a:buFontTx/>
              <a:buNone/>
              <a:defRPr/>
            </a:pPr>
            <a:r>
              <a:rPr lang="en-US" altLang="en-US" sz="1200" dirty="0">
                <a:solidFill>
                  <a:schemeClr val="bg1">
                    <a:lumMod val="75000"/>
                  </a:schemeClr>
                </a:solidFill>
              </a:rPr>
              <a:t>Rheumatoide Arthritis, Granulomatose mit Polyangiitis und </a:t>
            </a:r>
            <a:r>
              <a:rPr lang="en-US" altLang="en-US" sz="1200" b="1" dirty="0">
                <a:solidFill>
                  <a:srgbClr val="0000FF"/>
                </a:solidFill>
              </a:rPr>
              <a:t>Polyarteritis nodosa</a:t>
            </a:r>
            <a:endParaRPr lang="en-US" altLang="en-US" sz="1600" dirty="0">
              <a:solidFill>
                <a:srgbClr val="FFFF00"/>
              </a:solidFill>
            </a:endParaRPr>
          </a:p>
        </p:txBody>
      </p:sp>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0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Die autoimmune PUK ist in der Regel einseitig und sektoral                         </a:t>
            </a:r>
          </a:p>
          <a:p>
            <a:pPr eaLnBrk="1" hangingPunct="1"/>
            <a:r>
              <a:rPr lang="en-US" altLang="en-US" sz="1200" dirty="0">
                <a:solidFill>
                  <a:schemeClr val="bg1">
                    <a:lumMod val="75000"/>
                  </a:schemeClr>
                </a:solidFill>
              </a:rPr>
              <a:t>Sie kündigt oft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46</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3" name="TextBox 2">
            <a:extLst>
              <a:ext uri="{FF2B5EF4-FFF2-40B4-BE49-F238E27FC236}">
                <a16:creationId xmlns:a16="http://schemas.microsoft.com/office/drawing/2014/main" id="{4C748A06-BADA-4395-9BE3-482A37EB060A}"/>
              </a:ext>
            </a:extLst>
          </p:cNvPr>
          <p:cNvSpPr txBox="1"/>
          <p:nvPr/>
        </p:nvSpPr>
        <p:spPr>
          <a:xfrm>
            <a:off x="457200" y="2597527"/>
            <a:ext cx="4927600" cy="4031873"/>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rgbClr val="0000FF"/>
                </a:solidFill>
              </a:rPr>
              <a:t>Kurz gesagt, wie sieht die Pathophysiologie der PAN aus?</a:t>
            </a:r>
          </a:p>
          <a:p>
            <a:r>
              <a:rPr lang="en-US" sz="1200" dirty="0">
                <a:solidFill>
                  <a:schemeClr val="accent6">
                    <a:lumMod val="40000"/>
                    <a:lumOff val="60000"/>
                  </a:schemeClr>
                </a:solidFill>
              </a:rPr>
              <a:t>Subakute Episoden einer fokalen nekrotisierenden Entzündung der Arterien</a:t>
            </a:r>
          </a:p>
          <a:p>
            <a:endParaRPr lang="en-US" sz="1600" dirty="0">
              <a:solidFill>
                <a:schemeClr val="accent6">
                  <a:lumMod val="40000"/>
                  <a:lumOff val="60000"/>
                </a:schemeClr>
              </a:solidFill>
            </a:endParaRPr>
          </a:p>
          <a:p>
            <a:r>
              <a:rPr lang="en-US" sz="1200" i="1" dirty="0">
                <a:solidFill>
                  <a:schemeClr val="accent6">
                    <a:lumMod val="40000"/>
                    <a:lumOff val="60000"/>
                  </a:schemeClr>
                </a:solidFill>
              </a:rPr>
              <a:t>Handelt es sich um eine häufige oder seltene Erkrankung?</a:t>
            </a:r>
          </a:p>
          <a:p>
            <a:r>
              <a:rPr lang="en-US" sz="1200" dirty="0">
                <a:solidFill>
                  <a:schemeClr val="accent6">
                    <a:lumMod val="40000"/>
                    <a:lumOff val="60000"/>
                  </a:schemeClr>
                </a:solidFill>
              </a:rPr>
              <a:t>Selten</a:t>
            </a:r>
          </a:p>
          <a:p>
            <a:endParaRPr lang="en-US" sz="1600" dirty="0">
              <a:solidFill>
                <a:schemeClr val="accent6">
                  <a:lumMod val="40000"/>
                  <a:lumOff val="60000"/>
                </a:schemeClr>
              </a:solidFill>
            </a:endParaRPr>
          </a:p>
          <a:p>
            <a:r>
              <a:rPr lang="en-US" sz="1200" i="1" dirty="0">
                <a:solidFill>
                  <a:schemeClr val="accent6">
                    <a:lumMod val="40000"/>
                    <a:lumOff val="60000"/>
                  </a:schemeClr>
                </a:solidFill>
              </a:rPr>
              <a:t>Wer ist der typische </a:t>
            </a:r>
            <a:r>
              <a:rPr lang="en-US" sz="1200" i="1" dirty="0" err="1">
                <a:solidFill>
                  <a:schemeClr val="accent6">
                    <a:lumMod val="40000"/>
                    <a:lumOff val="60000"/>
                  </a:schemeClr>
                </a:solidFill>
              </a:rPr>
              <a:t>PAN-Patient</a:t>
            </a:r>
            <a:r>
              <a:rPr lang="en-US" sz="1200" i="1" dirty="0">
                <a:solidFill>
                  <a:schemeClr val="accent6">
                    <a:lumMod val="40000"/>
                    <a:lumOff val="60000"/>
                  </a:schemeClr>
                </a:solidFill>
              </a:rPr>
              <a:t>?</a:t>
            </a:r>
          </a:p>
          <a:p>
            <a:r>
              <a:rPr lang="en-US" sz="1200" dirty="0">
                <a:solidFill>
                  <a:schemeClr val="accent6">
                    <a:lumMod val="40000"/>
                    <a:lumOff val="60000"/>
                  </a:schemeClr>
                </a:solidFill>
              </a:rPr>
              <a:t>Ein Mann im Alter zwischen 40 und 60 Jahren</a:t>
            </a:r>
          </a:p>
          <a:p>
            <a:endParaRPr lang="en-US" sz="1600" dirty="0">
              <a:solidFill>
                <a:schemeClr val="accent6">
                  <a:lumMod val="40000"/>
                  <a:lumOff val="60000"/>
                </a:schemeClr>
              </a:solidFill>
            </a:endParaRPr>
          </a:p>
          <a:p>
            <a:r>
              <a:rPr lang="en-US" sz="1200" i="1" dirty="0">
                <a:solidFill>
                  <a:schemeClr val="accent6">
                    <a:lumMod val="40000"/>
                    <a:lumOff val="60000"/>
                  </a:schemeClr>
                </a:solidFill>
              </a:rPr>
              <a:t>Gibt es eine ethnische Prävalenz?</a:t>
            </a:r>
          </a:p>
          <a:p>
            <a:r>
              <a:rPr lang="en-US" sz="1200" dirty="0">
                <a:solidFill>
                  <a:schemeClr val="accent6">
                    <a:lumMod val="40000"/>
                    <a:lumOff val="60000"/>
                  </a:schemeClr>
                </a:solidFill>
              </a:rPr>
              <a:t>Nein</a:t>
            </a:r>
          </a:p>
          <a:p>
            <a:endParaRPr lang="en-US" sz="1600" dirty="0">
              <a:solidFill>
                <a:schemeClr val="accent6">
                  <a:lumMod val="40000"/>
                  <a:lumOff val="60000"/>
                </a:schemeClr>
              </a:solidFill>
            </a:endParaRPr>
          </a:p>
          <a:p>
            <a:r>
              <a:rPr lang="en-US" sz="1200" i="1" dirty="0">
                <a:solidFill>
                  <a:schemeClr val="accent6">
                    <a:lumMod val="40000"/>
                    <a:lumOff val="60000"/>
                  </a:schemeClr>
                </a:solidFill>
              </a:rPr>
              <a:t>Mit welcher Virus-Seropositivität ist PAN stark assoziiert?</a:t>
            </a:r>
          </a:p>
          <a:p>
            <a:r>
              <a:rPr lang="en-US" sz="1200" dirty="0">
                <a:solidFill>
                  <a:schemeClr val="accent6">
                    <a:lumMod val="40000"/>
                    <a:lumOff val="60000"/>
                  </a:schemeClr>
                </a:solidFill>
              </a:rPr>
              <a:t>Hepatitis  B</a:t>
            </a:r>
          </a:p>
        </p:txBody>
      </p:sp>
    </p:spTree>
    <p:extLst>
      <p:ext uri="{BB962C8B-B14F-4D97-AF65-F5344CB8AC3E}">
        <p14:creationId xmlns:p14="http://schemas.microsoft.com/office/powerpoint/2010/main" val="39966036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
            <a:extLst>
              <a:ext uri="{FF2B5EF4-FFF2-40B4-BE49-F238E27FC236}">
                <a16:creationId xmlns:a16="http://schemas.microsoft.com/office/drawing/2014/main" id="{6AF7BD9B-85F8-3EF9-8612-9858E6773B8B}"/>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alle</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Bei welchen drei Erkrankungen tritt PUK am häufigsten auf?</a:t>
            </a:r>
          </a:p>
          <a:p>
            <a:pPr eaLnBrk="1" hangingPunct="1">
              <a:spcBef>
                <a:spcPct val="0"/>
              </a:spcBef>
              <a:buClrTx/>
              <a:buSzTx/>
              <a:buFontTx/>
              <a:buNone/>
              <a:defRPr/>
            </a:pPr>
            <a:r>
              <a:rPr lang="en-US" altLang="en-US" sz="1200" dirty="0">
                <a:solidFill>
                  <a:schemeClr val="bg1">
                    <a:lumMod val="75000"/>
                  </a:schemeClr>
                </a:solidFill>
              </a:rPr>
              <a:t>Rheumatoide Arthritis, Granulomatose mit Polyangiitis und </a:t>
            </a:r>
            <a:r>
              <a:rPr lang="en-US" altLang="en-US" sz="1200" b="1" dirty="0">
                <a:solidFill>
                  <a:srgbClr val="0000FF"/>
                </a:solidFill>
              </a:rPr>
              <a:t>Polyarteritis nodosa</a:t>
            </a:r>
            <a:endParaRPr lang="en-US" altLang="en-US" sz="1600" dirty="0">
              <a:solidFill>
                <a:srgbClr val="FFFF00"/>
              </a:solidFill>
            </a:endParaRPr>
          </a:p>
        </p:txBody>
      </p:sp>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0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Die autoimmune PUK ist in der Regel einseitig und sektoral                         </a:t>
            </a:r>
          </a:p>
          <a:p>
            <a:pPr eaLnBrk="1" hangingPunct="1"/>
            <a:r>
              <a:rPr lang="en-US" altLang="en-US" sz="1200" dirty="0">
                <a:solidFill>
                  <a:schemeClr val="bg1">
                    <a:lumMod val="75000"/>
                  </a:schemeClr>
                </a:solidFill>
              </a:rPr>
              <a:t>Sie kündigt oft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47</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3" name="TextBox 2">
            <a:extLst>
              <a:ext uri="{FF2B5EF4-FFF2-40B4-BE49-F238E27FC236}">
                <a16:creationId xmlns:a16="http://schemas.microsoft.com/office/drawing/2014/main" id="{4C748A06-BADA-4395-9BE3-482A37EB060A}"/>
              </a:ext>
            </a:extLst>
          </p:cNvPr>
          <p:cNvSpPr txBox="1"/>
          <p:nvPr/>
        </p:nvSpPr>
        <p:spPr>
          <a:xfrm>
            <a:off x="457200" y="2597527"/>
            <a:ext cx="4927600" cy="4031873"/>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rgbClr val="0000FF"/>
                </a:solidFill>
              </a:rPr>
              <a:t>Kurz gesagt, wie sieht die Pathophysiologie der PAN aus?</a:t>
            </a:r>
          </a:p>
          <a:p>
            <a:r>
              <a:rPr lang="en-US" sz="1200" dirty="0">
                <a:solidFill>
                  <a:srgbClr val="0000FF"/>
                </a:solidFill>
              </a:rPr>
              <a:t>Subakute Episoden einer fokalen nekrotisierenden Entzündung der Arterien</a:t>
            </a:r>
            <a:endParaRPr lang="en-US" sz="1600" dirty="0">
              <a:solidFill>
                <a:schemeClr val="accent6">
                  <a:lumMod val="40000"/>
                  <a:lumOff val="60000"/>
                </a:schemeClr>
              </a:solidFill>
            </a:endParaRPr>
          </a:p>
          <a:p>
            <a:endParaRPr lang="en-US" sz="1600" dirty="0">
              <a:solidFill>
                <a:schemeClr val="accent6">
                  <a:lumMod val="40000"/>
                  <a:lumOff val="60000"/>
                </a:schemeClr>
              </a:solidFill>
            </a:endParaRPr>
          </a:p>
          <a:p>
            <a:r>
              <a:rPr lang="en-US" sz="1200" i="1" dirty="0">
                <a:solidFill>
                  <a:schemeClr val="accent6">
                    <a:lumMod val="40000"/>
                    <a:lumOff val="60000"/>
                  </a:schemeClr>
                </a:solidFill>
              </a:rPr>
              <a:t>Handelt es sich um eine häufige oder seltene Erkrankung?</a:t>
            </a:r>
          </a:p>
          <a:p>
            <a:r>
              <a:rPr lang="en-US" sz="1200" dirty="0">
                <a:solidFill>
                  <a:schemeClr val="accent6">
                    <a:lumMod val="40000"/>
                    <a:lumOff val="60000"/>
                  </a:schemeClr>
                </a:solidFill>
              </a:rPr>
              <a:t>Selten</a:t>
            </a:r>
          </a:p>
          <a:p>
            <a:endParaRPr lang="en-US" sz="1600" dirty="0">
              <a:solidFill>
                <a:schemeClr val="accent6">
                  <a:lumMod val="40000"/>
                  <a:lumOff val="60000"/>
                </a:schemeClr>
              </a:solidFill>
            </a:endParaRPr>
          </a:p>
          <a:p>
            <a:r>
              <a:rPr lang="en-US" sz="1200" i="1" dirty="0">
                <a:solidFill>
                  <a:schemeClr val="accent6">
                    <a:lumMod val="40000"/>
                    <a:lumOff val="60000"/>
                  </a:schemeClr>
                </a:solidFill>
              </a:rPr>
              <a:t>Wer ist der typische </a:t>
            </a:r>
            <a:r>
              <a:rPr lang="en-US" sz="1200" i="1" dirty="0" err="1">
                <a:solidFill>
                  <a:schemeClr val="accent6">
                    <a:lumMod val="40000"/>
                    <a:lumOff val="60000"/>
                  </a:schemeClr>
                </a:solidFill>
              </a:rPr>
              <a:t>PAN-Patient</a:t>
            </a:r>
            <a:r>
              <a:rPr lang="en-US" sz="1200" i="1" dirty="0">
                <a:solidFill>
                  <a:schemeClr val="accent6">
                    <a:lumMod val="40000"/>
                    <a:lumOff val="60000"/>
                  </a:schemeClr>
                </a:solidFill>
              </a:rPr>
              <a:t>?</a:t>
            </a:r>
          </a:p>
          <a:p>
            <a:r>
              <a:rPr lang="en-US" sz="1200" dirty="0">
                <a:solidFill>
                  <a:schemeClr val="accent6">
                    <a:lumMod val="40000"/>
                    <a:lumOff val="60000"/>
                  </a:schemeClr>
                </a:solidFill>
              </a:rPr>
              <a:t>Ein Mann im Alter zwischen 40 und 60 Jahren</a:t>
            </a:r>
          </a:p>
          <a:p>
            <a:endParaRPr lang="en-US" sz="1600" dirty="0">
              <a:solidFill>
                <a:schemeClr val="accent6">
                  <a:lumMod val="40000"/>
                  <a:lumOff val="60000"/>
                </a:schemeClr>
              </a:solidFill>
            </a:endParaRPr>
          </a:p>
          <a:p>
            <a:r>
              <a:rPr lang="en-US" sz="1200" i="1" dirty="0">
                <a:solidFill>
                  <a:schemeClr val="accent6">
                    <a:lumMod val="40000"/>
                    <a:lumOff val="60000"/>
                  </a:schemeClr>
                </a:solidFill>
              </a:rPr>
              <a:t>Gibt es eine ethnische Prävalenz?</a:t>
            </a:r>
          </a:p>
          <a:p>
            <a:r>
              <a:rPr lang="en-US" sz="1200" dirty="0">
                <a:solidFill>
                  <a:schemeClr val="accent6">
                    <a:lumMod val="40000"/>
                    <a:lumOff val="60000"/>
                  </a:schemeClr>
                </a:solidFill>
              </a:rPr>
              <a:t>Nein</a:t>
            </a:r>
          </a:p>
          <a:p>
            <a:endParaRPr lang="en-US" sz="1600" dirty="0">
              <a:solidFill>
                <a:schemeClr val="accent6">
                  <a:lumMod val="40000"/>
                  <a:lumOff val="60000"/>
                </a:schemeClr>
              </a:solidFill>
            </a:endParaRPr>
          </a:p>
          <a:p>
            <a:r>
              <a:rPr lang="en-US" sz="1200" i="1" dirty="0">
                <a:solidFill>
                  <a:schemeClr val="accent6">
                    <a:lumMod val="40000"/>
                    <a:lumOff val="60000"/>
                  </a:schemeClr>
                </a:solidFill>
              </a:rPr>
              <a:t>Mit welcher Virus-Seropositivität ist PAN stark assoziiert?</a:t>
            </a:r>
          </a:p>
          <a:p>
            <a:r>
              <a:rPr lang="en-US" sz="1200" dirty="0">
                <a:solidFill>
                  <a:schemeClr val="accent6">
                    <a:lumMod val="40000"/>
                    <a:lumOff val="60000"/>
                  </a:schemeClr>
                </a:solidFill>
              </a:rPr>
              <a:t>Hepatitis  B</a:t>
            </a:r>
          </a:p>
        </p:txBody>
      </p:sp>
    </p:spTree>
    <p:extLst>
      <p:ext uri="{BB962C8B-B14F-4D97-AF65-F5344CB8AC3E}">
        <p14:creationId xmlns:p14="http://schemas.microsoft.com/office/powerpoint/2010/main" val="13281244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
            <a:extLst>
              <a:ext uri="{FF2B5EF4-FFF2-40B4-BE49-F238E27FC236}">
                <a16:creationId xmlns:a16="http://schemas.microsoft.com/office/drawing/2014/main" id="{99895C35-98CD-2EFC-144E-CB77D97CD912}"/>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alle</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Bei welchen drei Erkrankungen tritt PUK am häufigsten auf?</a:t>
            </a:r>
          </a:p>
          <a:p>
            <a:pPr eaLnBrk="1" hangingPunct="1">
              <a:spcBef>
                <a:spcPct val="0"/>
              </a:spcBef>
              <a:buClrTx/>
              <a:buSzTx/>
              <a:buFontTx/>
              <a:buNone/>
              <a:defRPr/>
            </a:pPr>
            <a:r>
              <a:rPr lang="en-US" altLang="en-US" sz="1200" dirty="0">
                <a:solidFill>
                  <a:schemeClr val="bg1">
                    <a:lumMod val="75000"/>
                  </a:schemeClr>
                </a:solidFill>
              </a:rPr>
              <a:t>Rheumatoide Arthritis, Granulomatose mit Polyangiitis und </a:t>
            </a:r>
            <a:r>
              <a:rPr lang="en-US" altLang="en-US" sz="1200" b="1" dirty="0">
                <a:solidFill>
                  <a:srgbClr val="0000FF"/>
                </a:solidFill>
              </a:rPr>
              <a:t>Polyarteritis nodosa</a:t>
            </a:r>
            <a:endParaRPr lang="en-US" altLang="en-US" sz="1600" dirty="0">
              <a:solidFill>
                <a:srgbClr val="FFFF00"/>
              </a:solidFill>
            </a:endParaRPr>
          </a:p>
        </p:txBody>
      </p:sp>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0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Die autoimmune PUK ist in der Regel einseitig und sektoral                         </a:t>
            </a:r>
          </a:p>
          <a:p>
            <a:pPr eaLnBrk="1" hangingPunct="1"/>
            <a:r>
              <a:rPr lang="en-US" altLang="en-US" sz="1200" dirty="0">
                <a:solidFill>
                  <a:schemeClr val="bg1">
                    <a:lumMod val="75000"/>
                  </a:schemeClr>
                </a:solidFill>
              </a:rPr>
              <a:t>Sie kündigt oft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48</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3" name="TextBox 2">
            <a:extLst>
              <a:ext uri="{FF2B5EF4-FFF2-40B4-BE49-F238E27FC236}">
                <a16:creationId xmlns:a16="http://schemas.microsoft.com/office/drawing/2014/main" id="{4C748A06-BADA-4395-9BE3-482A37EB060A}"/>
              </a:ext>
            </a:extLst>
          </p:cNvPr>
          <p:cNvSpPr txBox="1"/>
          <p:nvPr/>
        </p:nvSpPr>
        <p:spPr>
          <a:xfrm>
            <a:off x="457200" y="2597527"/>
            <a:ext cx="4927600" cy="4031873"/>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rgbClr val="0000FF"/>
                </a:solidFill>
              </a:rPr>
              <a:t>Kurz gesagt, wie sieht die Pathophysiologie der PAN aus?</a:t>
            </a:r>
          </a:p>
          <a:p>
            <a:r>
              <a:rPr lang="en-US" sz="1200" dirty="0">
                <a:solidFill>
                  <a:srgbClr val="0000FF"/>
                </a:solidFill>
              </a:rPr>
              <a:t>Subakute Episoden einer fokalen nekrotisierenden Entzündung der Arterien</a:t>
            </a:r>
          </a:p>
          <a:p>
            <a:endParaRPr lang="en-US" sz="1600" dirty="0">
              <a:solidFill>
                <a:srgbClr val="0000FF"/>
              </a:solidFill>
            </a:endParaRPr>
          </a:p>
          <a:p>
            <a:r>
              <a:rPr lang="en-US" sz="1200" i="1" dirty="0">
                <a:solidFill>
                  <a:srgbClr val="0000FF"/>
                </a:solidFill>
              </a:rPr>
              <a:t>Handelt es sich um eine häufige oder seltene Erkrankung?</a:t>
            </a:r>
            <a:endParaRPr lang="en-US" sz="1600" i="1" dirty="0">
              <a:solidFill>
                <a:schemeClr val="accent6">
                  <a:lumMod val="40000"/>
                  <a:lumOff val="60000"/>
                </a:schemeClr>
              </a:solidFill>
            </a:endParaRPr>
          </a:p>
          <a:p>
            <a:r>
              <a:rPr lang="en-US" sz="1200" dirty="0">
                <a:solidFill>
                  <a:schemeClr val="accent6">
                    <a:lumMod val="40000"/>
                    <a:lumOff val="60000"/>
                  </a:schemeClr>
                </a:solidFill>
              </a:rPr>
              <a:t>Selten</a:t>
            </a:r>
          </a:p>
          <a:p>
            <a:endParaRPr lang="en-US" sz="1600" dirty="0">
              <a:solidFill>
                <a:schemeClr val="accent6">
                  <a:lumMod val="40000"/>
                  <a:lumOff val="60000"/>
                </a:schemeClr>
              </a:solidFill>
            </a:endParaRPr>
          </a:p>
          <a:p>
            <a:r>
              <a:rPr lang="en-US" sz="1200" i="1" dirty="0">
                <a:solidFill>
                  <a:schemeClr val="accent6">
                    <a:lumMod val="40000"/>
                    <a:lumOff val="60000"/>
                  </a:schemeClr>
                </a:solidFill>
              </a:rPr>
              <a:t>Wer ist der typische </a:t>
            </a:r>
            <a:r>
              <a:rPr lang="en-US" sz="1200" i="1" dirty="0" err="1">
                <a:solidFill>
                  <a:schemeClr val="accent6">
                    <a:lumMod val="40000"/>
                    <a:lumOff val="60000"/>
                  </a:schemeClr>
                </a:solidFill>
              </a:rPr>
              <a:t>PAN-Patient</a:t>
            </a:r>
            <a:r>
              <a:rPr lang="en-US" sz="1200" i="1" dirty="0">
                <a:solidFill>
                  <a:schemeClr val="accent6">
                    <a:lumMod val="40000"/>
                    <a:lumOff val="60000"/>
                  </a:schemeClr>
                </a:solidFill>
              </a:rPr>
              <a:t>?</a:t>
            </a:r>
          </a:p>
          <a:p>
            <a:r>
              <a:rPr lang="en-US" sz="1200" dirty="0">
                <a:solidFill>
                  <a:schemeClr val="accent6">
                    <a:lumMod val="40000"/>
                    <a:lumOff val="60000"/>
                  </a:schemeClr>
                </a:solidFill>
              </a:rPr>
              <a:t>Ein Mann im Alter zwischen 40 und 60 Jahren</a:t>
            </a:r>
          </a:p>
          <a:p>
            <a:endParaRPr lang="en-US" sz="1600" dirty="0">
              <a:solidFill>
                <a:schemeClr val="accent6">
                  <a:lumMod val="40000"/>
                  <a:lumOff val="60000"/>
                </a:schemeClr>
              </a:solidFill>
            </a:endParaRPr>
          </a:p>
          <a:p>
            <a:r>
              <a:rPr lang="en-US" sz="1200" i="1" dirty="0">
                <a:solidFill>
                  <a:schemeClr val="accent6">
                    <a:lumMod val="40000"/>
                    <a:lumOff val="60000"/>
                  </a:schemeClr>
                </a:solidFill>
              </a:rPr>
              <a:t>Gibt es eine ethnische Prädisposition?</a:t>
            </a:r>
          </a:p>
          <a:p>
            <a:r>
              <a:rPr lang="en-US" sz="1200" dirty="0">
                <a:solidFill>
                  <a:schemeClr val="accent6">
                    <a:lumMod val="40000"/>
                    <a:lumOff val="60000"/>
                  </a:schemeClr>
                </a:solidFill>
              </a:rPr>
              <a:t>Nein</a:t>
            </a:r>
          </a:p>
          <a:p>
            <a:endParaRPr lang="en-US" sz="1600" dirty="0">
              <a:solidFill>
                <a:schemeClr val="accent6">
                  <a:lumMod val="40000"/>
                  <a:lumOff val="60000"/>
                </a:schemeClr>
              </a:solidFill>
            </a:endParaRPr>
          </a:p>
          <a:p>
            <a:r>
              <a:rPr lang="en-US" sz="1200" i="1" dirty="0">
                <a:solidFill>
                  <a:schemeClr val="accent6">
                    <a:lumMod val="40000"/>
                    <a:lumOff val="60000"/>
                  </a:schemeClr>
                </a:solidFill>
              </a:rPr>
              <a:t>Mit welcher Virus-Seropositivität ist PAN stark assoziiert?</a:t>
            </a:r>
          </a:p>
          <a:p>
            <a:r>
              <a:rPr lang="en-US" sz="1200" dirty="0">
                <a:solidFill>
                  <a:schemeClr val="accent6">
                    <a:lumMod val="40000"/>
                    <a:lumOff val="60000"/>
                  </a:schemeClr>
                </a:solidFill>
              </a:rPr>
              <a:t>Hepatitis  B</a:t>
            </a:r>
          </a:p>
        </p:txBody>
      </p:sp>
    </p:spTree>
    <p:extLst>
      <p:ext uri="{BB962C8B-B14F-4D97-AF65-F5344CB8AC3E}">
        <p14:creationId xmlns:p14="http://schemas.microsoft.com/office/powerpoint/2010/main" val="34677778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
            <a:extLst>
              <a:ext uri="{FF2B5EF4-FFF2-40B4-BE49-F238E27FC236}">
                <a16:creationId xmlns:a16="http://schemas.microsoft.com/office/drawing/2014/main" id="{9544394F-77F7-1628-7D18-8A3E8C763197}"/>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alle</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Bei welchen drei Erkrankungen tritt PUK am häufigsten auf?</a:t>
            </a:r>
          </a:p>
          <a:p>
            <a:pPr eaLnBrk="1" hangingPunct="1">
              <a:spcBef>
                <a:spcPct val="0"/>
              </a:spcBef>
              <a:buClrTx/>
              <a:buSzTx/>
              <a:buFontTx/>
              <a:buNone/>
              <a:defRPr/>
            </a:pPr>
            <a:r>
              <a:rPr lang="en-US" altLang="en-US" sz="1200" dirty="0">
                <a:solidFill>
                  <a:schemeClr val="bg1">
                    <a:lumMod val="75000"/>
                  </a:schemeClr>
                </a:solidFill>
              </a:rPr>
              <a:t>Rheumatoide Arthritis, Granulomatose mit Polyangiitis und </a:t>
            </a:r>
            <a:r>
              <a:rPr lang="en-US" altLang="en-US" sz="1200" b="1" dirty="0">
                <a:solidFill>
                  <a:srgbClr val="0000FF"/>
                </a:solidFill>
              </a:rPr>
              <a:t>Polyarteritis nodosa</a:t>
            </a:r>
            <a:endParaRPr lang="en-US" altLang="en-US" sz="1600" dirty="0">
              <a:solidFill>
                <a:srgbClr val="FFFF00"/>
              </a:solidFill>
            </a:endParaRPr>
          </a:p>
        </p:txBody>
      </p:sp>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0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Die autoimmune PUK ist in der Regel einseitig und sektoral                         </a:t>
            </a:r>
          </a:p>
          <a:p>
            <a:pPr eaLnBrk="1" hangingPunct="1"/>
            <a:r>
              <a:rPr lang="en-US" altLang="en-US" sz="1200" dirty="0">
                <a:solidFill>
                  <a:schemeClr val="bg1">
                    <a:lumMod val="75000"/>
                  </a:schemeClr>
                </a:solidFill>
              </a:rPr>
              <a:t>Sie kündigt oft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49</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3" name="TextBox 2">
            <a:extLst>
              <a:ext uri="{FF2B5EF4-FFF2-40B4-BE49-F238E27FC236}">
                <a16:creationId xmlns:a16="http://schemas.microsoft.com/office/drawing/2014/main" id="{4C748A06-BADA-4395-9BE3-482A37EB060A}"/>
              </a:ext>
            </a:extLst>
          </p:cNvPr>
          <p:cNvSpPr txBox="1"/>
          <p:nvPr/>
        </p:nvSpPr>
        <p:spPr>
          <a:xfrm>
            <a:off x="457200" y="2597527"/>
            <a:ext cx="4927600" cy="4031873"/>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rgbClr val="0000FF"/>
                </a:solidFill>
              </a:rPr>
              <a:t>Kurz gesagt, wie sieht die Pathophysiologie der PAN aus?</a:t>
            </a:r>
          </a:p>
          <a:p>
            <a:r>
              <a:rPr lang="en-US" sz="1200" dirty="0">
                <a:solidFill>
                  <a:srgbClr val="0000FF"/>
                </a:solidFill>
              </a:rPr>
              <a:t>Subakute Episoden einer fokalen nekrotisierenden Entzündung der Arterien</a:t>
            </a:r>
          </a:p>
          <a:p>
            <a:endParaRPr lang="en-US" sz="1600" dirty="0">
              <a:solidFill>
                <a:srgbClr val="0000FF"/>
              </a:solidFill>
            </a:endParaRPr>
          </a:p>
          <a:p>
            <a:r>
              <a:rPr lang="en-US" sz="1200" i="1" dirty="0">
                <a:solidFill>
                  <a:srgbClr val="0000FF"/>
                </a:solidFill>
              </a:rPr>
              <a:t>Handelt es sich um eine häufige oder seltene Erkrankung?</a:t>
            </a:r>
          </a:p>
          <a:p>
            <a:r>
              <a:rPr lang="en-US" sz="1200" dirty="0">
                <a:solidFill>
                  <a:srgbClr val="0000FF"/>
                </a:solidFill>
              </a:rPr>
              <a:t>Selten</a:t>
            </a:r>
            <a:endParaRPr lang="en-US" sz="1600" dirty="0">
              <a:solidFill>
                <a:schemeClr val="accent6">
                  <a:lumMod val="40000"/>
                  <a:lumOff val="60000"/>
                </a:schemeClr>
              </a:solidFill>
            </a:endParaRPr>
          </a:p>
          <a:p>
            <a:endParaRPr lang="en-US" sz="1600" dirty="0">
              <a:solidFill>
                <a:schemeClr val="accent6">
                  <a:lumMod val="40000"/>
                  <a:lumOff val="60000"/>
                </a:schemeClr>
              </a:solidFill>
            </a:endParaRPr>
          </a:p>
          <a:p>
            <a:r>
              <a:rPr lang="en-US" sz="1200" i="1" dirty="0">
                <a:solidFill>
                  <a:schemeClr val="accent6">
                    <a:lumMod val="40000"/>
                    <a:lumOff val="60000"/>
                  </a:schemeClr>
                </a:solidFill>
              </a:rPr>
              <a:t>Wer ist der typische </a:t>
            </a:r>
            <a:r>
              <a:rPr lang="en-US" sz="1200" i="1" dirty="0" err="1">
                <a:solidFill>
                  <a:schemeClr val="accent6">
                    <a:lumMod val="40000"/>
                    <a:lumOff val="60000"/>
                  </a:schemeClr>
                </a:solidFill>
              </a:rPr>
              <a:t>PAN-Patient</a:t>
            </a:r>
            <a:r>
              <a:rPr lang="en-US" sz="1200" i="1" dirty="0">
                <a:solidFill>
                  <a:schemeClr val="accent6">
                    <a:lumMod val="40000"/>
                    <a:lumOff val="60000"/>
                  </a:schemeClr>
                </a:solidFill>
              </a:rPr>
              <a:t>?</a:t>
            </a:r>
          </a:p>
          <a:p>
            <a:r>
              <a:rPr lang="en-US" sz="1200" dirty="0">
                <a:solidFill>
                  <a:schemeClr val="accent6">
                    <a:lumMod val="40000"/>
                    <a:lumOff val="60000"/>
                  </a:schemeClr>
                </a:solidFill>
              </a:rPr>
              <a:t>Ein Mann im Alter zwischen 40 und 60 Jahren</a:t>
            </a:r>
          </a:p>
          <a:p>
            <a:endParaRPr lang="en-US" sz="1600" dirty="0">
              <a:solidFill>
                <a:schemeClr val="accent6">
                  <a:lumMod val="40000"/>
                  <a:lumOff val="60000"/>
                </a:schemeClr>
              </a:solidFill>
            </a:endParaRPr>
          </a:p>
          <a:p>
            <a:r>
              <a:rPr lang="en-US" sz="1200" i="1" dirty="0">
                <a:solidFill>
                  <a:schemeClr val="accent6">
                    <a:lumMod val="40000"/>
                    <a:lumOff val="60000"/>
                  </a:schemeClr>
                </a:solidFill>
              </a:rPr>
              <a:t>Gibt es eine ethnische Prävalenz?</a:t>
            </a:r>
          </a:p>
          <a:p>
            <a:r>
              <a:rPr lang="en-US" sz="1200" dirty="0">
                <a:solidFill>
                  <a:schemeClr val="accent6">
                    <a:lumMod val="40000"/>
                    <a:lumOff val="60000"/>
                  </a:schemeClr>
                </a:solidFill>
              </a:rPr>
              <a:t>Nein</a:t>
            </a:r>
          </a:p>
          <a:p>
            <a:endParaRPr lang="en-US" sz="1600" dirty="0">
              <a:solidFill>
                <a:schemeClr val="accent6">
                  <a:lumMod val="40000"/>
                  <a:lumOff val="60000"/>
                </a:schemeClr>
              </a:solidFill>
            </a:endParaRPr>
          </a:p>
          <a:p>
            <a:r>
              <a:rPr lang="en-US" sz="1200" i="1" dirty="0">
                <a:solidFill>
                  <a:schemeClr val="accent6">
                    <a:lumMod val="40000"/>
                    <a:lumOff val="60000"/>
                  </a:schemeClr>
                </a:solidFill>
              </a:rPr>
              <a:t>Mit welcher Virus-Seropositivität ist PAN stark assoziiert?</a:t>
            </a:r>
          </a:p>
          <a:p>
            <a:r>
              <a:rPr lang="en-US" sz="1200" dirty="0">
                <a:solidFill>
                  <a:schemeClr val="accent6">
                    <a:lumMod val="40000"/>
                    <a:lumOff val="60000"/>
                  </a:schemeClr>
                </a:solidFill>
              </a:rPr>
              <a:t>Hepatitis  B</a:t>
            </a:r>
          </a:p>
        </p:txBody>
      </p:sp>
    </p:spTree>
    <p:extLst>
      <p:ext uri="{BB962C8B-B14F-4D97-AF65-F5344CB8AC3E}">
        <p14:creationId xmlns:p14="http://schemas.microsoft.com/office/powerpoint/2010/main" val="2488543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A</a:t>
            </a:r>
          </a:p>
        </p:txBody>
      </p:sp>
      <p:sp>
        <p:nvSpPr>
          <p:cNvPr id="7174" name="Rectangle 5"/>
          <p:cNvSpPr>
            <a:spLocks noGrp="1" noChangeArrowheads="1"/>
          </p:cNvSpPr>
          <p:nvPr>
            <p:ph type="body" idx="1"/>
          </p:nvPr>
        </p:nvSpPr>
        <p:spPr>
          <a:xfrm>
            <a:off x="304799" y="1752600"/>
            <a:ext cx="8534400" cy="4876800"/>
          </a:xfrm>
        </p:spPr>
        <p:txBody>
          <a:bodyPr wrap="square" lIns="25400" tIns="12700" rIns="25400" bIns="12700"/>
          <a:lstStyle/>
          <a:p>
            <a:pPr eaLnBrk="1" hangingPunct="1"/>
            <a:r>
              <a:rPr lang="en-US" altLang="en-US" sz="1200" dirty="0" err="1"/>
              <a:t>Autoimmun</a:t>
            </a:r>
            <a:r>
              <a:rPr lang="en-US" altLang="en-US" sz="1200" dirty="0"/>
              <a:t>-PUK </a:t>
            </a:r>
            <a:r>
              <a:rPr lang="en-US" altLang="en-US" sz="1200" dirty="0" err="1"/>
              <a:t>ist</a:t>
            </a:r>
            <a:r>
              <a:rPr lang="en-US" altLang="en-US" sz="1200" dirty="0"/>
              <a:t> in der Regel </a:t>
            </a:r>
            <a:r>
              <a:rPr lang="en-US" altLang="en-US" sz="1200" dirty="0" err="1">
                <a:solidFill>
                  <a:srgbClr val="0000FF"/>
                </a:solidFill>
              </a:rPr>
              <a:t>einseitig</a:t>
            </a:r>
            <a:r>
              <a:rPr lang="en-US" altLang="en-US" sz="1200" dirty="0">
                <a:solidFill>
                  <a:srgbClr val="0000FF"/>
                </a:solidFill>
              </a:rPr>
              <a:t> </a:t>
            </a:r>
            <a:r>
              <a:rPr lang="en-US" altLang="en-US" sz="1200" dirty="0"/>
              <a:t>und </a:t>
            </a:r>
            <a:r>
              <a:rPr lang="en-US" altLang="en-US" sz="1200" dirty="0" err="1">
                <a:solidFill>
                  <a:srgbClr val="0000FF"/>
                </a:solidFill>
              </a:rPr>
              <a:t>sektoral</a:t>
            </a:r>
            <a:r>
              <a:rPr lang="en-US" altLang="en-US" sz="1200" dirty="0">
                <a:solidFill>
                  <a:srgbClr val="0000FF"/>
                </a:solidFill>
              </a:rPr>
              <a:t> </a:t>
            </a:r>
            <a:r>
              <a:rPr lang="en-US" altLang="en-US" sz="1200" dirty="0"/>
              <a:t>                        </a:t>
            </a:r>
          </a:p>
          <a:p>
            <a:pPr eaLnBrk="1" hangingPunct="1"/>
            <a:r>
              <a:rPr lang="en-US" altLang="en-US" sz="1200" dirty="0"/>
              <a:t>Es </a:t>
            </a:r>
            <a:r>
              <a:rPr lang="en-US" altLang="en-US" sz="1200" dirty="0" err="1"/>
              <a:t>kündigt</a:t>
            </a:r>
            <a:r>
              <a:rPr lang="en-US" altLang="en-US" sz="1200" dirty="0"/>
              <a:t> </a:t>
            </a:r>
            <a:r>
              <a:rPr lang="en-US" altLang="en-US" sz="1200" dirty="0" err="1"/>
              <a:t>häufig</a:t>
            </a:r>
            <a:r>
              <a:rPr lang="en-US" altLang="en-US" sz="1200" dirty="0"/>
              <a:t> </a:t>
            </a:r>
            <a:r>
              <a:rPr lang="en-US" altLang="en-US" sz="1200" dirty="0" err="1">
                <a:solidFill>
                  <a:srgbClr val="0000FF"/>
                </a:solidFill>
              </a:rPr>
              <a:t>eine</a:t>
            </a:r>
            <a:r>
              <a:rPr lang="en-US" altLang="en-US" sz="1200" dirty="0">
                <a:solidFill>
                  <a:srgbClr val="0000FF"/>
                </a:solidFill>
              </a:rPr>
              <a:t> </a:t>
            </a:r>
            <a:r>
              <a:rPr lang="en-US" altLang="en-US" sz="1200" dirty="0" err="1">
                <a:solidFill>
                  <a:srgbClr val="0000FF"/>
                </a:solidFill>
              </a:rPr>
              <a:t>Verschlimmerung</a:t>
            </a:r>
            <a:r>
              <a:rPr lang="en-US" altLang="en-US" sz="1200" dirty="0">
                <a:solidFill>
                  <a:srgbClr val="0000FF"/>
                </a:solidFill>
              </a:rPr>
              <a:t> </a:t>
            </a:r>
            <a:r>
              <a:rPr lang="en-US" altLang="en-US" sz="1200" dirty="0" err="1"/>
              <a:t>einer</a:t>
            </a:r>
            <a:r>
              <a:rPr lang="en-US" altLang="en-US" sz="1200" dirty="0"/>
              <a:t> </a:t>
            </a:r>
            <a:r>
              <a:rPr lang="en-US" altLang="en-US" sz="1200" dirty="0" err="1"/>
              <a:t>systemischen</a:t>
            </a:r>
            <a:r>
              <a:rPr lang="en-US" altLang="en-US" sz="1200" dirty="0"/>
              <a:t> </a:t>
            </a:r>
            <a:r>
              <a:rPr lang="en-US" altLang="en-US" sz="1200" dirty="0" err="1"/>
              <a:t>Erkrankung</a:t>
            </a:r>
            <a:r>
              <a:rPr lang="en-US" altLang="en-US" sz="1200" dirty="0"/>
              <a:t> an </a:t>
            </a:r>
          </a:p>
        </p:txBody>
      </p:sp>
      <p:sp>
        <p:nvSpPr>
          <p:cNvPr id="717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D042F79F-C471-44E6-A81B-EEE45955A1A6}" type="slidenum">
              <a:rPr lang="en-US" altLang="en-US" sz="1000" smtClean="0"/>
              <a:t>5</a:t>
            </a:fld>
            <a:endParaRPr lang="en-US" altLang="en-US" sz="1000"/>
          </a:p>
        </p:txBody>
      </p:sp>
      <p:sp>
        <p:nvSpPr>
          <p:cNvPr id="2" name="Text Box 4">
            <a:extLst>
              <a:ext uri="{FF2B5EF4-FFF2-40B4-BE49-F238E27FC236}">
                <a16:creationId xmlns:a16="http://schemas.microsoft.com/office/drawing/2014/main" id="{471FEAE6-87BB-4309-8CD7-27CE729BC940}"/>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
            <a:extLst>
              <a:ext uri="{FF2B5EF4-FFF2-40B4-BE49-F238E27FC236}">
                <a16:creationId xmlns:a16="http://schemas.microsoft.com/office/drawing/2014/main" id="{93FF2864-DF13-9BA7-70C3-57E7B5771CA2}"/>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alle</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Bei welchen drei Erkrankungen tritt PUK am häufigsten auf?</a:t>
            </a:r>
          </a:p>
          <a:p>
            <a:pPr eaLnBrk="1" hangingPunct="1">
              <a:spcBef>
                <a:spcPct val="0"/>
              </a:spcBef>
              <a:buClrTx/>
              <a:buSzTx/>
              <a:buFontTx/>
              <a:buNone/>
              <a:defRPr/>
            </a:pPr>
            <a:r>
              <a:rPr lang="en-US" altLang="en-US" sz="1200" dirty="0">
                <a:solidFill>
                  <a:schemeClr val="bg1">
                    <a:lumMod val="75000"/>
                  </a:schemeClr>
                </a:solidFill>
              </a:rPr>
              <a:t>Rheumatoide Arthritis, Granulomatose mit Polyangiitis und </a:t>
            </a:r>
            <a:r>
              <a:rPr lang="en-US" altLang="en-US" sz="1200" b="1" dirty="0">
                <a:solidFill>
                  <a:srgbClr val="0000FF"/>
                </a:solidFill>
              </a:rPr>
              <a:t>Polyarteritis nodosa</a:t>
            </a:r>
            <a:endParaRPr lang="en-US" altLang="en-US" sz="1600" dirty="0">
              <a:solidFill>
                <a:srgbClr val="FFFF00"/>
              </a:solidFill>
            </a:endParaRPr>
          </a:p>
        </p:txBody>
      </p:sp>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0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Die autoimmune PUK ist in der Regel einseitig und sektoral                         </a:t>
            </a:r>
          </a:p>
          <a:p>
            <a:pPr eaLnBrk="1" hangingPunct="1"/>
            <a:r>
              <a:rPr lang="en-US" altLang="en-US" sz="1200" dirty="0">
                <a:solidFill>
                  <a:schemeClr val="bg1">
                    <a:lumMod val="75000"/>
                  </a:schemeClr>
                </a:solidFill>
              </a:rPr>
              <a:t>Sie kündigt oft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50</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3" name="TextBox 2">
            <a:extLst>
              <a:ext uri="{FF2B5EF4-FFF2-40B4-BE49-F238E27FC236}">
                <a16:creationId xmlns:a16="http://schemas.microsoft.com/office/drawing/2014/main" id="{4C748A06-BADA-4395-9BE3-482A37EB060A}"/>
              </a:ext>
            </a:extLst>
          </p:cNvPr>
          <p:cNvSpPr txBox="1"/>
          <p:nvPr/>
        </p:nvSpPr>
        <p:spPr>
          <a:xfrm>
            <a:off x="457200" y="2597527"/>
            <a:ext cx="4927600" cy="4031873"/>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rgbClr val="0000FF"/>
                </a:solidFill>
              </a:rPr>
              <a:t>Kurz gesagt, wie sieht die Pathophysiologie der PAN aus?</a:t>
            </a:r>
          </a:p>
          <a:p>
            <a:r>
              <a:rPr lang="en-US" sz="1200" dirty="0">
                <a:solidFill>
                  <a:srgbClr val="0000FF"/>
                </a:solidFill>
              </a:rPr>
              <a:t>Subakute Episoden einer fokalen nekrotisierenden Entzündung der Arterien</a:t>
            </a:r>
          </a:p>
          <a:p>
            <a:endParaRPr lang="en-US" sz="1600" dirty="0">
              <a:solidFill>
                <a:srgbClr val="0000FF"/>
              </a:solidFill>
            </a:endParaRPr>
          </a:p>
          <a:p>
            <a:r>
              <a:rPr lang="en-US" sz="1200" i="1" dirty="0">
                <a:solidFill>
                  <a:srgbClr val="0000FF"/>
                </a:solidFill>
              </a:rPr>
              <a:t>Handelt es sich um eine häufige oder seltene Erkrankung?</a:t>
            </a:r>
          </a:p>
          <a:p>
            <a:r>
              <a:rPr lang="en-US" sz="1200" dirty="0">
                <a:solidFill>
                  <a:srgbClr val="0000FF"/>
                </a:solidFill>
              </a:rPr>
              <a:t>Selten</a:t>
            </a:r>
          </a:p>
          <a:p>
            <a:endParaRPr lang="en-US" sz="1600" dirty="0">
              <a:solidFill>
                <a:srgbClr val="0000FF"/>
              </a:solidFill>
            </a:endParaRPr>
          </a:p>
          <a:p>
            <a:r>
              <a:rPr lang="en-US" sz="1200" i="1" dirty="0">
                <a:solidFill>
                  <a:srgbClr val="0000FF"/>
                </a:solidFill>
              </a:rPr>
              <a:t>Wer ist der typische </a:t>
            </a:r>
            <a:r>
              <a:rPr lang="en-US" sz="1200" i="1" dirty="0" err="1">
                <a:solidFill>
                  <a:srgbClr val="0000FF"/>
                </a:solidFill>
              </a:rPr>
              <a:t>PAN-Patient</a:t>
            </a:r>
            <a:r>
              <a:rPr lang="en-US" sz="1200" i="1" dirty="0">
                <a:solidFill>
                  <a:srgbClr val="0000FF"/>
                </a:solidFill>
              </a:rPr>
              <a:t>?</a:t>
            </a:r>
            <a:endParaRPr lang="en-US" sz="1600" i="1" dirty="0">
              <a:solidFill>
                <a:schemeClr val="accent6">
                  <a:lumMod val="40000"/>
                  <a:lumOff val="60000"/>
                </a:schemeClr>
              </a:solidFill>
            </a:endParaRPr>
          </a:p>
          <a:p>
            <a:r>
              <a:rPr lang="en-US" sz="1200" dirty="0">
                <a:solidFill>
                  <a:schemeClr val="accent6">
                    <a:lumMod val="40000"/>
                    <a:lumOff val="60000"/>
                  </a:schemeClr>
                </a:solidFill>
              </a:rPr>
              <a:t>Ein   Mann  im Alter zwischen 40 und 60 Jahren</a:t>
            </a:r>
          </a:p>
          <a:p>
            <a:endParaRPr lang="en-US" sz="1600" dirty="0">
              <a:solidFill>
                <a:schemeClr val="accent6">
                  <a:lumMod val="40000"/>
                  <a:lumOff val="60000"/>
                </a:schemeClr>
              </a:solidFill>
            </a:endParaRPr>
          </a:p>
          <a:p>
            <a:r>
              <a:rPr lang="en-US" sz="1200" i="1" dirty="0">
                <a:solidFill>
                  <a:schemeClr val="accent6">
                    <a:lumMod val="40000"/>
                    <a:lumOff val="60000"/>
                  </a:schemeClr>
                </a:solidFill>
              </a:rPr>
              <a:t>Gibt es eine ethnische Prädisposition?</a:t>
            </a:r>
          </a:p>
          <a:p>
            <a:r>
              <a:rPr lang="en-US" sz="1200" dirty="0">
                <a:solidFill>
                  <a:schemeClr val="accent6">
                    <a:lumMod val="40000"/>
                    <a:lumOff val="60000"/>
                  </a:schemeClr>
                </a:solidFill>
              </a:rPr>
              <a:t>Nein</a:t>
            </a:r>
          </a:p>
          <a:p>
            <a:endParaRPr lang="en-US" sz="1600" dirty="0">
              <a:solidFill>
                <a:schemeClr val="accent6">
                  <a:lumMod val="40000"/>
                  <a:lumOff val="60000"/>
                </a:schemeClr>
              </a:solidFill>
            </a:endParaRPr>
          </a:p>
          <a:p>
            <a:r>
              <a:rPr lang="en-US" sz="1200" i="1" dirty="0">
                <a:solidFill>
                  <a:schemeClr val="accent6">
                    <a:lumMod val="40000"/>
                    <a:lumOff val="60000"/>
                  </a:schemeClr>
                </a:solidFill>
              </a:rPr>
              <a:t>Mit welcher Virus-Seropositivität ist PAN stark assoziiert?</a:t>
            </a:r>
          </a:p>
          <a:p>
            <a:r>
              <a:rPr lang="en-US" sz="1200" dirty="0">
                <a:solidFill>
                  <a:schemeClr val="accent6">
                    <a:lumMod val="40000"/>
                    <a:lumOff val="60000"/>
                  </a:schemeClr>
                </a:solidFill>
              </a:rPr>
              <a:t>Hepatitis  B</a:t>
            </a:r>
          </a:p>
        </p:txBody>
      </p:sp>
    </p:spTree>
    <p:extLst>
      <p:ext uri="{BB962C8B-B14F-4D97-AF65-F5344CB8AC3E}">
        <p14:creationId xmlns:p14="http://schemas.microsoft.com/office/powerpoint/2010/main" val="11969528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4DBFE81A-A943-E983-8D7D-E9C194F5C83E}"/>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alle</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häufigsten in Verbindung mit PUK auf?</a:t>
            </a:r>
          </a:p>
          <a:p>
            <a:pPr eaLnBrk="1" hangingPunct="1">
              <a:spcBef>
                <a:spcPct val="0"/>
              </a:spcBef>
              <a:buClrTx/>
              <a:buSzTx/>
              <a:buFontTx/>
              <a:buNone/>
              <a:defRPr/>
            </a:pPr>
            <a:r>
              <a:rPr lang="en-US" altLang="en-US" sz="1200" dirty="0">
                <a:solidFill>
                  <a:schemeClr val="bg1">
                    <a:lumMod val="75000"/>
                  </a:schemeClr>
                </a:solidFill>
              </a:rPr>
              <a:t>Rheumatoide Arthritis, Granulomatose mit Polyangiitis und </a:t>
            </a:r>
            <a:r>
              <a:rPr lang="en-US" altLang="en-US" sz="1200" b="1" dirty="0">
                <a:solidFill>
                  <a:srgbClr val="0000FF"/>
                </a:solidFill>
              </a:rPr>
              <a:t>Polyarteritis nodosa</a:t>
            </a:r>
            <a:endParaRPr lang="en-US" altLang="en-US" sz="1600" dirty="0">
              <a:solidFill>
                <a:srgbClr val="FFFF00"/>
              </a:solidFill>
            </a:endParaRPr>
          </a:p>
        </p:txBody>
      </p:sp>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0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Fragen und Antworten</a:t>
            </a:r>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Die autoimmune PUK ist in der Regel einseitig und sektoral                         </a:t>
            </a:r>
          </a:p>
          <a:p>
            <a:pPr eaLnBrk="1" hangingPunct="1"/>
            <a:r>
              <a:rPr lang="en-US" altLang="en-US" sz="1200" dirty="0">
                <a:solidFill>
                  <a:schemeClr val="bg1">
                    <a:lumMod val="75000"/>
                  </a:schemeClr>
                </a:solidFill>
              </a:rPr>
              <a:t>Sie kündigt oft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51</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3" name="TextBox 2">
            <a:extLst>
              <a:ext uri="{FF2B5EF4-FFF2-40B4-BE49-F238E27FC236}">
                <a16:creationId xmlns:a16="http://schemas.microsoft.com/office/drawing/2014/main" id="{4C748A06-BADA-4395-9BE3-482A37EB060A}"/>
              </a:ext>
            </a:extLst>
          </p:cNvPr>
          <p:cNvSpPr txBox="1"/>
          <p:nvPr/>
        </p:nvSpPr>
        <p:spPr>
          <a:xfrm>
            <a:off x="457200" y="2597527"/>
            <a:ext cx="4927600" cy="4031873"/>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rgbClr val="0000FF"/>
                </a:solidFill>
              </a:rPr>
              <a:t>Kurz gesagt, wie sieht die Pathophysiologie der PAN aus?</a:t>
            </a:r>
          </a:p>
          <a:p>
            <a:r>
              <a:rPr lang="en-US" sz="1200" dirty="0">
                <a:solidFill>
                  <a:srgbClr val="0000FF"/>
                </a:solidFill>
              </a:rPr>
              <a:t>Subakute Episoden einer fokalen nekrotisierenden Entzündung der Arterien</a:t>
            </a:r>
          </a:p>
          <a:p>
            <a:endParaRPr lang="en-US" sz="1600" dirty="0">
              <a:solidFill>
                <a:srgbClr val="0000FF"/>
              </a:solidFill>
            </a:endParaRPr>
          </a:p>
          <a:p>
            <a:r>
              <a:rPr lang="en-US" sz="1200" i="1" dirty="0">
                <a:solidFill>
                  <a:srgbClr val="0000FF"/>
                </a:solidFill>
              </a:rPr>
              <a:t>Handelt es sich um eine häufige oder seltene Erkrankung?</a:t>
            </a:r>
          </a:p>
          <a:p>
            <a:r>
              <a:rPr lang="en-US" sz="1200" dirty="0">
                <a:solidFill>
                  <a:srgbClr val="0000FF"/>
                </a:solidFill>
              </a:rPr>
              <a:t>Selten</a:t>
            </a:r>
          </a:p>
          <a:p>
            <a:endParaRPr lang="en-US" sz="1600" dirty="0">
              <a:solidFill>
                <a:srgbClr val="0000FF"/>
              </a:solidFill>
            </a:endParaRPr>
          </a:p>
          <a:p>
            <a:r>
              <a:rPr lang="en-US" sz="1200" i="1" dirty="0">
                <a:solidFill>
                  <a:srgbClr val="0000FF"/>
                </a:solidFill>
              </a:rPr>
              <a:t>Wer ist der typische </a:t>
            </a:r>
            <a:r>
              <a:rPr lang="en-US" sz="1200" i="1" dirty="0" err="1">
                <a:solidFill>
                  <a:srgbClr val="0000FF"/>
                </a:solidFill>
              </a:rPr>
              <a:t>PAN-Patient</a:t>
            </a:r>
            <a:r>
              <a:rPr lang="en-US" sz="1200" i="1" dirty="0">
                <a:solidFill>
                  <a:srgbClr val="0000FF"/>
                </a:solidFill>
              </a:rPr>
              <a:t>?</a:t>
            </a:r>
          </a:p>
          <a:p>
            <a:r>
              <a:rPr lang="en-US" sz="1200" dirty="0">
                <a:solidFill>
                  <a:srgbClr val="0000FF"/>
                </a:solidFill>
              </a:rPr>
              <a:t>Ein Mann im Alter zwischen 40 und 60 Jahren</a:t>
            </a:r>
            <a:endParaRPr lang="en-US" sz="1600" dirty="0">
              <a:solidFill>
                <a:schemeClr val="accent6">
                  <a:lumMod val="40000"/>
                  <a:lumOff val="60000"/>
                </a:schemeClr>
              </a:solidFill>
            </a:endParaRPr>
          </a:p>
          <a:p>
            <a:endParaRPr lang="en-US" sz="1600" dirty="0">
              <a:solidFill>
                <a:schemeClr val="accent6">
                  <a:lumMod val="40000"/>
                  <a:lumOff val="60000"/>
                </a:schemeClr>
              </a:solidFill>
            </a:endParaRPr>
          </a:p>
          <a:p>
            <a:r>
              <a:rPr lang="en-US" sz="1200" i="1" dirty="0">
                <a:solidFill>
                  <a:schemeClr val="accent6">
                    <a:lumMod val="40000"/>
                    <a:lumOff val="60000"/>
                  </a:schemeClr>
                </a:solidFill>
              </a:rPr>
              <a:t>Gibt es eine ethnische Prädisposition?</a:t>
            </a:r>
          </a:p>
          <a:p>
            <a:r>
              <a:rPr lang="en-US" sz="1200" dirty="0">
                <a:solidFill>
                  <a:schemeClr val="accent6">
                    <a:lumMod val="40000"/>
                    <a:lumOff val="60000"/>
                  </a:schemeClr>
                </a:solidFill>
              </a:rPr>
              <a:t>Nein</a:t>
            </a:r>
          </a:p>
          <a:p>
            <a:endParaRPr lang="en-US" sz="1600" dirty="0">
              <a:solidFill>
                <a:schemeClr val="accent6">
                  <a:lumMod val="40000"/>
                  <a:lumOff val="60000"/>
                </a:schemeClr>
              </a:solidFill>
            </a:endParaRPr>
          </a:p>
          <a:p>
            <a:r>
              <a:rPr lang="en-US" sz="1200" i="1" dirty="0">
                <a:solidFill>
                  <a:schemeClr val="accent6">
                    <a:lumMod val="40000"/>
                    <a:lumOff val="60000"/>
                  </a:schemeClr>
                </a:solidFill>
              </a:rPr>
              <a:t>Mit welcher Virus-Seropositivität ist PAN stark assoziiert?</a:t>
            </a:r>
          </a:p>
          <a:p>
            <a:r>
              <a:rPr lang="en-US" sz="1200" dirty="0">
                <a:solidFill>
                  <a:schemeClr val="accent6">
                    <a:lumMod val="40000"/>
                    <a:lumOff val="60000"/>
                  </a:schemeClr>
                </a:solidFill>
              </a:rPr>
              <a:t>Hepatitis  B</a:t>
            </a:r>
          </a:p>
        </p:txBody>
      </p:sp>
      <p:sp>
        <p:nvSpPr>
          <p:cNvPr id="5" name="Rectangle 4">
            <a:extLst>
              <a:ext uri="{FF2B5EF4-FFF2-40B4-BE49-F238E27FC236}">
                <a16:creationId xmlns:a16="http://schemas.microsoft.com/office/drawing/2014/main" id="{B400BA1A-935B-45F0-A8DC-E6601678238A}"/>
              </a:ext>
            </a:extLst>
          </p:cNvPr>
          <p:cNvSpPr/>
          <p:nvPr/>
        </p:nvSpPr>
        <p:spPr>
          <a:xfrm>
            <a:off x="474133" y="4185172"/>
            <a:ext cx="64008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M v F</a:t>
            </a:r>
          </a:p>
        </p:txBody>
      </p:sp>
    </p:spTree>
    <p:extLst>
      <p:ext uri="{BB962C8B-B14F-4D97-AF65-F5344CB8AC3E}">
        <p14:creationId xmlns:p14="http://schemas.microsoft.com/office/powerpoint/2010/main" val="14826141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
            <a:extLst>
              <a:ext uri="{FF2B5EF4-FFF2-40B4-BE49-F238E27FC236}">
                <a16:creationId xmlns:a16="http://schemas.microsoft.com/office/drawing/2014/main" id="{79E76C9A-A3CC-CB92-7388-CCC88141CAEB}"/>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alle</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Bei welchen drei Erkrankungen tritt PUK am häufigsten auf?</a:t>
            </a:r>
          </a:p>
          <a:p>
            <a:pPr eaLnBrk="1" hangingPunct="1">
              <a:spcBef>
                <a:spcPct val="0"/>
              </a:spcBef>
              <a:buClrTx/>
              <a:buSzTx/>
              <a:buFontTx/>
              <a:buNone/>
              <a:defRPr/>
            </a:pPr>
            <a:r>
              <a:rPr lang="en-US" altLang="en-US" sz="1200" dirty="0">
                <a:solidFill>
                  <a:schemeClr val="bg1">
                    <a:lumMod val="75000"/>
                  </a:schemeClr>
                </a:solidFill>
              </a:rPr>
              <a:t>Rheumatoide Arthritis, Granulomatose mit Polyangiitis und </a:t>
            </a:r>
            <a:r>
              <a:rPr lang="en-US" altLang="en-US" sz="1200" b="1" dirty="0">
                <a:solidFill>
                  <a:srgbClr val="0000FF"/>
                </a:solidFill>
              </a:rPr>
              <a:t>Polyarteritis nodosa</a:t>
            </a:r>
            <a:endParaRPr lang="en-US" altLang="en-US" sz="1600" dirty="0">
              <a:solidFill>
                <a:srgbClr val="FFFF00"/>
              </a:solidFill>
            </a:endParaRPr>
          </a:p>
        </p:txBody>
      </p:sp>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0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Die autoimmune 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52</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3" name="TextBox 2">
            <a:extLst>
              <a:ext uri="{FF2B5EF4-FFF2-40B4-BE49-F238E27FC236}">
                <a16:creationId xmlns:a16="http://schemas.microsoft.com/office/drawing/2014/main" id="{4C748A06-BADA-4395-9BE3-482A37EB060A}"/>
              </a:ext>
            </a:extLst>
          </p:cNvPr>
          <p:cNvSpPr txBox="1"/>
          <p:nvPr/>
        </p:nvSpPr>
        <p:spPr>
          <a:xfrm>
            <a:off x="457200" y="2597527"/>
            <a:ext cx="4927600" cy="4031873"/>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rgbClr val="0000FF"/>
                </a:solidFill>
              </a:rPr>
              <a:t>Kurz gesagt, wie sieht die Pathophysiologie der PAN aus?</a:t>
            </a:r>
          </a:p>
          <a:p>
            <a:r>
              <a:rPr lang="en-US" sz="1200" dirty="0">
                <a:solidFill>
                  <a:srgbClr val="0000FF"/>
                </a:solidFill>
              </a:rPr>
              <a:t>Subakute Episoden einer fokalen nekrotisierenden Entzündung der Arterien</a:t>
            </a:r>
          </a:p>
          <a:p>
            <a:endParaRPr lang="en-US" sz="1600" dirty="0">
              <a:solidFill>
                <a:srgbClr val="0000FF"/>
              </a:solidFill>
            </a:endParaRPr>
          </a:p>
          <a:p>
            <a:r>
              <a:rPr lang="en-US" sz="1200" i="1" dirty="0">
                <a:solidFill>
                  <a:srgbClr val="0000FF"/>
                </a:solidFill>
              </a:rPr>
              <a:t>Handelt es sich um eine häufige oder seltene Erkrankung?</a:t>
            </a:r>
          </a:p>
          <a:p>
            <a:r>
              <a:rPr lang="en-US" sz="1200" dirty="0">
                <a:solidFill>
                  <a:srgbClr val="0000FF"/>
                </a:solidFill>
              </a:rPr>
              <a:t>Selten</a:t>
            </a:r>
          </a:p>
          <a:p>
            <a:endParaRPr lang="en-US" sz="1600" dirty="0">
              <a:solidFill>
                <a:srgbClr val="0000FF"/>
              </a:solidFill>
            </a:endParaRPr>
          </a:p>
          <a:p>
            <a:r>
              <a:rPr lang="en-US" sz="1200" i="1" dirty="0">
                <a:solidFill>
                  <a:srgbClr val="0000FF"/>
                </a:solidFill>
              </a:rPr>
              <a:t>Wer ist der typische </a:t>
            </a:r>
            <a:r>
              <a:rPr lang="en-US" sz="1200" i="1" dirty="0" err="1">
                <a:solidFill>
                  <a:srgbClr val="0000FF"/>
                </a:solidFill>
              </a:rPr>
              <a:t>PAN-Patient</a:t>
            </a:r>
            <a:r>
              <a:rPr lang="en-US" sz="1200" i="1" dirty="0">
                <a:solidFill>
                  <a:srgbClr val="0000FF"/>
                </a:solidFill>
              </a:rPr>
              <a:t>?</a:t>
            </a:r>
          </a:p>
          <a:p>
            <a:r>
              <a:rPr lang="en-US" sz="1200" dirty="0">
                <a:solidFill>
                  <a:srgbClr val="0000FF"/>
                </a:solidFill>
              </a:rPr>
              <a:t>Ein Mann im Alter zwischen 40 und 60 Jahren</a:t>
            </a:r>
            <a:endParaRPr lang="en-US" sz="1600" dirty="0">
              <a:solidFill>
                <a:schemeClr val="accent6">
                  <a:lumMod val="40000"/>
                  <a:lumOff val="60000"/>
                </a:schemeClr>
              </a:solidFill>
            </a:endParaRPr>
          </a:p>
          <a:p>
            <a:endParaRPr lang="en-US" sz="1600" dirty="0">
              <a:solidFill>
                <a:schemeClr val="accent6">
                  <a:lumMod val="40000"/>
                  <a:lumOff val="60000"/>
                </a:schemeClr>
              </a:solidFill>
            </a:endParaRPr>
          </a:p>
          <a:p>
            <a:r>
              <a:rPr lang="en-US" sz="1200" i="1" dirty="0">
                <a:solidFill>
                  <a:schemeClr val="accent6">
                    <a:lumMod val="40000"/>
                    <a:lumOff val="60000"/>
                  </a:schemeClr>
                </a:solidFill>
              </a:rPr>
              <a:t>Gibt es eine ethnische Prädisposition?</a:t>
            </a:r>
          </a:p>
          <a:p>
            <a:r>
              <a:rPr lang="en-US" sz="1200" dirty="0">
                <a:solidFill>
                  <a:schemeClr val="accent6">
                    <a:lumMod val="40000"/>
                    <a:lumOff val="60000"/>
                  </a:schemeClr>
                </a:solidFill>
              </a:rPr>
              <a:t>Nein</a:t>
            </a:r>
          </a:p>
          <a:p>
            <a:endParaRPr lang="en-US" sz="1600" dirty="0">
              <a:solidFill>
                <a:schemeClr val="accent6">
                  <a:lumMod val="40000"/>
                  <a:lumOff val="60000"/>
                </a:schemeClr>
              </a:solidFill>
            </a:endParaRPr>
          </a:p>
          <a:p>
            <a:r>
              <a:rPr lang="en-US" sz="1200" i="1" dirty="0">
                <a:solidFill>
                  <a:schemeClr val="accent6">
                    <a:lumMod val="40000"/>
                    <a:lumOff val="60000"/>
                  </a:schemeClr>
                </a:solidFill>
              </a:rPr>
              <a:t>Mit welcher Virus-Seropositivität ist PAN stark assoziiert?</a:t>
            </a:r>
          </a:p>
          <a:p>
            <a:r>
              <a:rPr lang="en-US" sz="1200" dirty="0">
                <a:solidFill>
                  <a:schemeClr val="accent6">
                    <a:lumMod val="40000"/>
                    <a:lumOff val="60000"/>
                  </a:schemeClr>
                </a:solidFill>
              </a:rPr>
              <a:t>Hepatitis  B</a:t>
            </a:r>
          </a:p>
        </p:txBody>
      </p:sp>
    </p:spTree>
    <p:extLst>
      <p:ext uri="{BB962C8B-B14F-4D97-AF65-F5344CB8AC3E}">
        <p14:creationId xmlns:p14="http://schemas.microsoft.com/office/powerpoint/2010/main" val="42202979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
            <a:extLst>
              <a:ext uri="{FF2B5EF4-FFF2-40B4-BE49-F238E27FC236}">
                <a16:creationId xmlns:a16="http://schemas.microsoft.com/office/drawing/2014/main" id="{10730079-5A93-AC98-6335-563EE553D912}"/>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alle</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Bei welchen drei Erkrankungen tritt PUK am häufigsten auf?</a:t>
            </a:r>
          </a:p>
          <a:p>
            <a:pPr eaLnBrk="1" hangingPunct="1">
              <a:spcBef>
                <a:spcPct val="0"/>
              </a:spcBef>
              <a:buClrTx/>
              <a:buSzTx/>
              <a:buFontTx/>
              <a:buNone/>
              <a:defRPr/>
            </a:pPr>
            <a:r>
              <a:rPr lang="en-US" altLang="en-US" sz="1200" dirty="0">
                <a:solidFill>
                  <a:schemeClr val="bg1">
                    <a:lumMod val="75000"/>
                  </a:schemeClr>
                </a:solidFill>
              </a:rPr>
              <a:t>Rheumatoide Arthritis, Granulomatose mit Polyangiitis und </a:t>
            </a:r>
            <a:r>
              <a:rPr lang="en-US" altLang="en-US" sz="1200" b="1" dirty="0">
                <a:solidFill>
                  <a:srgbClr val="0000FF"/>
                </a:solidFill>
              </a:rPr>
              <a:t>Polyarteritis nodosa</a:t>
            </a:r>
            <a:endParaRPr lang="en-US" altLang="en-US" sz="1600" dirty="0">
              <a:solidFill>
                <a:srgbClr val="FFFF00"/>
              </a:solidFill>
            </a:endParaRPr>
          </a:p>
        </p:txBody>
      </p:sp>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0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Die autoimmune PUK ist in der Regel einseitig und sektoral                         </a:t>
            </a:r>
          </a:p>
          <a:p>
            <a:pPr eaLnBrk="1" hangingPunct="1"/>
            <a:r>
              <a:rPr lang="en-US" altLang="en-US" sz="1200" dirty="0">
                <a:solidFill>
                  <a:schemeClr val="bg1">
                    <a:lumMod val="75000"/>
                  </a:schemeClr>
                </a:solidFill>
              </a:rPr>
              <a:t>Sie kündigt oft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53</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3" name="TextBox 2">
            <a:extLst>
              <a:ext uri="{FF2B5EF4-FFF2-40B4-BE49-F238E27FC236}">
                <a16:creationId xmlns:a16="http://schemas.microsoft.com/office/drawing/2014/main" id="{4C748A06-BADA-4395-9BE3-482A37EB060A}"/>
              </a:ext>
            </a:extLst>
          </p:cNvPr>
          <p:cNvSpPr txBox="1"/>
          <p:nvPr/>
        </p:nvSpPr>
        <p:spPr>
          <a:xfrm>
            <a:off x="457200" y="2597527"/>
            <a:ext cx="4927600" cy="4031873"/>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rgbClr val="0000FF"/>
                </a:solidFill>
              </a:rPr>
              <a:t>Kurz gesagt, wie sieht die Pathophysiologie der PAN aus?</a:t>
            </a:r>
          </a:p>
          <a:p>
            <a:r>
              <a:rPr lang="en-US" sz="1200" dirty="0">
                <a:solidFill>
                  <a:srgbClr val="0000FF"/>
                </a:solidFill>
              </a:rPr>
              <a:t>Subakute Episoden einer fokalen nekrotisierenden Entzündung der Arterien</a:t>
            </a:r>
          </a:p>
          <a:p>
            <a:endParaRPr lang="en-US" sz="1600" dirty="0">
              <a:solidFill>
                <a:srgbClr val="0000FF"/>
              </a:solidFill>
            </a:endParaRPr>
          </a:p>
          <a:p>
            <a:r>
              <a:rPr lang="en-US" sz="1200" i="1" dirty="0">
                <a:solidFill>
                  <a:srgbClr val="0000FF"/>
                </a:solidFill>
              </a:rPr>
              <a:t>Handelt es sich um eine häufige oder seltene Erkrankung?</a:t>
            </a:r>
          </a:p>
          <a:p>
            <a:r>
              <a:rPr lang="en-US" sz="1200" dirty="0">
                <a:solidFill>
                  <a:srgbClr val="0000FF"/>
                </a:solidFill>
              </a:rPr>
              <a:t>Selten</a:t>
            </a:r>
          </a:p>
          <a:p>
            <a:endParaRPr lang="en-US" sz="1600" dirty="0">
              <a:solidFill>
                <a:srgbClr val="0000FF"/>
              </a:solidFill>
            </a:endParaRPr>
          </a:p>
          <a:p>
            <a:r>
              <a:rPr lang="en-US" sz="1200" i="1" dirty="0">
                <a:solidFill>
                  <a:srgbClr val="0000FF"/>
                </a:solidFill>
              </a:rPr>
              <a:t>Wer ist der typische </a:t>
            </a:r>
            <a:r>
              <a:rPr lang="en-US" sz="1200" i="1" dirty="0" err="1">
                <a:solidFill>
                  <a:srgbClr val="0000FF"/>
                </a:solidFill>
              </a:rPr>
              <a:t>PAN-Patient</a:t>
            </a:r>
            <a:r>
              <a:rPr lang="en-US" sz="1200" i="1" dirty="0">
                <a:solidFill>
                  <a:srgbClr val="0000FF"/>
                </a:solidFill>
              </a:rPr>
              <a:t>?</a:t>
            </a:r>
          </a:p>
          <a:p>
            <a:r>
              <a:rPr lang="en-US" sz="1200" dirty="0">
                <a:solidFill>
                  <a:srgbClr val="0000FF"/>
                </a:solidFill>
              </a:rPr>
              <a:t>Ein Mann im Alter zwischen 40 und 60 Jahren</a:t>
            </a:r>
          </a:p>
          <a:p>
            <a:endParaRPr lang="en-US" sz="1600" dirty="0">
              <a:solidFill>
                <a:srgbClr val="0000FF"/>
              </a:solidFill>
            </a:endParaRPr>
          </a:p>
          <a:p>
            <a:r>
              <a:rPr lang="en-US" sz="1200" i="1" dirty="0">
                <a:solidFill>
                  <a:srgbClr val="0000FF"/>
                </a:solidFill>
              </a:rPr>
              <a:t>Gibt es eine ethnische Prävalenz?</a:t>
            </a:r>
            <a:endParaRPr lang="en-US" sz="1600" i="1" dirty="0">
              <a:solidFill>
                <a:schemeClr val="accent6">
                  <a:lumMod val="40000"/>
                  <a:lumOff val="60000"/>
                </a:schemeClr>
              </a:solidFill>
            </a:endParaRPr>
          </a:p>
          <a:p>
            <a:r>
              <a:rPr lang="en-US" sz="1200" dirty="0">
                <a:solidFill>
                  <a:schemeClr val="accent6">
                    <a:lumMod val="40000"/>
                    <a:lumOff val="60000"/>
                  </a:schemeClr>
                </a:solidFill>
              </a:rPr>
              <a:t>Nein</a:t>
            </a:r>
          </a:p>
          <a:p>
            <a:endParaRPr lang="en-US" sz="1600" dirty="0">
              <a:solidFill>
                <a:schemeClr val="accent6">
                  <a:lumMod val="40000"/>
                  <a:lumOff val="60000"/>
                </a:schemeClr>
              </a:solidFill>
            </a:endParaRPr>
          </a:p>
          <a:p>
            <a:r>
              <a:rPr lang="en-US" sz="1200" i="1" dirty="0">
                <a:solidFill>
                  <a:schemeClr val="accent6">
                    <a:lumMod val="40000"/>
                    <a:lumOff val="60000"/>
                  </a:schemeClr>
                </a:solidFill>
              </a:rPr>
              <a:t>Mit welcher Virus-Seropositivität ist PAN stark assoziiert?</a:t>
            </a:r>
          </a:p>
          <a:p>
            <a:r>
              <a:rPr lang="en-US" sz="1200" dirty="0">
                <a:solidFill>
                  <a:schemeClr val="accent6">
                    <a:lumMod val="40000"/>
                    <a:lumOff val="60000"/>
                  </a:schemeClr>
                </a:solidFill>
              </a:rPr>
              <a:t>Hepatitis  B</a:t>
            </a:r>
          </a:p>
        </p:txBody>
      </p:sp>
    </p:spTree>
    <p:extLst>
      <p:ext uri="{BB962C8B-B14F-4D97-AF65-F5344CB8AC3E}">
        <p14:creationId xmlns:p14="http://schemas.microsoft.com/office/powerpoint/2010/main" val="29092905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
            <a:extLst>
              <a:ext uri="{FF2B5EF4-FFF2-40B4-BE49-F238E27FC236}">
                <a16:creationId xmlns:a16="http://schemas.microsoft.com/office/drawing/2014/main" id="{303058AB-8463-FD1C-8C8C-D5A34302B49F}"/>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alle</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Bei welchen drei Erkrankungen tritt PUK am häufigsten auf?</a:t>
            </a:r>
          </a:p>
          <a:p>
            <a:pPr eaLnBrk="1" hangingPunct="1">
              <a:spcBef>
                <a:spcPct val="0"/>
              </a:spcBef>
              <a:buClrTx/>
              <a:buSzTx/>
              <a:buFontTx/>
              <a:buNone/>
              <a:defRPr/>
            </a:pPr>
            <a:r>
              <a:rPr lang="en-US" altLang="en-US" sz="1200" dirty="0">
                <a:solidFill>
                  <a:schemeClr val="bg1">
                    <a:lumMod val="75000"/>
                  </a:schemeClr>
                </a:solidFill>
              </a:rPr>
              <a:t>Rheumatoide Arthritis, Granulomatose mit Polyangiitis und </a:t>
            </a:r>
            <a:r>
              <a:rPr lang="en-US" altLang="en-US" sz="1200" b="1" dirty="0">
                <a:solidFill>
                  <a:srgbClr val="0000FF"/>
                </a:solidFill>
              </a:rPr>
              <a:t>Polyarteritis nodosa</a:t>
            </a:r>
            <a:endParaRPr lang="en-US" altLang="en-US" sz="1600" dirty="0">
              <a:solidFill>
                <a:srgbClr val="FFFF00"/>
              </a:solidFill>
            </a:endParaRPr>
          </a:p>
        </p:txBody>
      </p:sp>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0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Die autoimmune PUK ist in der Regel einseitig und sektoral                         </a:t>
            </a:r>
          </a:p>
          <a:p>
            <a:pPr eaLnBrk="1" hangingPunct="1"/>
            <a:r>
              <a:rPr lang="en-US" altLang="en-US" sz="1200" dirty="0">
                <a:solidFill>
                  <a:schemeClr val="bg1">
                    <a:lumMod val="75000"/>
                  </a:schemeClr>
                </a:solidFill>
              </a:rPr>
              <a:t>Sie kündigt oft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54</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3" name="TextBox 2">
            <a:extLst>
              <a:ext uri="{FF2B5EF4-FFF2-40B4-BE49-F238E27FC236}">
                <a16:creationId xmlns:a16="http://schemas.microsoft.com/office/drawing/2014/main" id="{4C748A06-BADA-4395-9BE3-482A37EB060A}"/>
              </a:ext>
            </a:extLst>
          </p:cNvPr>
          <p:cNvSpPr txBox="1"/>
          <p:nvPr/>
        </p:nvSpPr>
        <p:spPr>
          <a:xfrm>
            <a:off x="457200" y="2597527"/>
            <a:ext cx="4927600" cy="4031873"/>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rgbClr val="0000FF"/>
                </a:solidFill>
              </a:rPr>
              <a:t>Kurz gesagt, wie sieht die Pathophysiologie der PAN aus?</a:t>
            </a:r>
          </a:p>
          <a:p>
            <a:r>
              <a:rPr lang="en-US" sz="1200" dirty="0">
                <a:solidFill>
                  <a:srgbClr val="0000FF"/>
                </a:solidFill>
              </a:rPr>
              <a:t>Subakute Episoden einer fokalen nekrotisierenden Entzündung der Arterien</a:t>
            </a:r>
          </a:p>
          <a:p>
            <a:endParaRPr lang="en-US" sz="1600" dirty="0">
              <a:solidFill>
                <a:srgbClr val="0000FF"/>
              </a:solidFill>
            </a:endParaRPr>
          </a:p>
          <a:p>
            <a:r>
              <a:rPr lang="en-US" sz="1200" i="1" dirty="0">
                <a:solidFill>
                  <a:srgbClr val="0000FF"/>
                </a:solidFill>
              </a:rPr>
              <a:t>Handelt es sich um eine häufige oder seltene Erkrankung?</a:t>
            </a:r>
          </a:p>
          <a:p>
            <a:r>
              <a:rPr lang="en-US" sz="1200" dirty="0">
                <a:solidFill>
                  <a:srgbClr val="0000FF"/>
                </a:solidFill>
              </a:rPr>
              <a:t>Selten</a:t>
            </a:r>
          </a:p>
          <a:p>
            <a:endParaRPr lang="en-US" sz="1600" dirty="0">
              <a:solidFill>
                <a:srgbClr val="0000FF"/>
              </a:solidFill>
            </a:endParaRPr>
          </a:p>
          <a:p>
            <a:r>
              <a:rPr lang="en-US" sz="1200" i="1" dirty="0">
                <a:solidFill>
                  <a:srgbClr val="0000FF"/>
                </a:solidFill>
              </a:rPr>
              <a:t>Wer ist der typische </a:t>
            </a:r>
            <a:r>
              <a:rPr lang="en-US" sz="1200" i="1" dirty="0" err="1">
                <a:solidFill>
                  <a:srgbClr val="0000FF"/>
                </a:solidFill>
              </a:rPr>
              <a:t>PAN-Patient</a:t>
            </a:r>
            <a:r>
              <a:rPr lang="en-US" sz="1200" i="1" dirty="0">
                <a:solidFill>
                  <a:srgbClr val="0000FF"/>
                </a:solidFill>
              </a:rPr>
              <a:t>?</a:t>
            </a:r>
          </a:p>
          <a:p>
            <a:r>
              <a:rPr lang="en-US" sz="1200" dirty="0">
                <a:solidFill>
                  <a:srgbClr val="0000FF"/>
                </a:solidFill>
              </a:rPr>
              <a:t>Ein Mann im Alter zwischen 40 und 60 Jahren</a:t>
            </a:r>
          </a:p>
          <a:p>
            <a:endParaRPr lang="en-US" sz="1600" dirty="0">
              <a:solidFill>
                <a:srgbClr val="0000FF"/>
              </a:solidFill>
            </a:endParaRPr>
          </a:p>
          <a:p>
            <a:r>
              <a:rPr lang="en-US" sz="1200" i="1" dirty="0">
                <a:solidFill>
                  <a:srgbClr val="0000FF"/>
                </a:solidFill>
              </a:rPr>
              <a:t>Gibt es eine ethnische Prävalenz?</a:t>
            </a:r>
          </a:p>
          <a:p>
            <a:r>
              <a:rPr lang="en-US" sz="1200" dirty="0">
                <a:solidFill>
                  <a:srgbClr val="0000FF"/>
                </a:solidFill>
              </a:rPr>
              <a:t>Nein</a:t>
            </a:r>
            <a:endParaRPr lang="en-US" sz="1600" dirty="0">
              <a:solidFill>
                <a:schemeClr val="accent6">
                  <a:lumMod val="40000"/>
                  <a:lumOff val="60000"/>
                </a:schemeClr>
              </a:solidFill>
            </a:endParaRPr>
          </a:p>
          <a:p>
            <a:endParaRPr lang="en-US" sz="1600" dirty="0">
              <a:solidFill>
                <a:schemeClr val="accent6">
                  <a:lumMod val="40000"/>
                  <a:lumOff val="60000"/>
                </a:schemeClr>
              </a:solidFill>
            </a:endParaRPr>
          </a:p>
          <a:p>
            <a:r>
              <a:rPr lang="en-US" sz="1200" i="1" dirty="0">
                <a:solidFill>
                  <a:schemeClr val="accent6">
                    <a:lumMod val="40000"/>
                    <a:lumOff val="60000"/>
                  </a:schemeClr>
                </a:solidFill>
              </a:rPr>
              <a:t>Mit welcher Virus-Seropositivität ist PAN stark assoziiert?</a:t>
            </a:r>
          </a:p>
          <a:p>
            <a:r>
              <a:rPr lang="en-US" sz="1200" dirty="0">
                <a:solidFill>
                  <a:schemeClr val="accent6">
                    <a:lumMod val="40000"/>
                    <a:lumOff val="60000"/>
                  </a:schemeClr>
                </a:solidFill>
              </a:rPr>
              <a:t>Hepatitis  B</a:t>
            </a:r>
          </a:p>
        </p:txBody>
      </p:sp>
    </p:spTree>
    <p:extLst>
      <p:ext uri="{BB962C8B-B14F-4D97-AF65-F5344CB8AC3E}">
        <p14:creationId xmlns:p14="http://schemas.microsoft.com/office/powerpoint/2010/main" val="15780139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
            <a:extLst>
              <a:ext uri="{FF2B5EF4-FFF2-40B4-BE49-F238E27FC236}">
                <a16:creationId xmlns:a16="http://schemas.microsoft.com/office/drawing/2014/main" id="{4055A404-E571-7336-1A29-50539C8BB5DA}"/>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alle</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Bei welchen drei Erkrankungen tritt PUK am häufigsten auf?</a:t>
            </a:r>
          </a:p>
          <a:p>
            <a:pPr eaLnBrk="1" hangingPunct="1">
              <a:spcBef>
                <a:spcPct val="0"/>
              </a:spcBef>
              <a:buClrTx/>
              <a:buSzTx/>
              <a:buFontTx/>
              <a:buNone/>
              <a:defRPr/>
            </a:pPr>
            <a:r>
              <a:rPr lang="en-US" altLang="en-US" sz="1200" dirty="0">
                <a:solidFill>
                  <a:schemeClr val="bg1">
                    <a:lumMod val="75000"/>
                  </a:schemeClr>
                </a:solidFill>
              </a:rPr>
              <a:t>Rheumatoide Arthritis, Granulomatose mit Polyangiitis und </a:t>
            </a:r>
            <a:r>
              <a:rPr lang="en-US" altLang="en-US" sz="1200" b="1" dirty="0">
                <a:solidFill>
                  <a:srgbClr val="0000FF"/>
                </a:solidFill>
              </a:rPr>
              <a:t>Polyarteritis nodosa</a:t>
            </a:r>
            <a:endParaRPr lang="en-US" altLang="en-US" sz="1600" dirty="0">
              <a:solidFill>
                <a:srgbClr val="FFFF00"/>
              </a:solidFill>
            </a:endParaRPr>
          </a:p>
        </p:txBody>
      </p:sp>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0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Die autoimmune PUK ist in der Regel einseitig und sektoral                         </a:t>
            </a:r>
          </a:p>
          <a:p>
            <a:pPr eaLnBrk="1" hangingPunct="1"/>
            <a:r>
              <a:rPr lang="en-US" altLang="en-US" sz="1200" dirty="0">
                <a:solidFill>
                  <a:schemeClr val="bg1">
                    <a:lumMod val="75000"/>
                  </a:schemeClr>
                </a:solidFill>
              </a:rPr>
              <a:t>Sie kündigt oft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55</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3" name="TextBox 2">
            <a:extLst>
              <a:ext uri="{FF2B5EF4-FFF2-40B4-BE49-F238E27FC236}">
                <a16:creationId xmlns:a16="http://schemas.microsoft.com/office/drawing/2014/main" id="{4C748A06-BADA-4395-9BE3-482A37EB060A}"/>
              </a:ext>
            </a:extLst>
          </p:cNvPr>
          <p:cNvSpPr txBox="1"/>
          <p:nvPr/>
        </p:nvSpPr>
        <p:spPr>
          <a:xfrm>
            <a:off x="457200" y="2597527"/>
            <a:ext cx="4927600" cy="4031873"/>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rgbClr val="0000FF"/>
                </a:solidFill>
              </a:rPr>
              <a:t>Kurz gesagt, wie sieht die Pathophysiologie der PAN aus?</a:t>
            </a:r>
          </a:p>
          <a:p>
            <a:r>
              <a:rPr lang="en-US" sz="1200" dirty="0">
                <a:solidFill>
                  <a:srgbClr val="0000FF"/>
                </a:solidFill>
              </a:rPr>
              <a:t>Subakute Episoden einer fokalen nekrotisierenden Entzündung der Arterien</a:t>
            </a:r>
          </a:p>
          <a:p>
            <a:endParaRPr lang="en-US" sz="1600" dirty="0">
              <a:solidFill>
                <a:srgbClr val="0000FF"/>
              </a:solidFill>
            </a:endParaRPr>
          </a:p>
          <a:p>
            <a:r>
              <a:rPr lang="en-US" sz="1200" i="1" dirty="0">
                <a:solidFill>
                  <a:srgbClr val="0000FF"/>
                </a:solidFill>
              </a:rPr>
              <a:t>Handelt es sich um eine häufige oder seltene Erkrankung?</a:t>
            </a:r>
          </a:p>
          <a:p>
            <a:r>
              <a:rPr lang="en-US" sz="1200" dirty="0">
                <a:solidFill>
                  <a:srgbClr val="0000FF"/>
                </a:solidFill>
              </a:rPr>
              <a:t>Selten</a:t>
            </a:r>
          </a:p>
          <a:p>
            <a:endParaRPr lang="en-US" sz="1600" dirty="0">
              <a:solidFill>
                <a:srgbClr val="0000FF"/>
              </a:solidFill>
            </a:endParaRPr>
          </a:p>
          <a:p>
            <a:r>
              <a:rPr lang="en-US" sz="1200" i="1" dirty="0">
                <a:solidFill>
                  <a:srgbClr val="0000FF"/>
                </a:solidFill>
              </a:rPr>
              <a:t>Wer ist der typische </a:t>
            </a:r>
            <a:r>
              <a:rPr lang="en-US" sz="1200" i="1" dirty="0" err="1">
                <a:solidFill>
                  <a:srgbClr val="0000FF"/>
                </a:solidFill>
              </a:rPr>
              <a:t>PAN-Patient</a:t>
            </a:r>
            <a:r>
              <a:rPr lang="en-US" sz="1200" i="1" dirty="0">
                <a:solidFill>
                  <a:srgbClr val="0000FF"/>
                </a:solidFill>
              </a:rPr>
              <a:t>?</a:t>
            </a:r>
          </a:p>
          <a:p>
            <a:r>
              <a:rPr lang="en-US" sz="1200" dirty="0">
                <a:solidFill>
                  <a:srgbClr val="0000FF"/>
                </a:solidFill>
              </a:rPr>
              <a:t>Ein Mann im Alter zwischen 40 und 60 Jahren</a:t>
            </a:r>
          </a:p>
          <a:p>
            <a:endParaRPr lang="en-US" sz="1600" dirty="0">
              <a:solidFill>
                <a:srgbClr val="0000FF"/>
              </a:solidFill>
            </a:endParaRPr>
          </a:p>
          <a:p>
            <a:r>
              <a:rPr lang="en-US" sz="1200" i="1" dirty="0">
                <a:solidFill>
                  <a:srgbClr val="0000FF"/>
                </a:solidFill>
              </a:rPr>
              <a:t>Gibt es eine ethnische Prädisposition?</a:t>
            </a:r>
          </a:p>
          <a:p>
            <a:r>
              <a:rPr lang="en-US" sz="1200" dirty="0">
                <a:solidFill>
                  <a:srgbClr val="0000FF"/>
                </a:solidFill>
              </a:rPr>
              <a:t>Nein</a:t>
            </a:r>
          </a:p>
          <a:p>
            <a:endParaRPr lang="en-US" sz="1600" dirty="0">
              <a:solidFill>
                <a:srgbClr val="0000FF"/>
              </a:solidFill>
            </a:endParaRPr>
          </a:p>
          <a:p>
            <a:r>
              <a:rPr lang="en-US" sz="1200" i="1" dirty="0">
                <a:solidFill>
                  <a:srgbClr val="0000FF"/>
                </a:solidFill>
              </a:rPr>
              <a:t>Mit welcher Virus-Seropositivität ist PAN stark assoziiert?</a:t>
            </a:r>
            <a:endParaRPr lang="en-US" sz="1600" i="1" dirty="0">
              <a:solidFill>
                <a:schemeClr val="accent6">
                  <a:lumMod val="40000"/>
                  <a:lumOff val="60000"/>
                </a:schemeClr>
              </a:solidFill>
            </a:endParaRPr>
          </a:p>
          <a:p>
            <a:r>
              <a:rPr lang="en-US" sz="1200" dirty="0">
                <a:solidFill>
                  <a:schemeClr val="accent6">
                    <a:lumMod val="40000"/>
                    <a:lumOff val="60000"/>
                  </a:schemeClr>
                </a:solidFill>
              </a:rPr>
              <a:t>Hepatitis  B</a:t>
            </a:r>
          </a:p>
        </p:txBody>
      </p:sp>
    </p:spTree>
    <p:extLst>
      <p:ext uri="{BB962C8B-B14F-4D97-AF65-F5344CB8AC3E}">
        <p14:creationId xmlns:p14="http://schemas.microsoft.com/office/powerpoint/2010/main" val="14851971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CF1C5DBC-D95A-0976-6A28-CD752F6F87E1}"/>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alle</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Bei welchen drei Erkrankungen tritt PUK am häufigsten auf?</a:t>
            </a:r>
          </a:p>
          <a:p>
            <a:pPr eaLnBrk="1" hangingPunct="1">
              <a:spcBef>
                <a:spcPct val="0"/>
              </a:spcBef>
              <a:buClrTx/>
              <a:buSzTx/>
              <a:buFontTx/>
              <a:buNone/>
              <a:defRPr/>
            </a:pPr>
            <a:r>
              <a:rPr lang="en-US" altLang="en-US" sz="1200" dirty="0">
                <a:solidFill>
                  <a:schemeClr val="bg1">
                    <a:lumMod val="75000"/>
                  </a:schemeClr>
                </a:solidFill>
              </a:rPr>
              <a:t>Rheumatoide Arthritis, Granulomatose mit Polyangiitis und </a:t>
            </a:r>
            <a:r>
              <a:rPr lang="en-US" altLang="en-US" sz="1200" b="1" dirty="0">
                <a:solidFill>
                  <a:srgbClr val="0000FF"/>
                </a:solidFill>
              </a:rPr>
              <a:t>Polyarteritis nodosa</a:t>
            </a:r>
            <a:endParaRPr lang="en-US" altLang="en-US" sz="1600" dirty="0">
              <a:solidFill>
                <a:srgbClr val="FFFF00"/>
              </a:solidFill>
            </a:endParaRPr>
          </a:p>
        </p:txBody>
      </p:sp>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0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Fragen und Antworten</a:t>
            </a:r>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Die autoimmune PUK ist in der Regel einseitig und sektoral                         </a:t>
            </a:r>
          </a:p>
          <a:p>
            <a:pPr eaLnBrk="1" hangingPunct="1"/>
            <a:r>
              <a:rPr lang="en-US" altLang="en-US" sz="1200" dirty="0">
                <a:solidFill>
                  <a:schemeClr val="bg1">
                    <a:lumMod val="75000"/>
                  </a:schemeClr>
                </a:solidFill>
              </a:rPr>
              <a:t>Sie kündigt oft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56</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3" name="TextBox 2">
            <a:extLst>
              <a:ext uri="{FF2B5EF4-FFF2-40B4-BE49-F238E27FC236}">
                <a16:creationId xmlns:a16="http://schemas.microsoft.com/office/drawing/2014/main" id="{4C748A06-BADA-4395-9BE3-482A37EB060A}"/>
              </a:ext>
            </a:extLst>
          </p:cNvPr>
          <p:cNvSpPr txBox="1"/>
          <p:nvPr/>
        </p:nvSpPr>
        <p:spPr>
          <a:xfrm>
            <a:off x="457200" y="2597527"/>
            <a:ext cx="4927600" cy="4031873"/>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rgbClr val="0000FF"/>
                </a:solidFill>
              </a:rPr>
              <a:t>Kurz gesagt, wie sieht die Pathophysiologie der PAN aus?</a:t>
            </a:r>
          </a:p>
          <a:p>
            <a:r>
              <a:rPr lang="en-US" sz="1200" dirty="0">
                <a:solidFill>
                  <a:srgbClr val="0000FF"/>
                </a:solidFill>
              </a:rPr>
              <a:t>Subakute Episoden einer fokalen nekrotisierenden Entzündung der Arterien</a:t>
            </a:r>
          </a:p>
          <a:p>
            <a:endParaRPr lang="en-US" sz="1600" dirty="0">
              <a:solidFill>
                <a:srgbClr val="0000FF"/>
              </a:solidFill>
            </a:endParaRPr>
          </a:p>
          <a:p>
            <a:r>
              <a:rPr lang="en-US" sz="1200" i="1" dirty="0">
                <a:solidFill>
                  <a:srgbClr val="0000FF"/>
                </a:solidFill>
              </a:rPr>
              <a:t>Handelt es sich um eine häufige oder seltene Erkrankung?</a:t>
            </a:r>
          </a:p>
          <a:p>
            <a:r>
              <a:rPr lang="en-US" sz="1200" dirty="0">
                <a:solidFill>
                  <a:srgbClr val="0000FF"/>
                </a:solidFill>
              </a:rPr>
              <a:t>Selten</a:t>
            </a:r>
          </a:p>
          <a:p>
            <a:endParaRPr lang="en-US" sz="1600" dirty="0">
              <a:solidFill>
                <a:srgbClr val="0000FF"/>
              </a:solidFill>
            </a:endParaRPr>
          </a:p>
          <a:p>
            <a:r>
              <a:rPr lang="en-US" sz="1200" i="1" dirty="0">
                <a:solidFill>
                  <a:srgbClr val="0000FF"/>
                </a:solidFill>
              </a:rPr>
              <a:t>Wer ist der typische </a:t>
            </a:r>
            <a:r>
              <a:rPr lang="en-US" sz="1200" i="1" dirty="0" err="1">
                <a:solidFill>
                  <a:srgbClr val="0000FF"/>
                </a:solidFill>
              </a:rPr>
              <a:t>PAN-Patient</a:t>
            </a:r>
            <a:r>
              <a:rPr lang="en-US" sz="1200" i="1" dirty="0">
                <a:solidFill>
                  <a:srgbClr val="0000FF"/>
                </a:solidFill>
              </a:rPr>
              <a:t>?</a:t>
            </a:r>
          </a:p>
          <a:p>
            <a:r>
              <a:rPr lang="en-US" sz="1200" dirty="0">
                <a:solidFill>
                  <a:srgbClr val="0000FF"/>
                </a:solidFill>
              </a:rPr>
              <a:t>Ein Mann im Alter zwischen 40 und 60 Jahren</a:t>
            </a:r>
          </a:p>
          <a:p>
            <a:endParaRPr lang="en-US" sz="1600" dirty="0">
              <a:solidFill>
                <a:srgbClr val="0000FF"/>
              </a:solidFill>
            </a:endParaRPr>
          </a:p>
          <a:p>
            <a:r>
              <a:rPr lang="en-US" sz="1200" i="1" dirty="0">
                <a:solidFill>
                  <a:srgbClr val="0000FF"/>
                </a:solidFill>
              </a:rPr>
              <a:t>Gibt es eine ethnische Prävalenz?</a:t>
            </a:r>
          </a:p>
          <a:p>
            <a:r>
              <a:rPr lang="en-US" sz="1200" dirty="0">
                <a:solidFill>
                  <a:srgbClr val="0000FF"/>
                </a:solidFill>
              </a:rPr>
              <a:t>Nein</a:t>
            </a:r>
          </a:p>
          <a:p>
            <a:endParaRPr lang="en-US" sz="1600" dirty="0">
              <a:solidFill>
                <a:srgbClr val="0000FF"/>
              </a:solidFill>
            </a:endParaRPr>
          </a:p>
          <a:p>
            <a:r>
              <a:rPr lang="en-US" sz="1200" i="1" dirty="0">
                <a:solidFill>
                  <a:srgbClr val="0000FF"/>
                </a:solidFill>
              </a:rPr>
              <a:t>Mit welcher Virus-Seropositivität ist PAN stark assoziiert?</a:t>
            </a:r>
          </a:p>
          <a:p>
            <a:r>
              <a:rPr lang="en-US" sz="1200" dirty="0">
                <a:solidFill>
                  <a:srgbClr val="0000FF"/>
                </a:solidFill>
              </a:rPr>
              <a:t>Hepatitis  B</a:t>
            </a:r>
          </a:p>
        </p:txBody>
      </p:sp>
      <p:sp>
        <p:nvSpPr>
          <p:cNvPr id="5" name="Rectangle 4">
            <a:extLst>
              <a:ext uri="{FF2B5EF4-FFF2-40B4-BE49-F238E27FC236}">
                <a16:creationId xmlns:a16="http://schemas.microsoft.com/office/drawing/2014/main" id="{B2F2D793-6D08-459E-8A99-CE382542874A}"/>
              </a:ext>
            </a:extLst>
          </p:cNvPr>
          <p:cNvSpPr/>
          <p:nvPr/>
        </p:nvSpPr>
        <p:spPr>
          <a:xfrm>
            <a:off x="1143000" y="5438239"/>
            <a:ext cx="228600" cy="2743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34760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
            <a:extLst>
              <a:ext uri="{FF2B5EF4-FFF2-40B4-BE49-F238E27FC236}">
                <a16:creationId xmlns:a16="http://schemas.microsoft.com/office/drawing/2014/main" id="{A7543F47-63D9-1B35-B61A-5F910C94248E}"/>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alle</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Bei welchen drei Erkrankungen tritt PUK am häufigsten auf?</a:t>
            </a:r>
          </a:p>
          <a:p>
            <a:pPr eaLnBrk="1" hangingPunct="1">
              <a:spcBef>
                <a:spcPct val="0"/>
              </a:spcBef>
              <a:buClrTx/>
              <a:buSzTx/>
              <a:buFontTx/>
              <a:buNone/>
              <a:defRPr/>
            </a:pPr>
            <a:r>
              <a:rPr lang="en-US" altLang="en-US" sz="1200" dirty="0">
                <a:solidFill>
                  <a:schemeClr val="bg1">
                    <a:lumMod val="75000"/>
                  </a:schemeClr>
                </a:solidFill>
              </a:rPr>
              <a:t>Rheumatoide Arthritis, Granulomatose mit Polyangiitis und </a:t>
            </a:r>
            <a:r>
              <a:rPr lang="en-US" altLang="en-US" sz="1200" b="1" dirty="0">
                <a:solidFill>
                  <a:srgbClr val="0000FF"/>
                </a:solidFill>
              </a:rPr>
              <a:t>Polyarteritis nodosa</a:t>
            </a:r>
            <a:endParaRPr lang="en-US" altLang="en-US" sz="1600" dirty="0">
              <a:solidFill>
                <a:srgbClr val="FFFF00"/>
              </a:solidFill>
            </a:endParaRPr>
          </a:p>
        </p:txBody>
      </p:sp>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0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Die autoimmune 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57</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3" name="TextBox 2">
            <a:extLst>
              <a:ext uri="{FF2B5EF4-FFF2-40B4-BE49-F238E27FC236}">
                <a16:creationId xmlns:a16="http://schemas.microsoft.com/office/drawing/2014/main" id="{4C748A06-BADA-4395-9BE3-482A37EB060A}"/>
              </a:ext>
            </a:extLst>
          </p:cNvPr>
          <p:cNvSpPr txBox="1"/>
          <p:nvPr/>
        </p:nvSpPr>
        <p:spPr>
          <a:xfrm>
            <a:off x="457200" y="2597527"/>
            <a:ext cx="4927600" cy="4031873"/>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rgbClr val="0000FF"/>
                </a:solidFill>
              </a:rPr>
              <a:t>Kurz gesagt, wie sieht die Pathophysiologie der PAN aus?</a:t>
            </a:r>
          </a:p>
          <a:p>
            <a:r>
              <a:rPr lang="en-US" sz="1200" dirty="0">
                <a:solidFill>
                  <a:srgbClr val="0000FF"/>
                </a:solidFill>
              </a:rPr>
              <a:t>Subakute Episoden einer fokalen nekrotisierenden Entzündung der Arterien</a:t>
            </a:r>
          </a:p>
          <a:p>
            <a:endParaRPr lang="en-US" sz="1600" dirty="0">
              <a:solidFill>
                <a:srgbClr val="0000FF"/>
              </a:solidFill>
            </a:endParaRPr>
          </a:p>
          <a:p>
            <a:r>
              <a:rPr lang="en-US" sz="1200" i="1" dirty="0">
                <a:solidFill>
                  <a:srgbClr val="0000FF"/>
                </a:solidFill>
              </a:rPr>
              <a:t>Handelt es sich um eine häufige oder seltene Erkrankung?</a:t>
            </a:r>
          </a:p>
          <a:p>
            <a:r>
              <a:rPr lang="en-US" sz="1200" dirty="0">
                <a:solidFill>
                  <a:srgbClr val="0000FF"/>
                </a:solidFill>
              </a:rPr>
              <a:t>Selten</a:t>
            </a:r>
          </a:p>
          <a:p>
            <a:endParaRPr lang="en-US" sz="1600" dirty="0">
              <a:solidFill>
                <a:srgbClr val="0000FF"/>
              </a:solidFill>
            </a:endParaRPr>
          </a:p>
          <a:p>
            <a:r>
              <a:rPr lang="en-US" sz="1200" i="1" dirty="0">
                <a:solidFill>
                  <a:srgbClr val="0000FF"/>
                </a:solidFill>
              </a:rPr>
              <a:t>Wer ist der typische </a:t>
            </a:r>
            <a:r>
              <a:rPr lang="en-US" sz="1200" i="1" dirty="0" err="1">
                <a:solidFill>
                  <a:srgbClr val="0000FF"/>
                </a:solidFill>
              </a:rPr>
              <a:t>PAN-Patient</a:t>
            </a:r>
            <a:r>
              <a:rPr lang="en-US" sz="1200" i="1" dirty="0">
                <a:solidFill>
                  <a:srgbClr val="0000FF"/>
                </a:solidFill>
              </a:rPr>
              <a:t>?</a:t>
            </a:r>
          </a:p>
          <a:p>
            <a:r>
              <a:rPr lang="en-US" sz="1200" dirty="0">
                <a:solidFill>
                  <a:srgbClr val="0000FF"/>
                </a:solidFill>
              </a:rPr>
              <a:t>Ein   Mann  im Alter zwischen 40 und 60 Jahren</a:t>
            </a:r>
          </a:p>
          <a:p>
            <a:endParaRPr lang="en-US" sz="1600" dirty="0">
              <a:solidFill>
                <a:srgbClr val="0000FF"/>
              </a:solidFill>
            </a:endParaRPr>
          </a:p>
          <a:p>
            <a:r>
              <a:rPr lang="en-US" sz="1200" i="1" dirty="0">
                <a:solidFill>
                  <a:srgbClr val="0000FF"/>
                </a:solidFill>
              </a:rPr>
              <a:t>Gibt es eine ethnische Prädisposition?</a:t>
            </a:r>
          </a:p>
          <a:p>
            <a:r>
              <a:rPr lang="en-US" sz="1200" dirty="0">
                <a:solidFill>
                  <a:srgbClr val="0000FF"/>
                </a:solidFill>
              </a:rPr>
              <a:t>Nein</a:t>
            </a:r>
          </a:p>
          <a:p>
            <a:endParaRPr lang="en-US" sz="1600" dirty="0">
              <a:solidFill>
                <a:srgbClr val="0000FF"/>
              </a:solidFill>
            </a:endParaRPr>
          </a:p>
          <a:p>
            <a:r>
              <a:rPr lang="en-US" sz="1200" i="1" dirty="0">
                <a:solidFill>
                  <a:srgbClr val="0000FF"/>
                </a:solidFill>
              </a:rPr>
              <a:t>Mit welcher Virus-Seropositivität ist PAN stark assoziiert?</a:t>
            </a:r>
          </a:p>
          <a:p>
            <a:r>
              <a:rPr lang="en-US" sz="1200" dirty="0">
                <a:solidFill>
                  <a:srgbClr val="0000FF"/>
                </a:solidFill>
              </a:rPr>
              <a:t>Hepatitis  B</a:t>
            </a:r>
          </a:p>
        </p:txBody>
      </p:sp>
    </p:spTree>
    <p:extLst>
      <p:ext uri="{BB962C8B-B14F-4D97-AF65-F5344CB8AC3E}">
        <p14:creationId xmlns:p14="http://schemas.microsoft.com/office/powerpoint/2010/main" val="42896733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85B70DC6-3FE3-6DF1-1B75-E88DE20D0A36}"/>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alle</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Bei welchen drei Erkrankungen tritt PUK am häufigsten auf?</a:t>
            </a:r>
          </a:p>
          <a:p>
            <a:pPr eaLnBrk="1" hangingPunct="1">
              <a:spcBef>
                <a:spcPct val="0"/>
              </a:spcBef>
              <a:buClrTx/>
              <a:buSzTx/>
              <a:buFontTx/>
              <a:buNone/>
              <a:defRPr/>
            </a:pPr>
            <a:r>
              <a:rPr lang="en-US" altLang="en-US" sz="1200" dirty="0">
                <a:solidFill>
                  <a:schemeClr val="bg1">
                    <a:lumMod val="75000"/>
                  </a:schemeClr>
                </a:solidFill>
              </a:rPr>
              <a:t>Rheumatoide Arthritis, Granulomatose mit Polyangiitis und </a:t>
            </a:r>
            <a:r>
              <a:rPr lang="en-US" altLang="en-US" sz="1200" b="1" dirty="0">
                <a:solidFill>
                  <a:srgbClr val="0000FF"/>
                </a:solidFill>
              </a:rPr>
              <a:t>Polyarteritis nodosa</a:t>
            </a:r>
            <a:endParaRPr lang="en-US" altLang="en-US" sz="1600" dirty="0">
              <a:solidFill>
                <a:srgbClr val="FFFF00"/>
              </a:solidFill>
            </a:endParaRPr>
          </a:p>
        </p:txBody>
      </p:sp>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0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Die autoimmune PUK ist in der Regel einseitig und sektoral                         </a:t>
            </a:r>
          </a:p>
          <a:p>
            <a:pPr eaLnBrk="1" hangingPunct="1"/>
            <a:r>
              <a:rPr lang="en-US" altLang="en-US" sz="1200" dirty="0">
                <a:solidFill>
                  <a:schemeClr val="bg1">
                    <a:lumMod val="75000"/>
                  </a:schemeClr>
                </a:solidFill>
              </a:rPr>
              <a:t>Sie kündigt oft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58</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3" name="TextBox 2">
            <a:extLst>
              <a:ext uri="{FF2B5EF4-FFF2-40B4-BE49-F238E27FC236}">
                <a16:creationId xmlns:a16="http://schemas.microsoft.com/office/drawing/2014/main" id="{4C748A06-BADA-4395-9BE3-482A37EB060A}"/>
              </a:ext>
            </a:extLst>
          </p:cNvPr>
          <p:cNvSpPr txBox="1"/>
          <p:nvPr/>
        </p:nvSpPr>
        <p:spPr>
          <a:xfrm>
            <a:off x="457200" y="2597527"/>
            <a:ext cx="4927600" cy="4031873"/>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chemeClr val="bg1">
                    <a:lumMod val="65000"/>
                  </a:schemeClr>
                </a:solidFill>
              </a:rPr>
              <a:t>Kurz gesagt, wie sieht die Pathophysiologie der PAN aus?</a:t>
            </a:r>
          </a:p>
          <a:p>
            <a:r>
              <a:rPr lang="en-US" sz="1200" dirty="0">
                <a:solidFill>
                  <a:schemeClr val="bg1">
                    <a:lumMod val="65000"/>
                  </a:schemeClr>
                </a:solidFill>
              </a:rPr>
              <a:t>Subakute Episoden einer fokalen nekrotisierenden Entzündung der Arterien</a:t>
            </a:r>
          </a:p>
          <a:p>
            <a:endParaRPr lang="en-US" sz="1600" dirty="0">
              <a:solidFill>
                <a:schemeClr val="bg1">
                  <a:lumMod val="65000"/>
                </a:schemeClr>
              </a:solidFill>
            </a:endParaRPr>
          </a:p>
          <a:p>
            <a:r>
              <a:rPr lang="en-US" sz="1200" i="1" dirty="0">
                <a:solidFill>
                  <a:schemeClr val="bg1">
                    <a:lumMod val="65000"/>
                  </a:schemeClr>
                </a:solidFill>
              </a:rPr>
              <a:t>Handelt es sich um eine häufige oder seltene Erkrankung?</a:t>
            </a:r>
          </a:p>
          <a:p>
            <a:r>
              <a:rPr lang="en-US" sz="1200" dirty="0">
                <a:solidFill>
                  <a:schemeClr val="bg1">
                    <a:lumMod val="65000"/>
                  </a:schemeClr>
                </a:solidFill>
              </a:rPr>
              <a:t>Selten</a:t>
            </a:r>
          </a:p>
          <a:p>
            <a:endParaRPr lang="en-US" sz="1600" dirty="0">
              <a:solidFill>
                <a:schemeClr val="bg1">
                  <a:lumMod val="65000"/>
                </a:schemeClr>
              </a:solidFill>
            </a:endParaRPr>
          </a:p>
          <a:p>
            <a:r>
              <a:rPr lang="en-US" sz="1200" i="1" dirty="0">
                <a:solidFill>
                  <a:schemeClr val="bg1">
                    <a:lumMod val="65000"/>
                  </a:schemeClr>
                </a:solidFill>
              </a:rPr>
              <a:t>Wer ist der typische </a:t>
            </a:r>
            <a:r>
              <a:rPr lang="en-US" sz="1200" i="1" dirty="0" err="1">
                <a:solidFill>
                  <a:schemeClr val="bg1">
                    <a:lumMod val="65000"/>
                  </a:schemeClr>
                </a:solidFill>
              </a:rPr>
              <a:t>PAN-Patient</a:t>
            </a:r>
            <a:r>
              <a:rPr lang="en-US" sz="1200" i="1" dirty="0">
                <a:solidFill>
                  <a:schemeClr val="bg1">
                    <a:lumMod val="65000"/>
                  </a:schemeClr>
                </a:solidFill>
              </a:rPr>
              <a:t>?</a:t>
            </a:r>
          </a:p>
          <a:p>
            <a:r>
              <a:rPr lang="en-US" sz="1200" dirty="0">
                <a:solidFill>
                  <a:schemeClr val="bg1">
                    <a:lumMod val="65000"/>
                  </a:schemeClr>
                </a:solidFill>
              </a:rPr>
              <a:t>Ein Mann im Alter zwischen 40 und 60 Jahren</a:t>
            </a:r>
          </a:p>
          <a:p>
            <a:endParaRPr lang="en-US" sz="1600" dirty="0">
              <a:solidFill>
                <a:schemeClr val="bg1">
                  <a:lumMod val="65000"/>
                </a:schemeClr>
              </a:solidFill>
            </a:endParaRPr>
          </a:p>
          <a:p>
            <a:r>
              <a:rPr lang="en-US" sz="1200" i="1" dirty="0">
                <a:solidFill>
                  <a:schemeClr val="bg1">
                    <a:lumMod val="65000"/>
                  </a:schemeClr>
                </a:solidFill>
              </a:rPr>
              <a:t>Gibt es eine ethnische Prädisposition?</a:t>
            </a:r>
          </a:p>
          <a:p>
            <a:r>
              <a:rPr lang="en-US" sz="1200" dirty="0">
                <a:solidFill>
                  <a:schemeClr val="bg1">
                    <a:lumMod val="65000"/>
                  </a:schemeClr>
                </a:solidFill>
              </a:rPr>
              <a:t>Nein</a:t>
            </a:r>
          </a:p>
          <a:p>
            <a:endParaRPr lang="en-US" sz="1600" dirty="0">
              <a:solidFill>
                <a:schemeClr val="bg1">
                  <a:lumMod val="65000"/>
                </a:schemeClr>
              </a:solidFill>
            </a:endParaRPr>
          </a:p>
          <a:p>
            <a:r>
              <a:rPr lang="en-US" sz="1200" i="1" dirty="0">
                <a:solidFill>
                  <a:schemeClr val="bg1">
                    <a:lumMod val="65000"/>
                  </a:schemeClr>
                </a:solidFill>
              </a:rPr>
              <a:t>Mit welcher Virus-Seropositivität ist PAN stark assoziiert?</a:t>
            </a:r>
          </a:p>
          <a:p>
            <a:r>
              <a:rPr lang="en-US" sz="1200" dirty="0">
                <a:solidFill>
                  <a:schemeClr val="bg1">
                    <a:lumMod val="65000"/>
                  </a:schemeClr>
                </a:solidFill>
              </a:rPr>
              <a:t>Hepatitis B</a:t>
            </a:r>
          </a:p>
        </p:txBody>
      </p:sp>
      <p:sp>
        <p:nvSpPr>
          <p:cNvPr id="5" name="TextBox 4">
            <a:extLst>
              <a:ext uri="{FF2B5EF4-FFF2-40B4-BE49-F238E27FC236}">
                <a16:creationId xmlns:a16="http://schemas.microsoft.com/office/drawing/2014/main" id="{CEA869AE-F4C1-4AD9-ACFE-D026567FF7DD}"/>
              </a:ext>
            </a:extLst>
          </p:cNvPr>
          <p:cNvSpPr txBox="1"/>
          <p:nvPr/>
        </p:nvSpPr>
        <p:spPr>
          <a:xfrm>
            <a:off x="2235202" y="4370486"/>
            <a:ext cx="5765798" cy="1384995"/>
          </a:xfrm>
          <a:prstGeom prst="rect">
            <a:avLst/>
          </a:prstGeom>
          <a:solidFill>
            <a:srgbClr val="0070C0"/>
          </a:solidFill>
        </p:spPr>
        <p:txBody>
          <a:bodyPr wrap="square" lIns="25400" tIns="12700" rIns="25400" bIns="12700" rtlCol="0">
            <a:spAutoFit/>
          </a:bodyPr>
          <a:lstStyle/>
          <a:p>
            <a:r>
              <a:rPr lang="en-US" sz="1200" i="1" dirty="0">
                <a:solidFill>
                  <a:schemeClr val="bg1"/>
                </a:solidFill>
              </a:rPr>
              <a:t>Was ist das typische Krankheitsbild von PAN? (Hinweis: Es handelt sich nicht um eine Augenerkrankung.)</a:t>
            </a:r>
          </a:p>
          <a:p>
            <a:r>
              <a:rPr lang="en-US" sz="1200" dirty="0">
                <a:solidFill>
                  <a:srgbClr val="0070C0"/>
                </a:solidFill>
              </a:rPr>
              <a:t>Allgemeine Symptome: Fieber, Müdigkeit, Gewichtsverlust. Eine renale Vaskulitis, die zu sekundärer Hypertonie führt, ist häufig.</a:t>
            </a:r>
          </a:p>
          <a:p>
            <a:endParaRPr lang="en-US" sz="1400" i="1" dirty="0">
              <a:solidFill>
                <a:srgbClr val="0070C0"/>
              </a:solidFill>
            </a:endParaRPr>
          </a:p>
          <a:p>
            <a:r>
              <a:rPr lang="en-US" sz="1200" i="1" dirty="0">
                <a:solidFill>
                  <a:srgbClr val="0070C0"/>
                </a:solidFill>
              </a:rPr>
              <a:t>Wie hoch ist der Anteil der PAN-Patienten, bei denen eine Augenbeteiligung auftritt?</a:t>
            </a:r>
          </a:p>
          <a:p>
            <a:r>
              <a:rPr lang="en-US" sz="1200" dirty="0">
                <a:solidFill>
                  <a:srgbClr val="0070C0"/>
                </a:solidFill>
              </a:rPr>
              <a:t>Etwa 20 %</a:t>
            </a:r>
          </a:p>
        </p:txBody>
      </p:sp>
    </p:spTree>
    <p:extLst>
      <p:ext uri="{BB962C8B-B14F-4D97-AF65-F5344CB8AC3E}">
        <p14:creationId xmlns:p14="http://schemas.microsoft.com/office/powerpoint/2010/main" val="4226225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B20F9CAC-3E20-F524-F1A8-00913C9AF204}"/>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alle</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Bei welchen drei Erkrankungen tritt PUK am häufigsten auf?</a:t>
            </a:r>
          </a:p>
          <a:p>
            <a:pPr eaLnBrk="1" hangingPunct="1">
              <a:spcBef>
                <a:spcPct val="0"/>
              </a:spcBef>
              <a:buClrTx/>
              <a:buSzTx/>
              <a:buFontTx/>
              <a:buNone/>
              <a:defRPr/>
            </a:pPr>
            <a:r>
              <a:rPr lang="en-US" altLang="en-US" sz="1200" dirty="0">
                <a:solidFill>
                  <a:schemeClr val="bg1">
                    <a:lumMod val="75000"/>
                  </a:schemeClr>
                </a:solidFill>
              </a:rPr>
              <a:t>Rheumatoide Arthritis, Granulomatose mit Polyangiitis und </a:t>
            </a:r>
            <a:r>
              <a:rPr lang="en-US" altLang="en-US" sz="1200" b="1" dirty="0">
                <a:solidFill>
                  <a:srgbClr val="0000FF"/>
                </a:solidFill>
              </a:rPr>
              <a:t>Polyarteritis nodosa</a:t>
            </a:r>
            <a:endParaRPr lang="en-US" altLang="en-US" sz="1600" dirty="0">
              <a:solidFill>
                <a:srgbClr val="FFFF00"/>
              </a:solidFill>
            </a:endParaRPr>
          </a:p>
        </p:txBody>
      </p:sp>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0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Die autoimmune PUK ist in der Regel einseitig und sektoral                         </a:t>
            </a:r>
          </a:p>
          <a:p>
            <a:pPr eaLnBrk="1" hangingPunct="1"/>
            <a:r>
              <a:rPr lang="en-US" altLang="en-US" sz="1200" dirty="0">
                <a:solidFill>
                  <a:schemeClr val="bg1">
                    <a:lumMod val="75000"/>
                  </a:schemeClr>
                </a:solidFill>
              </a:rPr>
              <a:t>Sie kündigt oft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59</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3" name="TextBox 2">
            <a:extLst>
              <a:ext uri="{FF2B5EF4-FFF2-40B4-BE49-F238E27FC236}">
                <a16:creationId xmlns:a16="http://schemas.microsoft.com/office/drawing/2014/main" id="{4C748A06-BADA-4395-9BE3-482A37EB060A}"/>
              </a:ext>
            </a:extLst>
          </p:cNvPr>
          <p:cNvSpPr txBox="1"/>
          <p:nvPr/>
        </p:nvSpPr>
        <p:spPr>
          <a:xfrm>
            <a:off x="457200" y="2597527"/>
            <a:ext cx="4927600" cy="4031873"/>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chemeClr val="bg1">
                    <a:lumMod val="65000"/>
                  </a:schemeClr>
                </a:solidFill>
              </a:rPr>
              <a:t>Kurz gesagt, wie sieht die Pathophysiologie der PAN aus?</a:t>
            </a:r>
          </a:p>
          <a:p>
            <a:r>
              <a:rPr lang="en-US" sz="1200" dirty="0">
                <a:solidFill>
                  <a:schemeClr val="bg1">
                    <a:lumMod val="65000"/>
                  </a:schemeClr>
                </a:solidFill>
              </a:rPr>
              <a:t>Subakute Episoden einer fokalen nekrotisierenden Entzündung der Arterien</a:t>
            </a:r>
          </a:p>
          <a:p>
            <a:endParaRPr lang="en-US" sz="1600" dirty="0">
              <a:solidFill>
                <a:schemeClr val="bg1">
                  <a:lumMod val="65000"/>
                </a:schemeClr>
              </a:solidFill>
            </a:endParaRPr>
          </a:p>
          <a:p>
            <a:r>
              <a:rPr lang="en-US" sz="1200" i="1" dirty="0">
                <a:solidFill>
                  <a:schemeClr val="bg1">
                    <a:lumMod val="65000"/>
                  </a:schemeClr>
                </a:solidFill>
              </a:rPr>
              <a:t>Handelt es sich um eine häufige oder seltene Erkrankung?</a:t>
            </a:r>
          </a:p>
          <a:p>
            <a:r>
              <a:rPr lang="en-US" sz="1200" dirty="0">
                <a:solidFill>
                  <a:schemeClr val="bg1">
                    <a:lumMod val="65000"/>
                  </a:schemeClr>
                </a:solidFill>
              </a:rPr>
              <a:t>Selten</a:t>
            </a:r>
          </a:p>
          <a:p>
            <a:endParaRPr lang="en-US" sz="1600" dirty="0">
              <a:solidFill>
                <a:schemeClr val="bg1">
                  <a:lumMod val="65000"/>
                </a:schemeClr>
              </a:solidFill>
            </a:endParaRPr>
          </a:p>
          <a:p>
            <a:r>
              <a:rPr lang="en-US" sz="1200" i="1" dirty="0">
                <a:solidFill>
                  <a:schemeClr val="bg1">
                    <a:lumMod val="65000"/>
                  </a:schemeClr>
                </a:solidFill>
              </a:rPr>
              <a:t>Wer ist der typische </a:t>
            </a:r>
            <a:r>
              <a:rPr lang="en-US" sz="1200" i="1" dirty="0" err="1">
                <a:solidFill>
                  <a:schemeClr val="bg1">
                    <a:lumMod val="65000"/>
                  </a:schemeClr>
                </a:solidFill>
              </a:rPr>
              <a:t>PAN-Patient</a:t>
            </a:r>
            <a:r>
              <a:rPr lang="en-US" sz="1200" i="1" dirty="0">
                <a:solidFill>
                  <a:schemeClr val="bg1">
                    <a:lumMod val="65000"/>
                  </a:schemeClr>
                </a:solidFill>
              </a:rPr>
              <a:t>?</a:t>
            </a:r>
          </a:p>
          <a:p>
            <a:r>
              <a:rPr lang="en-US" sz="1200" dirty="0">
                <a:solidFill>
                  <a:schemeClr val="bg1">
                    <a:lumMod val="65000"/>
                  </a:schemeClr>
                </a:solidFill>
              </a:rPr>
              <a:t>Ein Mann im Alter zwischen 40 und 60 Jahren</a:t>
            </a:r>
          </a:p>
          <a:p>
            <a:endParaRPr lang="en-US" sz="1600" dirty="0">
              <a:solidFill>
                <a:schemeClr val="bg1">
                  <a:lumMod val="65000"/>
                </a:schemeClr>
              </a:solidFill>
            </a:endParaRPr>
          </a:p>
          <a:p>
            <a:r>
              <a:rPr lang="en-US" sz="1200" i="1" dirty="0">
                <a:solidFill>
                  <a:schemeClr val="bg1">
                    <a:lumMod val="65000"/>
                  </a:schemeClr>
                </a:solidFill>
              </a:rPr>
              <a:t>Gibt es eine ethnische Prävalenz?</a:t>
            </a:r>
          </a:p>
          <a:p>
            <a:r>
              <a:rPr lang="en-US" sz="1200" dirty="0">
                <a:solidFill>
                  <a:schemeClr val="bg1">
                    <a:lumMod val="65000"/>
                  </a:schemeClr>
                </a:solidFill>
              </a:rPr>
              <a:t>Nein</a:t>
            </a:r>
          </a:p>
          <a:p>
            <a:endParaRPr lang="en-US" sz="1600" dirty="0">
              <a:solidFill>
                <a:schemeClr val="bg1">
                  <a:lumMod val="65000"/>
                </a:schemeClr>
              </a:solidFill>
            </a:endParaRPr>
          </a:p>
          <a:p>
            <a:r>
              <a:rPr lang="en-US" sz="1200" i="1" dirty="0">
                <a:solidFill>
                  <a:schemeClr val="bg1">
                    <a:lumMod val="65000"/>
                  </a:schemeClr>
                </a:solidFill>
              </a:rPr>
              <a:t>Mit welcher Virus-Seropositivität ist PAN stark assoziiert?</a:t>
            </a:r>
          </a:p>
          <a:p>
            <a:r>
              <a:rPr lang="en-US" sz="1200" dirty="0">
                <a:solidFill>
                  <a:schemeClr val="bg1">
                    <a:lumMod val="65000"/>
                  </a:schemeClr>
                </a:solidFill>
              </a:rPr>
              <a:t>Hepatitis B</a:t>
            </a:r>
          </a:p>
        </p:txBody>
      </p:sp>
      <p:sp>
        <p:nvSpPr>
          <p:cNvPr id="5" name="TextBox 4">
            <a:extLst>
              <a:ext uri="{FF2B5EF4-FFF2-40B4-BE49-F238E27FC236}">
                <a16:creationId xmlns:a16="http://schemas.microsoft.com/office/drawing/2014/main" id="{CEA869AE-F4C1-4AD9-ACFE-D026567FF7DD}"/>
              </a:ext>
            </a:extLst>
          </p:cNvPr>
          <p:cNvSpPr txBox="1"/>
          <p:nvPr/>
        </p:nvSpPr>
        <p:spPr>
          <a:xfrm>
            <a:off x="2235202" y="4370486"/>
            <a:ext cx="5689598" cy="1533753"/>
          </a:xfrm>
          <a:prstGeom prst="rect">
            <a:avLst/>
          </a:prstGeom>
          <a:solidFill>
            <a:srgbClr val="0070C0"/>
          </a:solidFill>
        </p:spPr>
        <p:txBody>
          <a:bodyPr wrap="square" lIns="25400" tIns="12700" rIns="25400" bIns="12700" rtlCol="0">
            <a:spAutoFit/>
          </a:bodyPr>
          <a:lstStyle/>
          <a:p>
            <a:r>
              <a:rPr lang="en-US" sz="1200" i="1" dirty="0">
                <a:solidFill>
                  <a:schemeClr val="bg1"/>
                </a:solidFill>
              </a:rPr>
              <a:t>Was ist das typische Krankheitsbild von PAN? (Hinweis: Es handelt sich nicht um eine Augenerkrankung.)</a:t>
            </a:r>
          </a:p>
          <a:p>
            <a:r>
              <a:rPr lang="en-US" sz="1200" dirty="0">
                <a:solidFill>
                  <a:schemeClr val="bg1"/>
                </a:solidFill>
              </a:rPr>
              <a:t>Systemische Symptome: Fieber, Müdigkeit, Gewichtsverlust. Eine renale Vaskulitis, die zu sekundärer Hypertonie führt, ist häufig.</a:t>
            </a:r>
          </a:p>
          <a:p>
            <a:endParaRPr lang="en-US" sz="1400" i="1" dirty="0">
              <a:solidFill>
                <a:srgbClr val="0070C0"/>
              </a:solidFill>
            </a:endParaRPr>
          </a:p>
          <a:p>
            <a:r>
              <a:rPr lang="en-US" sz="1200" i="1" dirty="0">
                <a:solidFill>
                  <a:srgbClr val="0070C0"/>
                </a:solidFill>
              </a:rPr>
              <a:t>Wie hoch ist der Anteil der PAN-Patienten, bei denen eine Augenbeteiligung auftritt?</a:t>
            </a:r>
          </a:p>
          <a:p>
            <a:r>
              <a:rPr lang="en-US" sz="1200" dirty="0">
                <a:solidFill>
                  <a:srgbClr val="0070C0"/>
                </a:solidFill>
              </a:rPr>
              <a:t>Etwa 20 %</a:t>
            </a:r>
          </a:p>
        </p:txBody>
      </p:sp>
    </p:spTree>
    <p:extLst>
      <p:ext uri="{BB962C8B-B14F-4D97-AF65-F5344CB8AC3E}">
        <p14:creationId xmlns:p14="http://schemas.microsoft.com/office/powerpoint/2010/main" val="871145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8196"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8197"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F</a:t>
            </a:r>
          </a:p>
        </p:txBody>
      </p:sp>
      <p:sp>
        <p:nvSpPr>
          <p:cNvPr id="8198"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8200"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FD59C21A-07DF-4F63-8260-0CCC26BBF000}" type="slidenum">
              <a:rPr lang="en-US" altLang="en-US" sz="1000" smtClean="0"/>
              <a:t>6</a:t>
            </a:fld>
            <a:endParaRPr lang="en-US" altLang="en-US" sz="1000"/>
          </a:p>
        </p:txBody>
      </p:sp>
      <p:sp>
        <p:nvSpPr>
          <p:cNvPr id="2" name="Text Box 4">
            <a:extLst>
              <a:ext uri="{FF2B5EF4-FFF2-40B4-BE49-F238E27FC236}">
                <a16:creationId xmlns:a16="http://schemas.microsoft.com/office/drawing/2014/main" id="{A311E9FE-D748-4EDF-8CCB-F0AC1E80FCC6}"/>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3" name="TextBox 2">
            <a:extLst>
              <a:ext uri="{FF2B5EF4-FFF2-40B4-BE49-F238E27FC236}">
                <a16:creationId xmlns:a16="http://schemas.microsoft.com/office/drawing/2014/main" id="{1023680B-6B02-4D3C-A66A-608D9253D604}"/>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rgbClr val="0000FF"/>
                </a:solidFill>
              </a:rPr>
              <a:t>Mit welcher allgemeinen Kategorie von </a:t>
            </a:r>
            <a:r>
              <a:rPr lang="en-US" sz="1200" i="1" dirty="0" err="1">
                <a:solidFill>
                  <a:srgbClr val="0000FF"/>
                </a:solidFill>
              </a:rPr>
              <a:t>Autoimmunerkrankungen </a:t>
            </a:r>
            <a:r>
              <a:rPr lang="en-US" sz="1200" i="1" dirty="0">
                <a:solidFill>
                  <a:srgbClr val="0000FF"/>
                </a:solidFill>
              </a:rPr>
              <a:t>ist PUK assoziiert?</a:t>
            </a:r>
          </a:p>
          <a:p>
            <a:r>
              <a:rPr lang="en-US" sz="1200" dirty="0" err="1">
                <a:solidFill>
                  <a:schemeClr val="accent5">
                    <a:lumMod val="75000"/>
                  </a:schemeClr>
                </a:solidFill>
              </a:rPr>
              <a:t>Bindegeweb</a:t>
            </a:r>
            <a:r>
              <a:rPr lang="en-US" sz="1200" dirty="0">
                <a:solidFill>
                  <a:schemeClr val="accent5">
                    <a:lumMod val="75000"/>
                  </a:schemeClr>
                </a:solidFill>
              </a:rPr>
              <a:t>serkrankungen, insbesondere </a:t>
            </a:r>
            <a:r>
              <a:rPr lang="en-US" sz="1200" dirty="0" err="1">
                <a:solidFill>
                  <a:schemeClr val="accent5">
                    <a:lumMod val="75000"/>
                  </a:schemeClr>
                </a:solidFill>
              </a:rPr>
              <a:t>Vaskulitiden</a:t>
            </a:r>
            <a:endParaRPr lang="en-US" sz="1600" dirty="0">
              <a:solidFill>
                <a:schemeClr val="accent5">
                  <a:lumMod val="75000"/>
                </a:schemeClr>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C352A97E-700F-12F3-2DEB-F9207EB296E5}"/>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alle</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Bei welchen drei Erkrankungen tritt PUK am häufigsten auf?</a:t>
            </a:r>
          </a:p>
          <a:p>
            <a:pPr eaLnBrk="1" hangingPunct="1">
              <a:spcBef>
                <a:spcPct val="0"/>
              </a:spcBef>
              <a:buClrTx/>
              <a:buSzTx/>
              <a:buFontTx/>
              <a:buNone/>
              <a:defRPr/>
            </a:pPr>
            <a:r>
              <a:rPr lang="en-US" altLang="en-US" sz="1200" dirty="0">
                <a:solidFill>
                  <a:schemeClr val="bg1">
                    <a:lumMod val="75000"/>
                  </a:schemeClr>
                </a:solidFill>
              </a:rPr>
              <a:t>Rheumatoide Arthritis, Granulomatose mit Polyangiitis und </a:t>
            </a:r>
            <a:r>
              <a:rPr lang="en-US" altLang="en-US" sz="1200" b="1" dirty="0">
                <a:solidFill>
                  <a:srgbClr val="0000FF"/>
                </a:solidFill>
              </a:rPr>
              <a:t>Polyarteritis nodosa</a:t>
            </a:r>
            <a:endParaRPr lang="en-US" altLang="en-US" sz="1600" dirty="0">
              <a:solidFill>
                <a:srgbClr val="FFFF00"/>
              </a:solidFill>
            </a:endParaRPr>
          </a:p>
        </p:txBody>
      </p:sp>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0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Die autoimmune PUK ist in der Regel einseitig und sektoral                         </a:t>
            </a:r>
          </a:p>
          <a:p>
            <a:pPr eaLnBrk="1" hangingPunct="1"/>
            <a:r>
              <a:rPr lang="en-US" altLang="en-US" sz="1200" dirty="0">
                <a:solidFill>
                  <a:schemeClr val="bg1">
                    <a:lumMod val="75000"/>
                  </a:schemeClr>
                </a:solidFill>
              </a:rPr>
              <a:t>Sie kündigt oft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60</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3" name="TextBox 2">
            <a:extLst>
              <a:ext uri="{FF2B5EF4-FFF2-40B4-BE49-F238E27FC236}">
                <a16:creationId xmlns:a16="http://schemas.microsoft.com/office/drawing/2014/main" id="{4C748A06-BADA-4395-9BE3-482A37EB060A}"/>
              </a:ext>
            </a:extLst>
          </p:cNvPr>
          <p:cNvSpPr txBox="1"/>
          <p:nvPr/>
        </p:nvSpPr>
        <p:spPr>
          <a:xfrm>
            <a:off x="457200" y="2597527"/>
            <a:ext cx="4927600" cy="4031873"/>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chemeClr val="bg1">
                    <a:lumMod val="65000"/>
                  </a:schemeClr>
                </a:solidFill>
              </a:rPr>
              <a:t>Kurz gesagt, wie sieht die Pathophysiologie der PAN aus?</a:t>
            </a:r>
          </a:p>
          <a:p>
            <a:r>
              <a:rPr lang="en-US" sz="1200" dirty="0">
                <a:solidFill>
                  <a:schemeClr val="bg1">
                    <a:lumMod val="65000"/>
                  </a:schemeClr>
                </a:solidFill>
              </a:rPr>
              <a:t>Subakute Episoden einer fokalen nekrotisierenden Entzündung der Arterien</a:t>
            </a:r>
          </a:p>
          <a:p>
            <a:endParaRPr lang="en-US" sz="1600" dirty="0">
              <a:solidFill>
                <a:schemeClr val="bg1">
                  <a:lumMod val="65000"/>
                </a:schemeClr>
              </a:solidFill>
            </a:endParaRPr>
          </a:p>
          <a:p>
            <a:r>
              <a:rPr lang="en-US" sz="1200" i="1" dirty="0">
                <a:solidFill>
                  <a:schemeClr val="bg1">
                    <a:lumMod val="65000"/>
                  </a:schemeClr>
                </a:solidFill>
              </a:rPr>
              <a:t>Handelt es sich um eine häufige oder seltene Erkrankung?</a:t>
            </a:r>
          </a:p>
          <a:p>
            <a:r>
              <a:rPr lang="en-US" sz="1200" dirty="0">
                <a:solidFill>
                  <a:schemeClr val="bg1">
                    <a:lumMod val="65000"/>
                  </a:schemeClr>
                </a:solidFill>
              </a:rPr>
              <a:t>Selten</a:t>
            </a:r>
          </a:p>
          <a:p>
            <a:endParaRPr lang="en-US" sz="1600" dirty="0">
              <a:solidFill>
                <a:schemeClr val="bg1">
                  <a:lumMod val="65000"/>
                </a:schemeClr>
              </a:solidFill>
            </a:endParaRPr>
          </a:p>
          <a:p>
            <a:r>
              <a:rPr lang="en-US" sz="1200" i="1" dirty="0">
                <a:solidFill>
                  <a:schemeClr val="bg1">
                    <a:lumMod val="65000"/>
                  </a:schemeClr>
                </a:solidFill>
              </a:rPr>
              <a:t>Wer ist der typische </a:t>
            </a:r>
            <a:r>
              <a:rPr lang="en-US" sz="1200" i="1" dirty="0" err="1">
                <a:solidFill>
                  <a:schemeClr val="bg1">
                    <a:lumMod val="65000"/>
                  </a:schemeClr>
                </a:solidFill>
              </a:rPr>
              <a:t>PAN-Patient</a:t>
            </a:r>
            <a:r>
              <a:rPr lang="en-US" sz="1200" i="1" dirty="0">
                <a:solidFill>
                  <a:schemeClr val="bg1">
                    <a:lumMod val="65000"/>
                  </a:schemeClr>
                </a:solidFill>
              </a:rPr>
              <a:t>?</a:t>
            </a:r>
          </a:p>
          <a:p>
            <a:r>
              <a:rPr lang="en-US" sz="1200" dirty="0">
                <a:solidFill>
                  <a:schemeClr val="bg1">
                    <a:lumMod val="65000"/>
                  </a:schemeClr>
                </a:solidFill>
              </a:rPr>
              <a:t>Ein Mann im Alter zwischen 40 und 60 Jahren</a:t>
            </a:r>
          </a:p>
          <a:p>
            <a:endParaRPr lang="en-US" sz="1600" dirty="0">
              <a:solidFill>
                <a:schemeClr val="bg1">
                  <a:lumMod val="65000"/>
                </a:schemeClr>
              </a:solidFill>
            </a:endParaRPr>
          </a:p>
          <a:p>
            <a:r>
              <a:rPr lang="en-US" sz="1200" i="1" dirty="0">
                <a:solidFill>
                  <a:schemeClr val="bg1">
                    <a:lumMod val="65000"/>
                  </a:schemeClr>
                </a:solidFill>
              </a:rPr>
              <a:t>Gibt es eine ethnische Prävalenz?</a:t>
            </a:r>
          </a:p>
          <a:p>
            <a:r>
              <a:rPr lang="en-US" sz="1200" dirty="0">
                <a:solidFill>
                  <a:schemeClr val="bg1">
                    <a:lumMod val="65000"/>
                  </a:schemeClr>
                </a:solidFill>
              </a:rPr>
              <a:t>Nein</a:t>
            </a:r>
          </a:p>
          <a:p>
            <a:endParaRPr lang="en-US" sz="1600" dirty="0">
              <a:solidFill>
                <a:schemeClr val="bg1">
                  <a:lumMod val="65000"/>
                </a:schemeClr>
              </a:solidFill>
            </a:endParaRPr>
          </a:p>
          <a:p>
            <a:r>
              <a:rPr lang="en-US" sz="1200" i="1" dirty="0">
                <a:solidFill>
                  <a:schemeClr val="bg1">
                    <a:lumMod val="65000"/>
                  </a:schemeClr>
                </a:solidFill>
              </a:rPr>
              <a:t>Mit welcher Virus-Seropositivität ist PAN stark assoziiert?</a:t>
            </a:r>
          </a:p>
          <a:p>
            <a:r>
              <a:rPr lang="en-US" sz="1200" dirty="0">
                <a:solidFill>
                  <a:schemeClr val="bg1">
                    <a:lumMod val="65000"/>
                  </a:schemeClr>
                </a:solidFill>
              </a:rPr>
              <a:t>Hepatitis B</a:t>
            </a:r>
          </a:p>
        </p:txBody>
      </p:sp>
      <p:sp>
        <p:nvSpPr>
          <p:cNvPr id="5" name="TextBox 4">
            <a:extLst>
              <a:ext uri="{FF2B5EF4-FFF2-40B4-BE49-F238E27FC236}">
                <a16:creationId xmlns:a16="http://schemas.microsoft.com/office/drawing/2014/main" id="{CEA869AE-F4C1-4AD9-ACFE-D026567FF7DD}"/>
              </a:ext>
            </a:extLst>
          </p:cNvPr>
          <p:cNvSpPr txBox="1"/>
          <p:nvPr/>
        </p:nvSpPr>
        <p:spPr>
          <a:xfrm>
            <a:off x="2235202" y="4370486"/>
            <a:ext cx="5689598" cy="1533753"/>
          </a:xfrm>
          <a:prstGeom prst="rect">
            <a:avLst/>
          </a:prstGeom>
          <a:solidFill>
            <a:srgbClr val="0070C0"/>
          </a:solidFill>
        </p:spPr>
        <p:txBody>
          <a:bodyPr wrap="square" lIns="25400" tIns="12700" rIns="25400" bIns="12700" rtlCol="0">
            <a:spAutoFit/>
          </a:bodyPr>
          <a:lstStyle/>
          <a:p>
            <a:r>
              <a:rPr lang="en-US" sz="1200" i="1" dirty="0">
                <a:solidFill>
                  <a:schemeClr val="bg1"/>
                </a:solidFill>
              </a:rPr>
              <a:t>Was ist das typische Krankheitsbild von PAN? (Hinweis: Es handelt sich nicht um eine Augenerkrankung.)</a:t>
            </a:r>
          </a:p>
          <a:p>
            <a:r>
              <a:rPr lang="en-US" sz="1200" dirty="0">
                <a:solidFill>
                  <a:schemeClr val="bg1"/>
                </a:solidFill>
              </a:rPr>
              <a:t>Systemische Symptome: Fieber, Müdigkeit, Gewichtsverlust. Eine renale Vaskulitis, die zu sekundärer Hypertonie führt, ist häufig.</a:t>
            </a:r>
          </a:p>
          <a:p>
            <a:endParaRPr lang="en-US" sz="1400" i="1" dirty="0">
              <a:solidFill>
                <a:schemeClr val="bg1"/>
              </a:solidFill>
            </a:endParaRPr>
          </a:p>
          <a:p>
            <a:r>
              <a:rPr lang="en-US" sz="1200" i="1" dirty="0">
                <a:solidFill>
                  <a:schemeClr val="bg1"/>
                </a:solidFill>
              </a:rPr>
              <a:t>Wie hoch ist der Anteil der PAN-Patienten, bei denen eine Augenbeteiligung auftritt?</a:t>
            </a:r>
            <a:endParaRPr lang="en-US" sz="1400" i="1" dirty="0">
              <a:solidFill>
                <a:srgbClr val="0070C0"/>
              </a:solidFill>
            </a:endParaRPr>
          </a:p>
          <a:p>
            <a:r>
              <a:rPr lang="en-US" sz="1200" dirty="0">
                <a:solidFill>
                  <a:srgbClr val="0070C0"/>
                </a:solidFill>
              </a:rPr>
              <a:t>Etwa 20 %</a:t>
            </a:r>
          </a:p>
        </p:txBody>
      </p:sp>
    </p:spTree>
    <p:extLst>
      <p:ext uri="{BB962C8B-B14F-4D97-AF65-F5344CB8AC3E}">
        <p14:creationId xmlns:p14="http://schemas.microsoft.com/office/powerpoint/2010/main" val="15355231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0A7E9C6E-B539-07CD-F363-B736FB8543E9}"/>
              </a:ext>
            </a:extLst>
          </p:cNvPr>
          <p:cNvSpPr txBox="1">
            <a:spLocks noChangeArrowheads="1"/>
          </p:cNvSpPr>
          <p:nvPr/>
        </p:nvSpPr>
        <p:spPr bwMode="auto">
          <a:xfrm>
            <a:off x="228600" y="2895600"/>
            <a:ext cx="8683596" cy="1323439"/>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alle</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Bei welchen drei Erkrankungen tritt PUK am häufigsten auf?</a:t>
            </a:r>
          </a:p>
          <a:p>
            <a:pPr eaLnBrk="1" hangingPunct="1">
              <a:spcBef>
                <a:spcPct val="0"/>
              </a:spcBef>
              <a:buClrTx/>
              <a:buSzTx/>
              <a:buFontTx/>
              <a:buNone/>
              <a:defRPr/>
            </a:pPr>
            <a:r>
              <a:rPr lang="en-US" altLang="en-US" sz="1200" dirty="0">
                <a:solidFill>
                  <a:schemeClr val="bg1">
                    <a:lumMod val="75000"/>
                  </a:schemeClr>
                </a:solidFill>
              </a:rPr>
              <a:t>Rheumatoide Arthritis, Granulomatose mit Polyangiitis und </a:t>
            </a:r>
            <a:r>
              <a:rPr lang="en-US" altLang="en-US" sz="1200" b="1" dirty="0">
                <a:solidFill>
                  <a:srgbClr val="0000FF"/>
                </a:solidFill>
              </a:rPr>
              <a:t>Polyarteritis nodosa</a:t>
            </a:r>
            <a:endParaRPr lang="en-US" altLang="en-US" sz="1600" dirty="0">
              <a:solidFill>
                <a:srgbClr val="FFFF00"/>
              </a:solidFill>
            </a:endParaRPr>
          </a:p>
        </p:txBody>
      </p:sp>
      <p:sp>
        <p:nvSpPr>
          <p:cNvPr id="2150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150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150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2151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Die autoimmune PUK ist in der Regel einseitig und sektoral                         </a:t>
            </a:r>
          </a:p>
          <a:p>
            <a:pPr eaLnBrk="1" hangingPunct="1"/>
            <a:r>
              <a:rPr lang="en-US" altLang="en-US" sz="1200" dirty="0">
                <a:solidFill>
                  <a:schemeClr val="bg1">
                    <a:lumMod val="75000"/>
                  </a:schemeClr>
                </a:solidFill>
              </a:rPr>
              <a:t>Sie kündigt oft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151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488A975-785F-40F3-8051-55A1ADFA712F}" type="slidenum">
              <a:rPr lang="en-US" altLang="en-US" sz="1000" smtClean="0"/>
              <a:t>61</a:t>
            </a:fld>
            <a:endParaRPr lang="en-US" altLang="en-US" sz="1000"/>
          </a:p>
        </p:txBody>
      </p:sp>
      <p:sp>
        <p:nvSpPr>
          <p:cNvPr id="2" name="Text Box 4">
            <a:extLst>
              <a:ext uri="{FF2B5EF4-FFF2-40B4-BE49-F238E27FC236}">
                <a16:creationId xmlns:a16="http://schemas.microsoft.com/office/drawing/2014/main" id="{B98A7E30-2F3D-4045-AE05-CAB5E805EB6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74ECB8C9-7ACC-40E2-8ACB-063A2523B598}"/>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
        <p:nvSpPr>
          <p:cNvPr id="3" name="TextBox 2">
            <a:extLst>
              <a:ext uri="{FF2B5EF4-FFF2-40B4-BE49-F238E27FC236}">
                <a16:creationId xmlns:a16="http://schemas.microsoft.com/office/drawing/2014/main" id="{4C748A06-BADA-4395-9BE3-482A37EB060A}"/>
              </a:ext>
            </a:extLst>
          </p:cNvPr>
          <p:cNvSpPr txBox="1"/>
          <p:nvPr/>
        </p:nvSpPr>
        <p:spPr>
          <a:xfrm>
            <a:off x="457200" y="2597527"/>
            <a:ext cx="4927600" cy="4031873"/>
          </a:xfrm>
          <a:prstGeom prst="rect">
            <a:avLst/>
          </a:prstGeom>
          <a:solidFill>
            <a:schemeClr val="accent6">
              <a:lumMod val="40000"/>
              <a:lumOff val="60000"/>
            </a:schemeClr>
          </a:solidFill>
        </p:spPr>
        <p:txBody>
          <a:bodyPr wrap="square" lIns="25400" tIns="12700" rIns="25400" bIns="12700" rtlCol="0">
            <a:spAutoFit/>
          </a:bodyPr>
          <a:lstStyle/>
          <a:p>
            <a:r>
              <a:rPr lang="en-US" sz="1200" i="1" dirty="0">
                <a:solidFill>
                  <a:schemeClr val="bg1">
                    <a:lumMod val="65000"/>
                  </a:schemeClr>
                </a:solidFill>
              </a:rPr>
              <a:t>Kurz gesagt, wie sieht die Pathophysiologie der PAN aus?</a:t>
            </a:r>
          </a:p>
          <a:p>
            <a:r>
              <a:rPr lang="en-US" sz="1200" dirty="0">
                <a:solidFill>
                  <a:schemeClr val="bg1">
                    <a:lumMod val="65000"/>
                  </a:schemeClr>
                </a:solidFill>
              </a:rPr>
              <a:t>Subakute Episoden einer fokalen nekrotisierenden Entzündung der Arterien</a:t>
            </a:r>
          </a:p>
          <a:p>
            <a:endParaRPr lang="en-US" sz="1600" dirty="0">
              <a:solidFill>
                <a:schemeClr val="bg1">
                  <a:lumMod val="65000"/>
                </a:schemeClr>
              </a:solidFill>
            </a:endParaRPr>
          </a:p>
          <a:p>
            <a:r>
              <a:rPr lang="en-US" sz="1200" i="1" dirty="0">
                <a:solidFill>
                  <a:schemeClr val="bg1">
                    <a:lumMod val="65000"/>
                  </a:schemeClr>
                </a:solidFill>
              </a:rPr>
              <a:t>Handelt es sich um eine häufige oder seltene Erkrankung?</a:t>
            </a:r>
          </a:p>
          <a:p>
            <a:r>
              <a:rPr lang="en-US" sz="1200" dirty="0">
                <a:solidFill>
                  <a:schemeClr val="bg1">
                    <a:lumMod val="65000"/>
                  </a:schemeClr>
                </a:solidFill>
              </a:rPr>
              <a:t>Selten</a:t>
            </a:r>
          </a:p>
          <a:p>
            <a:endParaRPr lang="en-US" sz="1600" dirty="0">
              <a:solidFill>
                <a:schemeClr val="bg1">
                  <a:lumMod val="65000"/>
                </a:schemeClr>
              </a:solidFill>
            </a:endParaRPr>
          </a:p>
          <a:p>
            <a:r>
              <a:rPr lang="en-US" sz="1200" i="1" dirty="0">
                <a:solidFill>
                  <a:schemeClr val="bg1">
                    <a:lumMod val="65000"/>
                  </a:schemeClr>
                </a:solidFill>
              </a:rPr>
              <a:t>Wer ist der typische </a:t>
            </a:r>
            <a:r>
              <a:rPr lang="en-US" sz="1200" i="1" dirty="0" err="1">
                <a:solidFill>
                  <a:schemeClr val="bg1">
                    <a:lumMod val="65000"/>
                  </a:schemeClr>
                </a:solidFill>
              </a:rPr>
              <a:t>PAN-Patient</a:t>
            </a:r>
            <a:r>
              <a:rPr lang="en-US" sz="1200" i="1" dirty="0">
                <a:solidFill>
                  <a:schemeClr val="bg1">
                    <a:lumMod val="65000"/>
                  </a:schemeClr>
                </a:solidFill>
              </a:rPr>
              <a:t>?</a:t>
            </a:r>
          </a:p>
          <a:p>
            <a:r>
              <a:rPr lang="en-US" sz="1200" dirty="0">
                <a:solidFill>
                  <a:schemeClr val="bg1">
                    <a:lumMod val="65000"/>
                  </a:schemeClr>
                </a:solidFill>
              </a:rPr>
              <a:t>Ein   Mann  im Alter zwischen 40 und 60 Jahren</a:t>
            </a:r>
          </a:p>
          <a:p>
            <a:endParaRPr lang="en-US" sz="1600" dirty="0">
              <a:solidFill>
                <a:schemeClr val="bg1">
                  <a:lumMod val="65000"/>
                </a:schemeClr>
              </a:solidFill>
            </a:endParaRPr>
          </a:p>
          <a:p>
            <a:r>
              <a:rPr lang="en-US" sz="1200" i="1" dirty="0">
                <a:solidFill>
                  <a:schemeClr val="bg1">
                    <a:lumMod val="65000"/>
                  </a:schemeClr>
                </a:solidFill>
              </a:rPr>
              <a:t>Gibt es eine ethnische Prävalenz?</a:t>
            </a:r>
          </a:p>
          <a:p>
            <a:r>
              <a:rPr lang="en-US" sz="1200" dirty="0">
                <a:solidFill>
                  <a:schemeClr val="bg1">
                    <a:lumMod val="65000"/>
                  </a:schemeClr>
                </a:solidFill>
              </a:rPr>
              <a:t>Nein</a:t>
            </a:r>
          </a:p>
          <a:p>
            <a:endParaRPr lang="en-US" sz="1600" dirty="0">
              <a:solidFill>
                <a:schemeClr val="bg1">
                  <a:lumMod val="65000"/>
                </a:schemeClr>
              </a:solidFill>
            </a:endParaRPr>
          </a:p>
          <a:p>
            <a:r>
              <a:rPr lang="en-US" sz="1200" i="1" dirty="0">
                <a:solidFill>
                  <a:schemeClr val="bg1">
                    <a:lumMod val="65000"/>
                  </a:schemeClr>
                </a:solidFill>
              </a:rPr>
              <a:t>Mit welcher Virus-Seropositivität ist PAN stark assoziiert?</a:t>
            </a:r>
          </a:p>
          <a:p>
            <a:r>
              <a:rPr lang="en-US" sz="1200" dirty="0">
                <a:solidFill>
                  <a:schemeClr val="bg1">
                    <a:lumMod val="65000"/>
                  </a:schemeClr>
                </a:solidFill>
              </a:rPr>
              <a:t>Hepatitis B</a:t>
            </a:r>
          </a:p>
        </p:txBody>
      </p:sp>
      <p:sp>
        <p:nvSpPr>
          <p:cNvPr id="5" name="TextBox 4">
            <a:extLst>
              <a:ext uri="{FF2B5EF4-FFF2-40B4-BE49-F238E27FC236}">
                <a16:creationId xmlns:a16="http://schemas.microsoft.com/office/drawing/2014/main" id="{CEA869AE-F4C1-4AD9-ACFE-D026567FF7DD}"/>
              </a:ext>
            </a:extLst>
          </p:cNvPr>
          <p:cNvSpPr txBox="1"/>
          <p:nvPr/>
        </p:nvSpPr>
        <p:spPr>
          <a:xfrm>
            <a:off x="2235202" y="4370486"/>
            <a:ext cx="5765798" cy="1384995"/>
          </a:xfrm>
          <a:prstGeom prst="rect">
            <a:avLst/>
          </a:prstGeom>
          <a:solidFill>
            <a:srgbClr val="0070C0"/>
          </a:solidFill>
        </p:spPr>
        <p:txBody>
          <a:bodyPr wrap="square" lIns="25400" tIns="12700" rIns="25400" bIns="12700" rtlCol="0">
            <a:spAutoFit/>
          </a:bodyPr>
          <a:lstStyle/>
          <a:p>
            <a:r>
              <a:rPr lang="en-US" sz="1200" i="1" dirty="0">
                <a:solidFill>
                  <a:schemeClr val="bg1"/>
                </a:solidFill>
              </a:rPr>
              <a:t>Was ist das typische Krankheitsbild von PAN? (Hinweis: Es handelt sich nicht um eine Augenerkrankung.)</a:t>
            </a:r>
          </a:p>
          <a:p>
            <a:r>
              <a:rPr lang="en-US" sz="1200" dirty="0">
                <a:solidFill>
                  <a:schemeClr val="bg1"/>
                </a:solidFill>
              </a:rPr>
              <a:t>Allgemeine Symptome: Fieber, Müdigkeit, Gewichtsverlust. Eine renale Vaskulitis, die zu sekundärer Hypertonie führt, ist häufig.</a:t>
            </a:r>
          </a:p>
          <a:p>
            <a:endParaRPr lang="en-US" sz="1400" i="1" dirty="0">
              <a:solidFill>
                <a:schemeClr val="bg1"/>
              </a:solidFill>
            </a:endParaRPr>
          </a:p>
          <a:p>
            <a:r>
              <a:rPr lang="en-US" sz="1200" i="1" dirty="0">
                <a:solidFill>
                  <a:schemeClr val="bg1"/>
                </a:solidFill>
              </a:rPr>
              <a:t>Wie hoch ist der Anteil der PAN-Patienten, bei denen eine Augenbeteiligung auftritt?</a:t>
            </a:r>
          </a:p>
          <a:p>
            <a:r>
              <a:rPr lang="en-US" sz="1200" dirty="0">
                <a:solidFill>
                  <a:schemeClr val="bg1"/>
                </a:solidFill>
              </a:rPr>
              <a:t>Etwa 20 %</a:t>
            </a:r>
          </a:p>
        </p:txBody>
      </p:sp>
    </p:spTree>
    <p:extLst>
      <p:ext uri="{BB962C8B-B14F-4D97-AF65-F5344CB8AC3E}">
        <p14:creationId xmlns:p14="http://schemas.microsoft.com/office/powerpoint/2010/main" val="344884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2532"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2533"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F</a:t>
            </a:r>
          </a:p>
        </p:txBody>
      </p:sp>
      <p:sp>
        <p:nvSpPr>
          <p:cNvPr id="22534"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253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434B3C5-FA5B-4409-AC19-232EDEB03C8F}" type="slidenum">
              <a:rPr lang="en-US" altLang="en-US" sz="1000" smtClean="0"/>
              <a:t>62</a:t>
            </a:fld>
            <a:endParaRPr lang="en-US" altLang="en-US" sz="1000"/>
          </a:p>
        </p:txBody>
      </p:sp>
      <p:sp>
        <p:nvSpPr>
          <p:cNvPr id="22537" name="TextBox 1"/>
          <p:cNvSpPr txBox="1">
            <a:spLocks noChangeArrowheads="1"/>
          </p:cNvSpPr>
          <p:nvPr/>
        </p:nvSpPr>
        <p:spPr bwMode="auto">
          <a:xfrm>
            <a:off x="228600" y="2895600"/>
            <a:ext cx="8738290" cy="1815882"/>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Mit welchen Bindegewebserkrankungen (CTDs) und/oder </a:t>
            </a:r>
            <a:r>
              <a:rPr lang="en-US" altLang="en-US" sz="1200" i="1" dirty="0" err="1">
                <a:solidFill>
                  <a:srgbClr val="0000FF"/>
                </a:solidFill>
              </a:rPr>
              <a:t>Vaskulitiden </a:t>
            </a:r>
            <a:r>
              <a:rPr lang="en-US" altLang="en-US" sz="1200" i="1" dirty="0">
                <a:solidFill>
                  <a:srgbClr val="0000FF"/>
                </a:solidFill>
              </a:rPr>
              <a:t>wurde PUK in Verbindung gebracht?</a:t>
            </a:r>
          </a:p>
          <a:p>
            <a:pPr eaLnBrk="1" hangingPunct="1">
              <a:spcBef>
                <a:spcPct val="0"/>
              </a:spcBef>
              <a:buClrTx/>
              <a:buSzTx/>
              <a:buFontTx/>
              <a:buNone/>
            </a:pPr>
            <a:r>
              <a:rPr lang="en-US" altLang="en-US" sz="1200" dirty="0">
                <a:solidFill>
                  <a:srgbClr val="0000FF"/>
                </a:solidFill>
              </a:rPr>
              <a:t>So gut wie mit allen</a:t>
            </a:r>
          </a:p>
          <a:p>
            <a:pPr eaLnBrk="1" hangingPunct="1">
              <a:spcBef>
                <a:spcPct val="0"/>
              </a:spcBef>
              <a:buClrTx/>
              <a:buSzTx/>
              <a:buFontTx/>
              <a:buNone/>
            </a:pPr>
            <a:endParaRPr lang="en-US" altLang="en-US" sz="1600" dirty="0">
              <a:solidFill>
                <a:srgbClr val="0000FF"/>
              </a:solidFill>
            </a:endParaRPr>
          </a:p>
          <a:p>
            <a:pPr eaLnBrk="1" hangingPunct="1">
              <a:spcBef>
                <a:spcPct val="0"/>
              </a:spcBef>
              <a:buClrTx/>
              <a:buSzTx/>
              <a:buFontTx/>
              <a:buNone/>
            </a:pPr>
            <a:r>
              <a:rPr lang="en-US" altLang="en-US" sz="1200" i="1" dirty="0">
                <a:solidFill>
                  <a:srgbClr val="0000FF"/>
                </a:solidFill>
              </a:rPr>
              <a:t>Welche drei Erkrankungen treten am ehesten mit PUK auf?</a:t>
            </a:r>
          </a:p>
          <a:p>
            <a:pPr eaLnBrk="1" hangingPunct="1">
              <a:spcBef>
                <a:spcPct val="0"/>
              </a:spcBef>
              <a:buClrTx/>
              <a:buSzTx/>
              <a:buFontTx/>
              <a:buNone/>
            </a:pPr>
            <a:r>
              <a:rPr lang="en-US" altLang="en-US" sz="1200" dirty="0">
                <a:solidFill>
                  <a:srgbClr val="0000FF"/>
                </a:solidFill>
              </a:rPr>
              <a:t>Rheumatoide Arthritis, Granulomatose mit Polyangiitis und Polyarteritis nodosa</a:t>
            </a:r>
          </a:p>
          <a:p>
            <a:pPr eaLnBrk="1" hangingPunct="1">
              <a:spcBef>
                <a:spcPct val="0"/>
              </a:spcBef>
              <a:buClrTx/>
              <a:buSzTx/>
              <a:buFontTx/>
              <a:buNone/>
            </a:pPr>
            <a:endParaRPr lang="en-US" altLang="en-US" sz="1600" dirty="0">
              <a:solidFill>
                <a:srgbClr val="0000FF"/>
              </a:solidFill>
            </a:endParaRPr>
          </a:p>
          <a:p>
            <a:pPr eaLnBrk="1" hangingPunct="1">
              <a:spcBef>
                <a:spcPct val="0"/>
              </a:spcBef>
              <a:buClrTx/>
              <a:buSzTx/>
              <a:buFontTx/>
              <a:buNone/>
            </a:pPr>
            <a:r>
              <a:rPr lang="en-US" altLang="en-US" sz="1200" i="1" dirty="0">
                <a:solidFill>
                  <a:srgbClr val="0000FF"/>
                </a:solidFill>
              </a:rPr>
              <a:t>Was sollte der Augenarzt tun, wenn bei einem PUK-Patienten keine Bindegewebserkrankung oder Autoimmunerkrankung diagnostiziert wurde?</a:t>
            </a:r>
          </a:p>
        </p:txBody>
      </p:sp>
      <p:sp>
        <p:nvSpPr>
          <p:cNvPr id="2" name="Text Box 4">
            <a:extLst>
              <a:ext uri="{FF2B5EF4-FFF2-40B4-BE49-F238E27FC236}">
                <a16:creationId xmlns:a16="http://schemas.microsoft.com/office/drawing/2014/main" id="{D0F3B3FD-8190-41B3-B213-49ED935A4767}"/>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3" name="TextBox 2">
            <a:extLst>
              <a:ext uri="{FF2B5EF4-FFF2-40B4-BE49-F238E27FC236}">
                <a16:creationId xmlns:a16="http://schemas.microsoft.com/office/drawing/2014/main" id="{E70B7ED8-9FF0-41DD-9FF6-73A63905EA1B}"/>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3556"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3557"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A</a:t>
            </a:r>
          </a:p>
        </p:txBody>
      </p:sp>
      <p:sp>
        <p:nvSpPr>
          <p:cNvPr id="23558"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3560"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A5412C03-9CFC-4852-8E31-55B3C825D114}" type="slidenum">
              <a:rPr lang="en-US" altLang="en-US" sz="1000" smtClean="0"/>
              <a:t>63</a:t>
            </a:fld>
            <a:endParaRPr lang="en-US" altLang="en-US" sz="1000"/>
          </a:p>
        </p:txBody>
      </p:sp>
      <p:sp>
        <p:nvSpPr>
          <p:cNvPr id="23561" name="TextBox 1"/>
          <p:cNvSpPr txBox="1">
            <a:spLocks noChangeArrowheads="1"/>
          </p:cNvSpPr>
          <p:nvPr/>
        </p:nvSpPr>
        <p:spPr bwMode="auto">
          <a:xfrm>
            <a:off x="228600" y="2895600"/>
            <a:ext cx="8737600" cy="1810752"/>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Mit welchen Bindegewebserkrankungen (CTDs) und/oder </a:t>
            </a:r>
            <a:r>
              <a:rPr lang="en-US" altLang="en-US" sz="1200" i="1" dirty="0" err="1">
                <a:solidFill>
                  <a:srgbClr val="0000FF"/>
                </a:solidFill>
              </a:rPr>
              <a:t>Vaskulitiden </a:t>
            </a:r>
            <a:r>
              <a:rPr lang="en-US" altLang="en-US" sz="1200" i="1" dirty="0">
                <a:solidFill>
                  <a:srgbClr val="0000FF"/>
                </a:solidFill>
              </a:rPr>
              <a:t>wurde PUK in Verbindung gebracht?</a:t>
            </a:r>
          </a:p>
          <a:p>
            <a:pPr eaLnBrk="1" hangingPunct="1">
              <a:spcBef>
                <a:spcPct val="0"/>
              </a:spcBef>
              <a:buClrTx/>
              <a:buSzTx/>
              <a:buFontTx/>
              <a:buNone/>
            </a:pPr>
            <a:r>
              <a:rPr lang="en-US" altLang="en-US" sz="1200" dirty="0">
                <a:solidFill>
                  <a:srgbClr val="0000FF"/>
                </a:solidFill>
              </a:rPr>
              <a:t>So gut wie mit allen</a:t>
            </a:r>
          </a:p>
          <a:p>
            <a:pPr eaLnBrk="1" hangingPunct="1">
              <a:spcBef>
                <a:spcPct val="0"/>
              </a:spcBef>
              <a:buClrTx/>
              <a:buSzTx/>
              <a:buFontTx/>
              <a:buNone/>
            </a:pPr>
            <a:endParaRPr lang="en-US" altLang="en-US" sz="1600" dirty="0">
              <a:solidFill>
                <a:srgbClr val="0000FF"/>
              </a:solidFill>
            </a:endParaRPr>
          </a:p>
          <a:p>
            <a:pPr eaLnBrk="1" hangingPunct="1">
              <a:spcBef>
                <a:spcPct val="0"/>
              </a:spcBef>
              <a:buClrTx/>
              <a:buSzTx/>
              <a:buFontTx/>
              <a:buNone/>
            </a:pPr>
            <a:r>
              <a:rPr lang="en-US" altLang="en-US" sz="1200" i="1" dirty="0">
                <a:solidFill>
                  <a:srgbClr val="0000FF"/>
                </a:solidFill>
              </a:rPr>
              <a:t>Welche drei Erkrankungen treten am ehesten mit PUK auf?</a:t>
            </a:r>
          </a:p>
          <a:p>
            <a:pPr eaLnBrk="1" hangingPunct="1">
              <a:spcBef>
                <a:spcPct val="0"/>
              </a:spcBef>
              <a:buClrTx/>
              <a:buSzTx/>
              <a:buFontTx/>
              <a:buNone/>
            </a:pPr>
            <a:r>
              <a:rPr lang="en-US" altLang="en-US" sz="1200" dirty="0">
                <a:solidFill>
                  <a:srgbClr val="0000FF"/>
                </a:solidFill>
              </a:rPr>
              <a:t>Rheumatoide Arthritis, Granulomatose mit Polyangiitis und Polyarteritis nodosa</a:t>
            </a:r>
          </a:p>
          <a:p>
            <a:pPr eaLnBrk="1" hangingPunct="1">
              <a:spcBef>
                <a:spcPct val="0"/>
              </a:spcBef>
              <a:buClrTx/>
              <a:buSzTx/>
              <a:buFontTx/>
              <a:buNone/>
            </a:pPr>
            <a:endParaRPr lang="en-US" altLang="en-US" sz="1600" dirty="0">
              <a:solidFill>
                <a:srgbClr val="0000FF"/>
              </a:solidFill>
            </a:endParaRPr>
          </a:p>
          <a:p>
            <a:pPr eaLnBrk="1" hangingPunct="1">
              <a:spcBef>
                <a:spcPct val="0"/>
              </a:spcBef>
              <a:buClrTx/>
              <a:buSzTx/>
              <a:buFontTx/>
              <a:buNone/>
            </a:pPr>
            <a:r>
              <a:rPr lang="en-US" altLang="en-US" sz="1200" i="1" dirty="0">
                <a:solidFill>
                  <a:srgbClr val="0000FF"/>
                </a:solidFill>
              </a:rPr>
              <a:t>Was </a:t>
            </a:r>
            <a:r>
              <a:rPr lang="en-US" altLang="en-US" sz="1200" i="1" dirty="0" err="1">
                <a:solidFill>
                  <a:srgbClr val="0000FF"/>
                </a:solidFill>
              </a:rPr>
              <a:t>sollte</a:t>
            </a:r>
            <a:r>
              <a:rPr lang="en-US" altLang="en-US" sz="1200" i="1" dirty="0">
                <a:solidFill>
                  <a:srgbClr val="0000FF"/>
                </a:solidFill>
              </a:rPr>
              <a:t> der </a:t>
            </a:r>
            <a:r>
              <a:rPr lang="en-US" altLang="en-US" sz="1200" i="1" dirty="0" err="1">
                <a:solidFill>
                  <a:srgbClr val="0000FF"/>
                </a:solidFill>
              </a:rPr>
              <a:t>Augenarzt</a:t>
            </a:r>
            <a:r>
              <a:rPr lang="en-US" altLang="en-US" sz="1200" i="1" dirty="0">
                <a:solidFill>
                  <a:srgbClr val="0000FF"/>
                </a:solidFill>
              </a:rPr>
              <a:t> tun, </a:t>
            </a:r>
            <a:r>
              <a:rPr lang="en-US" altLang="en-US" sz="1200" i="1" dirty="0" err="1">
                <a:solidFill>
                  <a:srgbClr val="0000FF"/>
                </a:solidFill>
              </a:rPr>
              <a:t>wenn</a:t>
            </a:r>
            <a:r>
              <a:rPr lang="en-US" altLang="en-US" sz="1200" i="1" dirty="0">
                <a:solidFill>
                  <a:srgbClr val="0000FF"/>
                </a:solidFill>
              </a:rPr>
              <a:t> </a:t>
            </a:r>
            <a:r>
              <a:rPr lang="en-US" altLang="en-US" sz="1200" i="1" dirty="0" err="1">
                <a:solidFill>
                  <a:srgbClr val="0000FF"/>
                </a:solidFill>
              </a:rPr>
              <a:t>bei</a:t>
            </a:r>
            <a:r>
              <a:rPr lang="en-US" altLang="en-US" sz="1200" i="1" dirty="0">
                <a:solidFill>
                  <a:srgbClr val="0000FF"/>
                </a:solidFill>
              </a:rPr>
              <a:t> </a:t>
            </a:r>
            <a:r>
              <a:rPr lang="en-US" altLang="en-US" sz="1200" i="1" dirty="0" err="1">
                <a:solidFill>
                  <a:srgbClr val="0000FF"/>
                </a:solidFill>
              </a:rPr>
              <a:t>einem</a:t>
            </a:r>
            <a:r>
              <a:rPr lang="en-US" altLang="en-US" sz="1200" i="1" dirty="0">
                <a:solidFill>
                  <a:srgbClr val="0000FF"/>
                </a:solidFill>
              </a:rPr>
              <a:t> PUK-</a:t>
            </a:r>
            <a:r>
              <a:rPr lang="en-US" altLang="en-US" sz="1200" i="1" dirty="0" err="1">
                <a:solidFill>
                  <a:srgbClr val="0000FF"/>
                </a:solidFill>
              </a:rPr>
              <a:t>Patienten</a:t>
            </a:r>
            <a:r>
              <a:rPr lang="en-US" altLang="en-US" sz="1200" i="1" dirty="0">
                <a:solidFill>
                  <a:srgbClr val="0000FF"/>
                </a:solidFill>
              </a:rPr>
              <a:t> </a:t>
            </a:r>
            <a:r>
              <a:rPr lang="en-US" altLang="en-US" sz="1200" i="1" dirty="0" err="1">
                <a:solidFill>
                  <a:srgbClr val="0000FF"/>
                </a:solidFill>
              </a:rPr>
              <a:t>keine</a:t>
            </a:r>
            <a:r>
              <a:rPr lang="en-US" altLang="en-US" sz="1200" i="1" dirty="0">
                <a:solidFill>
                  <a:srgbClr val="0000FF"/>
                </a:solidFill>
              </a:rPr>
              <a:t> </a:t>
            </a:r>
            <a:r>
              <a:rPr lang="en-US" altLang="en-US" sz="1200" i="1" dirty="0" err="1">
                <a:solidFill>
                  <a:srgbClr val="0000FF"/>
                </a:solidFill>
              </a:rPr>
              <a:t>Bindegewebserkrankung</a:t>
            </a:r>
            <a:r>
              <a:rPr lang="en-US" altLang="en-US" sz="1200" i="1" dirty="0">
                <a:solidFill>
                  <a:srgbClr val="0000FF"/>
                </a:solidFill>
              </a:rPr>
              <a:t> </a:t>
            </a:r>
            <a:r>
              <a:rPr lang="en-US" altLang="en-US" sz="1200" i="1" dirty="0" err="1">
                <a:solidFill>
                  <a:srgbClr val="0000FF"/>
                </a:solidFill>
              </a:rPr>
              <a:t>oder</a:t>
            </a:r>
            <a:r>
              <a:rPr lang="en-US" altLang="en-US" sz="1200" i="1" dirty="0">
                <a:solidFill>
                  <a:srgbClr val="0000FF"/>
                </a:solidFill>
              </a:rPr>
              <a:t> </a:t>
            </a:r>
            <a:r>
              <a:rPr lang="en-US" altLang="en-US" sz="1200" i="1" dirty="0" err="1">
                <a:solidFill>
                  <a:srgbClr val="0000FF"/>
                </a:solidFill>
              </a:rPr>
              <a:t>Autoimmunerkrankung</a:t>
            </a:r>
            <a:r>
              <a:rPr lang="en-US" altLang="en-US" sz="1200" i="1" dirty="0">
                <a:solidFill>
                  <a:srgbClr val="0000FF"/>
                </a:solidFill>
              </a:rPr>
              <a:t> </a:t>
            </a:r>
            <a:r>
              <a:rPr lang="en-US" altLang="en-US" sz="1200" i="1" dirty="0" err="1">
                <a:solidFill>
                  <a:srgbClr val="0000FF"/>
                </a:solidFill>
              </a:rPr>
              <a:t>diagnostiziert</a:t>
            </a:r>
            <a:r>
              <a:rPr lang="en-US" altLang="en-US" sz="1200" i="1" dirty="0">
                <a:solidFill>
                  <a:srgbClr val="0000FF"/>
                </a:solidFill>
              </a:rPr>
              <a:t> </a:t>
            </a:r>
            <a:r>
              <a:rPr lang="en-US" altLang="en-US" sz="1200" i="1" dirty="0" err="1">
                <a:solidFill>
                  <a:srgbClr val="0000FF"/>
                </a:solidFill>
              </a:rPr>
              <a:t>wurde</a:t>
            </a:r>
            <a:r>
              <a:rPr lang="en-US" altLang="en-US" sz="1200" i="1" dirty="0">
                <a:solidFill>
                  <a:srgbClr val="0000FF"/>
                </a:solidFill>
              </a:rPr>
              <a:t>?</a:t>
            </a:r>
          </a:p>
          <a:p>
            <a:pPr eaLnBrk="1" hangingPunct="1">
              <a:spcBef>
                <a:spcPct val="0"/>
              </a:spcBef>
              <a:buClrTx/>
              <a:buSzTx/>
              <a:buFontTx/>
              <a:buNone/>
            </a:pPr>
            <a:r>
              <a:rPr lang="en-US" altLang="en-US" sz="1200" dirty="0">
                <a:solidFill>
                  <a:srgbClr val="0000FF"/>
                </a:solidFill>
              </a:rPr>
              <a:t>Eine diagnostische Abklärung einleiten (oder umgehend einen Rheumatologen damit beauftragen)</a:t>
            </a:r>
          </a:p>
        </p:txBody>
      </p:sp>
      <p:sp>
        <p:nvSpPr>
          <p:cNvPr id="2" name="Text Box 4">
            <a:extLst>
              <a:ext uri="{FF2B5EF4-FFF2-40B4-BE49-F238E27FC236}">
                <a16:creationId xmlns:a16="http://schemas.microsoft.com/office/drawing/2014/main" id="{A8A32C0C-EEFB-4E91-911A-3AF05C4893D9}"/>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3" name="TextBox 2">
            <a:extLst>
              <a:ext uri="{FF2B5EF4-FFF2-40B4-BE49-F238E27FC236}">
                <a16:creationId xmlns:a16="http://schemas.microsoft.com/office/drawing/2014/main" id="{67D4FEAE-B90B-476B-99A7-163DBB5E0860}"/>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4580"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4581"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F</a:t>
            </a:r>
          </a:p>
        </p:txBody>
      </p:sp>
      <p:sp>
        <p:nvSpPr>
          <p:cNvPr id="24582"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4584"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C376C55-1BDE-4186-936B-606112790F13}" type="slidenum">
              <a:rPr lang="en-US" altLang="en-US" sz="1000" smtClean="0"/>
              <a:t>64</a:t>
            </a:fld>
            <a:endParaRPr lang="en-US" altLang="en-US" sz="1000"/>
          </a:p>
        </p:txBody>
      </p:sp>
      <p:sp>
        <p:nvSpPr>
          <p:cNvPr id="22537" name="TextBox 1"/>
          <p:cNvSpPr txBox="1">
            <a:spLocks noChangeArrowheads="1"/>
          </p:cNvSpPr>
          <p:nvPr/>
        </p:nvSpPr>
        <p:spPr bwMode="auto">
          <a:xfrm>
            <a:off x="228600" y="2895600"/>
            <a:ext cx="8737600" cy="1810752"/>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mit allen</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Welche drei Erkrankungen treten am ehesten mit PUK auf?</a:t>
            </a:r>
          </a:p>
          <a:p>
            <a:pPr eaLnBrk="1" hangingPunct="1">
              <a:spcBef>
                <a:spcPct val="0"/>
              </a:spcBef>
              <a:buClrTx/>
              <a:buSzTx/>
              <a:buFontTx/>
              <a:buNone/>
              <a:defRPr/>
            </a:pPr>
            <a:r>
              <a:rPr lang="en-US" altLang="en-US" sz="1200" dirty="0">
                <a:solidFill>
                  <a:schemeClr val="bg1">
                    <a:lumMod val="75000"/>
                  </a:schemeClr>
                </a:solidFill>
              </a:rPr>
              <a:t>Rheumatoide Arthritis, Granulomatose mit Polyangiitis und Polyarteritis nodosa</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Was sollte der Augenarzt tun, wenn bei einem PUK-</a:t>
            </a:r>
            <a:r>
              <a:rPr lang="en-US" altLang="en-US" sz="1200" i="1" dirty="0" err="1">
                <a:solidFill>
                  <a:schemeClr val="bg1">
                    <a:lumMod val="75000"/>
                  </a:schemeClr>
                </a:solidFill>
              </a:rPr>
              <a:t>Patienten</a:t>
            </a:r>
            <a:r>
              <a:rPr lang="en-US" altLang="en-US" sz="1200" i="1" dirty="0">
                <a:solidFill>
                  <a:schemeClr val="bg1">
                    <a:lumMod val="75000"/>
                  </a:schemeClr>
                </a:solidFill>
              </a:rPr>
              <a:t> </a:t>
            </a:r>
            <a:r>
              <a:rPr lang="en-US" altLang="en-US" sz="1200" i="1" dirty="0" err="1">
                <a:solidFill>
                  <a:schemeClr val="bg1">
                    <a:lumMod val="75000"/>
                  </a:schemeClr>
                </a:solidFill>
              </a:rPr>
              <a:t>keine</a:t>
            </a:r>
            <a:r>
              <a:rPr lang="en-US" altLang="en-US" sz="1200" i="1" dirty="0">
                <a:solidFill>
                  <a:schemeClr val="bg1">
                    <a:lumMod val="75000"/>
                  </a:schemeClr>
                </a:solidFill>
              </a:rPr>
              <a:t> </a:t>
            </a:r>
            <a:r>
              <a:rPr lang="en-US" altLang="en-US" sz="1200" i="1" dirty="0" err="1">
                <a:solidFill>
                  <a:schemeClr val="bg1">
                    <a:lumMod val="75000"/>
                  </a:schemeClr>
                </a:solidFill>
              </a:rPr>
              <a:t>Bindegewebserkrankung</a:t>
            </a:r>
            <a:r>
              <a:rPr lang="en-US" altLang="en-US" sz="1200" i="1" dirty="0">
                <a:solidFill>
                  <a:schemeClr val="bg1">
                    <a:lumMod val="75000"/>
                  </a:schemeClr>
                </a:solidFill>
              </a:rPr>
              <a:t> </a:t>
            </a:r>
            <a:r>
              <a:rPr lang="en-US" altLang="en-US" sz="1200" i="1" dirty="0" err="1">
                <a:solidFill>
                  <a:schemeClr val="bg1">
                    <a:lumMod val="75000"/>
                  </a:schemeClr>
                </a:solidFill>
              </a:rPr>
              <a:t>oder</a:t>
            </a:r>
            <a:r>
              <a:rPr lang="en-US" altLang="en-US" sz="1200" i="1" dirty="0">
                <a:solidFill>
                  <a:schemeClr val="bg1">
                    <a:lumMod val="75000"/>
                  </a:schemeClr>
                </a:solidFill>
              </a:rPr>
              <a:t> </a:t>
            </a:r>
            <a:r>
              <a:rPr lang="en-US" altLang="en-US" sz="1200" i="1" dirty="0" err="1">
                <a:solidFill>
                  <a:schemeClr val="bg1">
                    <a:lumMod val="75000"/>
                  </a:schemeClr>
                </a:solidFill>
              </a:rPr>
              <a:t>Autoimmun</a:t>
            </a:r>
            <a:r>
              <a:rPr lang="en-US" altLang="en-US" sz="1200" i="1" dirty="0">
                <a:solidFill>
                  <a:schemeClr val="bg1">
                    <a:lumMod val="75000"/>
                  </a:schemeClr>
                </a:solidFill>
              </a:rPr>
              <a:t>-Diagnose vorliegt?</a:t>
            </a:r>
          </a:p>
          <a:p>
            <a:pPr eaLnBrk="1" hangingPunct="1">
              <a:spcBef>
                <a:spcPct val="0"/>
              </a:spcBef>
              <a:buClrTx/>
              <a:buSzTx/>
              <a:buFontTx/>
              <a:buNone/>
              <a:defRPr/>
            </a:pPr>
            <a:r>
              <a:rPr lang="en-US" altLang="en-US" sz="1200" dirty="0">
                <a:solidFill>
                  <a:schemeClr val="bg1">
                    <a:lumMod val="75000"/>
                  </a:schemeClr>
                </a:solidFill>
              </a:rPr>
              <a:t>Eine </a:t>
            </a:r>
            <a:r>
              <a:rPr lang="en-US" altLang="en-US" sz="1200" b="1" dirty="0">
                <a:solidFill>
                  <a:srgbClr val="0000FF"/>
                </a:solidFill>
              </a:rPr>
              <a:t>diagnostische Abklärung </a:t>
            </a:r>
            <a:r>
              <a:rPr lang="en-US" altLang="en-US" sz="1200" dirty="0">
                <a:solidFill>
                  <a:schemeClr val="bg1">
                    <a:lumMod val="75000"/>
                  </a:schemeClr>
                </a:solidFill>
              </a:rPr>
              <a:t>einleiten (oder umgehend einen Rheumatologen damit beauftragen)</a:t>
            </a:r>
          </a:p>
        </p:txBody>
      </p:sp>
      <p:sp>
        <p:nvSpPr>
          <p:cNvPr id="2" name="Oval 1"/>
          <p:cNvSpPr/>
          <p:nvPr/>
        </p:nvSpPr>
        <p:spPr>
          <a:xfrm>
            <a:off x="431800" y="4397083"/>
            <a:ext cx="2133600" cy="5334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4587" name="TextBox 2"/>
          <p:cNvSpPr txBox="1">
            <a:spLocks noChangeArrowheads="1"/>
          </p:cNvSpPr>
          <p:nvPr/>
        </p:nvSpPr>
        <p:spPr bwMode="auto">
          <a:xfrm>
            <a:off x="217488" y="5154613"/>
            <a:ext cx="6530955" cy="307777"/>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Wenn die Abklärung negativ ausfällt, welche nicht-autoimmune Diagnose sollten Sie in Betracht ziehen?</a:t>
            </a:r>
            <a:endParaRPr lang="en-US" altLang="en-US" sz="1400" dirty="0">
              <a:solidFill>
                <a:srgbClr val="FFC000"/>
              </a:solidFill>
            </a:endParaRPr>
          </a:p>
        </p:txBody>
      </p:sp>
      <p:sp>
        <p:nvSpPr>
          <p:cNvPr id="3" name="Text Box 4">
            <a:extLst>
              <a:ext uri="{FF2B5EF4-FFF2-40B4-BE49-F238E27FC236}">
                <a16:creationId xmlns:a16="http://schemas.microsoft.com/office/drawing/2014/main" id="{7967032B-51D4-45F6-B398-3F711BD1B2E5}"/>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8875DEBD-73A5-45F9-A246-31948B1A36F5}"/>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
            <a:extLst>
              <a:ext uri="{FF2B5EF4-FFF2-40B4-BE49-F238E27FC236}">
                <a16:creationId xmlns:a16="http://schemas.microsoft.com/office/drawing/2014/main" id="{3B448B0E-4D12-DEF8-F829-C503848272E4}"/>
              </a:ext>
            </a:extLst>
          </p:cNvPr>
          <p:cNvSpPr txBox="1">
            <a:spLocks noChangeArrowheads="1"/>
          </p:cNvSpPr>
          <p:nvPr/>
        </p:nvSpPr>
        <p:spPr bwMode="auto">
          <a:xfrm>
            <a:off x="228600" y="2895600"/>
            <a:ext cx="8737600" cy="1810752"/>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alle</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Bei welchen drei Erkrankungen tritt PUK am häufigsten auf?</a:t>
            </a:r>
          </a:p>
          <a:p>
            <a:pPr eaLnBrk="1" hangingPunct="1">
              <a:spcBef>
                <a:spcPct val="0"/>
              </a:spcBef>
              <a:buClrTx/>
              <a:buSzTx/>
              <a:buFontTx/>
              <a:buNone/>
              <a:defRPr/>
            </a:pPr>
            <a:r>
              <a:rPr lang="en-US" altLang="en-US" sz="1200" dirty="0">
                <a:solidFill>
                  <a:schemeClr val="bg1">
                    <a:lumMod val="75000"/>
                  </a:schemeClr>
                </a:solidFill>
              </a:rPr>
              <a:t>Rheumatoide Arthritis, Granulomatose mit Polyangiitis und Polyarteritis nodosa</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Was </a:t>
            </a:r>
            <a:r>
              <a:rPr lang="en-US" altLang="en-US" sz="1200" i="1" dirty="0" err="1">
                <a:solidFill>
                  <a:schemeClr val="bg1">
                    <a:lumMod val="75000"/>
                  </a:schemeClr>
                </a:solidFill>
              </a:rPr>
              <a:t>sollte</a:t>
            </a:r>
            <a:r>
              <a:rPr lang="en-US" altLang="en-US" sz="1200" i="1" dirty="0">
                <a:solidFill>
                  <a:schemeClr val="bg1">
                    <a:lumMod val="75000"/>
                  </a:schemeClr>
                </a:solidFill>
              </a:rPr>
              <a:t> der </a:t>
            </a:r>
            <a:r>
              <a:rPr lang="en-US" altLang="en-US" sz="1200" i="1" dirty="0" err="1">
                <a:solidFill>
                  <a:schemeClr val="bg1">
                    <a:lumMod val="75000"/>
                  </a:schemeClr>
                </a:solidFill>
              </a:rPr>
              <a:t>Augenarzt</a:t>
            </a:r>
            <a:r>
              <a:rPr lang="en-US" altLang="en-US" sz="1200" i="1" dirty="0">
                <a:solidFill>
                  <a:schemeClr val="bg1">
                    <a:lumMod val="75000"/>
                  </a:schemeClr>
                </a:solidFill>
              </a:rPr>
              <a:t> tun, </a:t>
            </a:r>
            <a:r>
              <a:rPr lang="en-US" altLang="en-US" sz="1200" i="1" dirty="0" err="1">
                <a:solidFill>
                  <a:schemeClr val="bg1">
                    <a:lumMod val="75000"/>
                  </a:schemeClr>
                </a:solidFill>
              </a:rPr>
              <a:t>wenn</a:t>
            </a:r>
            <a:r>
              <a:rPr lang="en-US" altLang="en-US" sz="1200" i="1" dirty="0">
                <a:solidFill>
                  <a:schemeClr val="bg1">
                    <a:lumMod val="75000"/>
                  </a:schemeClr>
                </a:solidFill>
              </a:rPr>
              <a:t> </a:t>
            </a:r>
            <a:r>
              <a:rPr lang="en-US" altLang="en-US" sz="1200" i="1" dirty="0" err="1">
                <a:solidFill>
                  <a:schemeClr val="bg1">
                    <a:lumMod val="75000"/>
                  </a:schemeClr>
                </a:solidFill>
              </a:rPr>
              <a:t>bei</a:t>
            </a:r>
            <a:r>
              <a:rPr lang="en-US" altLang="en-US" sz="1200" i="1" dirty="0">
                <a:solidFill>
                  <a:schemeClr val="bg1">
                    <a:lumMod val="75000"/>
                  </a:schemeClr>
                </a:solidFill>
              </a:rPr>
              <a:t> </a:t>
            </a:r>
            <a:r>
              <a:rPr lang="en-US" altLang="en-US" sz="1200" i="1" dirty="0" err="1">
                <a:solidFill>
                  <a:schemeClr val="bg1">
                    <a:lumMod val="75000"/>
                  </a:schemeClr>
                </a:solidFill>
              </a:rPr>
              <a:t>einem</a:t>
            </a:r>
            <a:r>
              <a:rPr lang="en-US" altLang="en-US" sz="1200" i="1" dirty="0">
                <a:solidFill>
                  <a:schemeClr val="bg1">
                    <a:lumMod val="75000"/>
                  </a:schemeClr>
                </a:solidFill>
              </a:rPr>
              <a:t> PUK-</a:t>
            </a:r>
            <a:r>
              <a:rPr lang="en-US" altLang="en-US" sz="1200" i="1" dirty="0" err="1">
                <a:solidFill>
                  <a:schemeClr val="bg1">
                    <a:lumMod val="75000"/>
                  </a:schemeClr>
                </a:solidFill>
              </a:rPr>
              <a:t>Patienten</a:t>
            </a:r>
            <a:r>
              <a:rPr lang="en-US" altLang="en-US" sz="1200" i="1" dirty="0">
                <a:solidFill>
                  <a:schemeClr val="bg1">
                    <a:lumMod val="75000"/>
                  </a:schemeClr>
                </a:solidFill>
              </a:rPr>
              <a:t> </a:t>
            </a:r>
            <a:r>
              <a:rPr lang="en-US" altLang="en-US" sz="1200" i="1" dirty="0" err="1">
                <a:solidFill>
                  <a:schemeClr val="bg1">
                    <a:lumMod val="75000"/>
                  </a:schemeClr>
                </a:solidFill>
              </a:rPr>
              <a:t>keine</a:t>
            </a:r>
            <a:r>
              <a:rPr lang="en-US" altLang="en-US" sz="1200" i="1" dirty="0">
                <a:solidFill>
                  <a:schemeClr val="bg1">
                    <a:lumMod val="75000"/>
                  </a:schemeClr>
                </a:solidFill>
              </a:rPr>
              <a:t> </a:t>
            </a:r>
            <a:r>
              <a:rPr lang="en-US" altLang="en-US" sz="1200" i="1" dirty="0" err="1">
                <a:solidFill>
                  <a:schemeClr val="bg1">
                    <a:lumMod val="75000"/>
                  </a:schemeClr>
                </a:solidFill>
              </a:rPr>
              <a:t>Bindegewebserkrankung</a:t>
            </a:r>
            <a:r>
              <a:rPr lang="en-US" altLang="en-US" sz="1200" i="1" dirty="0">
                <a:solidFill>
                  <a:schemeClr val="bg1">
                    <a:lumMod val="75000"/>
                  </a:schemeClr>
                </a:solidFill>
              </a:rPr>
              <a:t> </a:t>
            </a:r>
            <a:r>
              <a:rPr lang="en-US" altLang="en-US" sz="1200" i="1" dirty="0" err="1">
                <a:solidFill>
                  <a:schemeClr val="bg1">
                    <a:lumMod val="75000"/>
                  </a:schemeClr>
                </a:solidFill>
              </a:rPr>
              <a:t>oder</a:t>
            </a:r>
            <a:r>
              <a:rPr lang="en-US" altLang="en-US" sz="1200" i="1" dirty="0">
                <a:solidFill>
                  <a:schemeClr val="bg1">
                    <a:lumMod val="75000"/>
                  </a:schemeClr>
                </a:solidFill>
              </a:rPr>
              <a:t> </a:t>
            </a:r>
            <a:r>
              <a:rPr lang="en-US" altLang="en-US" sz="1200" i="1" dirty="0" err="1">
                <a:solidFill>
                  <a:schemeClr val="bg1">
                    <a:lumMod val="75000"/>
                  </a:schemeClr>
                </a:solidFill>
              </a:rPr>
              <a:t>Autoimmun</a:t>
            </a:r>
            <a:r>
              <a:rPr lang="en-US" altLang="en-US" sz="1200" i="1" dirty="0">
                <a:solidFill>
                  <a:schemeClr val="bg1">
                    <a:lumMod val="75000"/>
                  </a:schemeClr>
                </a:solidFill>
              </a:rPr>
              <a:t>-Diagnose </a:t>
            </a:r>
            <a:r>
              <a:rPr lang="en-US" altLang="en-US" sz="1200" i="1" dirty="0" err="1">
                <a:solidFill>
                  <a:schemeClr val="bg1">
                    <a:lumMod val="75000"/>
                  </a:schemeClr>
                </a:solidFill>
              </a:rPr>
              <a:t>vorliegt</a:t>
            </a:r>
            <a:r>
              <a:rPr lang="en-US" altLang="en-US" sz="1200" i="1" dirty="0">
                <a:solidFill>
                  <a:schemeClr val="bg1">
                    <a:lumMod val="75000"/>
                  </a:schemeClr>
                </a:solidFill>
              </a:rPr>
              <a:t>?</a:t>
            </a:r>
          </a:p>
          <a:p>
            <a:pPr eaLnBrk="1" hangingPunct="1">
              <a:spcBef>
                <a:spcPct val="0"/>
              </a:spcBef>
              <a:buClrTx/>
              <a:buSzTx/>
              <a:buFontTx/>
              <a:buNone/>
              <a:defRPr/>
            </a:pPr>
            <a:r>
              <a:rPr lang="en-US" altLang="en-US" sz="1200" dirty="0">
                <a:solidFill>
                  <a:schemeClr val="bg1">
                    <a:lumMod val="75000"/>
                  </a:schemeClr>
                </a:solidFill>
              </a:rPr>
              <a:t>Eine </a:t>
            </a:r>
            <a:r>
              <a:rPr lang="en-US" altLang="en-US" sz="1200" b="1" dirty="0">
                <a:solidFill>
                  <a:srgbClr val="0000FF"/>
                </a:solidFill>
              </a:rPr>
              <a:t>diagnostische Abklärung </a:t>
            </a:r>
            <a:r>
              <a:rPr lang="en-US" altLang="en-US" sz="1200" dirty="0">
                <a:solidFill>
                  <a:schemeClr val="bg1">
                    <a:lumMod val="75000"/>
                  </a:schemeClr>
                </a:solidFill>
              </a:rPr>
              <a:t>einleiten (oder umgehend einen Rheumatologen damit beauftragen)</a:t>
            </a:r>
          </a:p>
        </p:txBody>
      </p:sp>
      <p:sp>
        <p:nvSpPr>
          <p:cNvPr id="25603"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5604"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5605"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A</a:t>
            </a:r>
          </a:p>
        </p:txBody>
      </p:sp>
      <p:sp>
        <p:nvSpPr>
          <p:cNvPr id="25606"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Die autoimmune PUK ist in der Regel einseitig und sektoral                         </a:t>
            </a:r>
          </a:p>
          <a:p>
            <a:pPr eaLnBrk="1" hangingPunct="1"/>
            <a:r>
              <a:rPr lang="en-US" altLang="en-US" sz="1200" dirty="0">
                <a:solidFill>
                  <a:schemeClr val="bg1">
                    <a:lumMod val="75000"/>
                  </a:schemeClr>
                </a:solidFill>
              </a:rPr>
              <a:t>Sie kündigt häufig eine Exazerbation der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560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FD594711-20C5-401E-AD8F-72AF548FC13C}" type="slidenum">
              <a:rPr lang="en-US" altLang="en-US" sz="1000" smtClean="0"/>
              <a:t>65</a:t>
            </a:fld>
            <a:endParaRPr lang="en-US" altLang="en-US" sz="1000"/>
          </a:p>
        </p:txBody>
      </p:sp>
      <p:sp>
        <p:nvSpPr>
          <p:cNvPr id="2" name="Oval 1"/>
          <p:cNvSpPr/>
          <p:nvPr/>
        </p:nvSpPr>
        <p:spPr>
          <a:xfrm>
            <a:off x="381000" y="4308419"/>
            <a:ext cx="2133600" cy="5334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5611" name="TextBox 2"/>
          <p:cNvSpPr txBox="1">
            <a:spLocks noChangeArrowheads="1"/>
          </p:cNvSpPr>
          <p:nvPr/>
        </p:nvSpPr>
        <p:spPr bwMode="auto">
          <a:xfrm>
            <a:off x="217488" y="5154613"/>
            <a:ext cx="6530955" cy="523220"/>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Wenn die Untersuchung negativ ausfällt, welche nicht-autoimmune Diagnose sollten Sie in Betracht ziehen?</a:t>
            </a:r>
          </a:p>
          <a:p>
            <a:pPr eaLnBrk="1" hangingPunct="1">
              <a:spcBef>
                <a:spcPct val="0"/>
              </a:spcBef>
              <a:buClrTx/>
              <a:buSzTx/>
              <a:buFontTx/>
              <a:buNone/>
            </a:pPr>
            <a:r>
              <a:rPr lang="en-US" altLang="en-US" sz="1200" b="1" dirty="0">
                <a:solidFill>
                  <a:srgbClr val="0000FF"/>
                </a:solidFill>
              </a:rPr>
              <a:t>Infektiöse </a:t>
            </a:r>
            <a:r>
              <a:rPr lang="en-US" altLang="en-US" sz="1200" dirty="0">
                <a:solidFill>
                  <a:srgbClr val="0000FF"/>
                </a:solidFill>
              </a:rPr>
              <a:t>PUK</a:t>
            </a:r>
            <a:endParaRPr lang="en-US" altLang="en-US" sz="1400" dirty="0">
              <a:solidFill>
                <a:srgbClr val="FFC000"/>
              </a:solidFill>
            </a:endParaRPr>
          </a:p>
        </p:txBody>
      </p:sp>
      <p:sp>
        <p:nvSpPr>
          <p:cNvPr id="3" name="Text Box 4">
            <a:extLst>
              <a:ext uri="{FF2B5EF4-FFF2-40B4-BE49-F238E27FC236}">
                <a16:creationId xmlns:a16="http://schemas.microsoft.com/office/drawing/2014/main" id="{7AFFB063-CE63-42DB-869B-29E757E5568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Bedenken hinsichtlich PUK</a:t>
            </a:r>
          </a:p>
        </p:txBody>
      </p:sp>
      <p:sp>
        <p:nvSpPr>
          <p:cNvPr id="4" name="TextBox 3">
            <a:extLst>
              <a:ext uri="{FF2B5EF4-FFF2-40B4-BE49-F238E27FC236}">
                <a16:creationId xmlns:a16="http://schemas.microsoft.com/office/drawing/2014/main" id="{47713A4D-D6EE-4896-8845-12F098555FCE}"/>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
            <a:extLst>
              <a:ext uri="{FF2B5EF4-FFF2-40B4-BE49-F238E27FC236}">
                <a16:creationId xmlns:a16="http://schemas.microsoft.com/office/drawing/2014/main" id="{739F391A-9DBA-EAF6-4870-1DE87C994CC1}"/>
              </a:ext>
            </a:extLst>
          </p:cNvPr>
          <p:cNvSpPr txBox="1">
            <a:spLocks noChangeArrowheads="1"/>
          </p:cNvSpPr>
          <p:nvPr/>
        </p:nvSpPr>
        <p:spPr bwMode="auto">
          <a:xfrm>
            <a:off x="228600" y="2895600"/>
            <a:ext cx="8737600" cy="2062163"/>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alle</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Bei welchen drei Erkrankungen tritt PUK am häufigsten auf?</a:t>
            </a:r>
          </a:p>
          <a:p>
            <a:pPr eaLnBrk="1" hangingPunct="1">
              <a:spcBef>
                <a:spcPct val="0"/>
              </a:spcBef>
              <a:buClrTx/>
              <a:buSzTx/>
              <a:buFontTx/>
              <a:buNone/>
              <a:defRPr/>
            </a:pPr>
            <a:r>
              <a:rPr lang="en-US" altLang="en-US" sz="1200" dirty="0">
                <a:solidFill>
                  <a:schemeClr val="bg1">
                    <a:lumMod val="75000"/>
                  </a:schemeClr>
                </a:solidFill>
              </a:rPr>
              <a:t>Rheumatoide Arthritis, Granulomatose mit Polyangiitis und Polyarteritis nodosa</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Was sollte der Augenarzt tun, wenn bei einem PUK</a:t>
            </a:r>
            <a:r>
              <a:rPr lang="en-US" altLang="en-US" sz="1200" i="1" dirty="0" err="1">
                <a:solidFill>
                  <a:schemeClr val="bg1">
                    <a:lumMod val="75000"/>
                  </a:schemeClr>
                </a:solidFill>
              </a:rPr>
              <a:t>-Patienten </a:t>
            </a:r>
            <a:r>
              <a:rPr lang="en-US" altLang="en-US" sz="1200" i="1" dirty="0">
                <a:solidFill>
                  <a:schemeClr val="bg1">
                    <a:lumMod val="75000"/>
                  </a:schemeClr>
                </a:solidFill>
              </a:rPr>
              <a:t>keine CTD- oder Autoimmundiagnose vorliegt?</a:t>
            </a:r>
          </a:p>
          <a:p>
            <a:pPr eaLnBrk="1" hangingPunct="1">
              <a:spcBef>
                <a:spcPct val="0"/>
              </a:spcBef>
              <a:buClrTx/>
              <a:buSzTx/>
              <a:buFontTx/>
              <a:buNone/>
              <a:defRPr/>
            </a:pPr>
            <a:r>
              <a:rPr lang="en-US" altLang="en-US" sz="1200" dirty="0">
                <a:solidFill>
                  <a:schemeClr val="bg1">
                    <a:lumMod val="75000"/>
                  </a:schemeClr>
                </a:solidFill>
              </a:rPr>
              <a:t>Eine </a:t>
            </a:r>
            <a:r>
              <a:rPr lang="en-US" altLang="en-US" sz="1200" b="1" dirty="0">
                <a:solidFill>
                  <a:srgbClr val="0000FF"/>
                </a:solidFill>
              </a:rPr>
              <a:t>diagnostische Abklärung </a:t>
            </a:r>
            <a:r>
              <a:rPr lang="en-US" altLang="en-US" sz="1200" dirty="0">
                <a:solidFill>
                  <a:schemeClr val="bg1">
                    <a:lumMod val="75000"/>
                  </a:schemeClr>
                </a:solidFill>
              </a:rPr>
              <a:t>einleiten (oder umgehend einen Rheumatologen damit beauftragen)</a:t>
            </a:r>
          </a:p>
        </p:txBody>
      </p:sp>
      <p:sp>
        <p:nvSpPr>
          <p:cNvPr id="26627"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6628"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6629"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F</a:t>
            </a:r>
          </a:p>
        </p:txBody>
      </p:sp>
      <p:sp>
        <p:nvSpPr>
          <p:cNvPr id="26630"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Die autoimmune PUK ist in der Regel einseitig und sektoral                         </a:t>
            </a:r>
          </a:p>
          <a:p>
            <a:pPr eaLnBrk="1" hangingPunct="1"/>
            <a:r>
              <a:rPr lang="en-US" altLang="en-US" sz="1200" dirty="0">
                <a:solidFill>
                  <a:schemeClr val="bg1">
                    <a:lumMod val="75000"/>
                  </a:schemeClr>
                </a:solidFill>
              </a:rPr>
              <a:t>Sie kündigt häufig eine Exazerbation der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663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20F724A9-DE98-4C48-A7D0-5694A7AAE5A9}" type="slidenum">
              <a:rPr lang="en-US" altLang="en-US" sz="1000" smtClean="0"/>
              <a:t>66</a:t>
            </a:fld>
            <a:endParaRPr lang="en-US" altLang="en-US" sz="1000"/>
          </a:p>
        </p:txBody>
      </p:sp>
      <p:sp>
        <p:nvSpPr>
          <p:cNvPr id="2" name="Oval 1"/>
          <p:cNvSpPr/>
          <p:nvPr/>
        </p:nvSpPr>
        <p:spPr>
          <a:xfrm>
            <a:off x="431800" y="4176733"/>
            <a:ext cx="2133600" cy="5334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6635" name="TextBox 2"/>
          <p:cNvSpPr txBox="1">
            <a:spLocks noChangeArrowheads="1"/>
          </p:cNvSpPr>
          <p:nvPr/>
        </p:nvSpPr>
        <p:spPr bwMode="auto">
          <a:xfrm>
            <a:off x="217488" y="5154613"/>
            <a:ext cx="8773556" cy="954107"/>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Wenn die Untersuchung negativ ausfällt, welche nicht-autoimmune Diagnose sollten Sie in Betracht ziehen?</a:t>
            </a:r>
          </a:p>
          <a:p>
            <a:pPr eaLnBrk="1" hangingPunct="1">
              <a:spcBef>
                <a:spcPct val="0"/>
              </a:spcBef>
              <a:buClrTx/>
              <a:buSzTx/>
              <a:buFontTx/>
              <a:buNone/>
            </a:pPr>
            <a:r>
              <a:rPr lang="en-US" altLang="en-US" sz="1200" b="1" dirty="0">
                <a:solidFill>
                  <a:srgbClr val="0000FF"/>
                </a:solidFill>
              </a:rPr>
              <a:t>Infektiöse </a:t>
            </a:r>
            <a:r>
              <a:rPr lang="en-US" altLang="en-US" sz="1200" dirty="0">
                <a:solidFill>
                  <a:srgbClr val="0000FF"/>
                </a:solidFill>
              </a:rPr>
              <a:t>PUK</a:t>
            </a:r>
          </a:p>
          <a:p>
            <a:pPr eaLnBrk="1" hangingPunct="1">
              <a:spcBef>
                <a:spcPct val="0"/>
              </a:spcBef>
              <a:buClrTx/>
              <a:buSzTx/>
              <a:buFontTx/>
              <a:buNone/>
            </a:pPr>
            <a:endParaRPr lang="en-US" altLang="en-US" sz="1400" dirty="0">
              <a:solidFill>
                <a:srgbClr val="0000FF"/>
              </a:solidFill>
            </a:endParaRPr>
          </a:p>
          <a:p>
            <a:pPr eaLnBrk="1" hangingPunct="1">
              <a:spcBef>
                <a:spcPct val="0"/>
              </a:spcBef>
              <a:buClrTx/>
              <a:buSzTx/>
              <a:buFontTx/>
              <a:buNone/>
            </a:pPr>
            <a:r>
              <a:rPr lang="en-US" altLang="en-US" sz="1200" i="1" dirty="0">
                <a:solidFill>
                  <a:srgbClr val="0000FF"/>
                </a:solidFill>
              </a:rPr>
              <a:t>Wenn die PUK mit reichlich mukopurulentem Ausfluss einhergeht, welche infektiöse Ursache sollten Sie in Betracht ziehen?</a:t>
            </a:r>
          </a:p>
        </p:txBody>
      </p:sp>
      <p:sp>
        <p:nvSpPr>
          <p:cNvPr id="3" name="Text Box 4">
            <a:extLst>
              <a:ext uri="{FF2B5EF4-FFF2-40B4-BE49-F238E27FC236}">
                <a16:creationId xmlns:a16="http://schemas.microsoft.com/office/drawing/2014/main" id="{604D39BF-2067-4B65-86F5-9207E1C61834}"/>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603012C9-4A05-4555-8B91-F16EAD006D2B}"/>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
            <a:extLst>
              <a:ext uri="{FF2B5EF4-FFF2-40B4-BE49-F238E27FC236}">
                <a16:creationId xmlns:a16="http://schemas.microsoft.com/office/drawing/2014/main" id="{C04F15CC-133D-064D-CD85-790B7ED0C165}"/>
              </a:ext>
            </a:extLst>
          </p:cNvPr>
          <p:cNvSpPr txBox="1">
            <a:spLocks noChangeArrowheads="1"/>
          </p:cNvSpPr>
          <p:nvPr/>
        </p:nvSpPr>
        <p:spPr bwMode="auto">
          <a:xfrm>
            <a:off x="228600" y="2895600"/>
            <a:ext cx="8737600" cy="2062163"/>
          </a:xfrm>
          <a:prstGeom prst="rect">
            <a:avLst/>
          </a:prstGeom>
          <a:noFill/>
          <a:ln>
            <a:noFill/>
          </a:ln>
        </p:spPr>
        <p:txBody>
          <a:bodyPr wrap="square" lIns="25400" tIns="12700" rIns="25400" bIns="12700">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defRPr/>
            </a:pPr>
            <a:r>
              <a:rPr lang="en-US" altLang="en-US" sz="1200" i="1" dirty="0">
                <a:solidFill>
                  <a:schemeClr val="bg1">
                    <a:lumMod val="75000"/>
                  </a:schemeClr>
                </a:solidFill>
              </a:rPr>
              <a:t>Mit welchen Bindegewebserkrankungen (CTDs) und/oder </a:t>
            </a:r>
            <a:r>
              <a:rPr lang="en-US" altLang="en-US" sz="1200" i="1" dirty="0" err="1">
                <a:solidFill>
                  <a:schemeClr val="bg1">
                    <a:lumMod val="75000"/>
                  </a:schemeClr>
                </a:solidFill>
              </a:rPr>
              <a:t>Vaskulitiden </a:t>
            </a:r>
            <a:r>
              <a:rPr lang="en-US" altLang="en-US" sz="1200" i="1" dirty="0">
                <a:solidFill>
                  <a:schemeClr val="bg1">
                    <a:lumMod val="75000"/>
                  </a:schemeClr>
                </a:solidFill>
              </a:rPr>
              <a:t>wurde PUK in Verbindung gebracht?</a:t>
            </a:r>
          </a:p>
          <a:p>
            <a:pPr eaLnBrk="1" hangingPunct="1">
              <a:spcBef>
                <a:spcPct val="0"/>
              </a:spcBef>
              <a:buClrTx/>
              <a:buSzTx/>
              <a:buFontTx/>
              <a:buNone/>
              <a:defRPr/>
            </a:pPr>
            <a:r>
              <a:rPr lang="en-US" altLang="en-US" sz="1200" dirty="0">
                <a:solidFill>
                  <a:schemeClr val="bg1">
                    <a:lumMod val="75000"/>
                  </a:schemeClr>
                </a:solidFill>
              </a:rPr>
              <a:t>So gut wie alle</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Bei welchen drei Erkrankungen tritt PUK am häufigsten auf?</a:t>
            </a:r>
          </a:p>
          <a:p>
            <a:pPr eaLnBrk="1" hangingPunct="1">
              <a:spcBef>
                <a:spcPct val="0"/>
              </a:spcBef>
              <a:buClrTx/>
              <a:buSzTx/>
              <a:buFontTx/>
              <a:buNone/>
              <a:defRPr/>
            </a:pPr>
            <a:r>
              <a:rPr lang="en-US" altLang="en-US" sz="1200" dirty="0">
                <a:solidFill>
                  <a:schemeClr val="bg1">
                    <a:lumMod val="75000"/>
                  </a:schemeClr>
                </a:solidFill>
              </a:rPr>
              <a:t>Rheumatoide Arthritis, Granulomatose mit Polyangiitis und Polyarteritis nodosa</a:t>
            </a:r>
          </a:p>
          <a:p>
            <a:pPr eaLnBrk="1" hangingPunct="1">
              <a:spcBef>
                <a:spcPct val="0"/>
              </a:spcBef>
              <a:buClrTx/>
              <a:buSzTx/>
              <a:buFontTx/>
              <a:buNone/>
              <a:defRPr/>
            </a:pPr>
            <a:endParaRPr lang="en-US" altLang="en-US" sz="1600" dirty="0">
              <a:solidFill>
                <a:schemeClr val="bg1">
                  <a:lumMod val="75000"/>
                </a:schemeClr>
              </a:solidFill>
            </a:endParaRPr>
          </a:p>
          <a:p>
            <a:pPr eaLnBrk="1" hangingPunct="1">
              <a:spcBef>
                <a:spcPct val="0"/>
              </a:spcBef>
              <a:buClrTx/>
              <a:buSzTx/>
              <a:buFontTx/>
              <a:buNone/>
              <a:defRPr/>
            </a:pPr>
            <a:r>
              <a:rPr lang="en-US" altLang="en-US" sz="1200" i="1" dirty="0">
                <a:solidFill>
                  <a:schemeClr val="bg1">
                    <a:lumMod val="75000"/>
                  </a:schemeClr>
                </a:solidFill>
              </a:rPr>
              <a:t>Was sollte der Augenarzt tun, wenn bei einem PUK</a:t>
            </a:r>
            <a:r>
              <a:rPr lang="en-US" altLang="en-US" sz="1200" i="1" dirty="0" err="1">
                <a:solidFill>
                  <a:schemeClr val="bg1">
                    <a:lumMod val="75000"/>
                  </a:schemeClr>
                </a:solidFill>
              </a:rPr>
              <a:t>-Patienten </a:t>
            </a:r>
            <a:r>
              <a:rPr lang="en-US" altLang="en-US" sz="1200" i="1" dirty="0">
                <a:solidFill>
                  <a:schemeClr val="bg1">
                    <a:lumMod val="75000"/>
                  </a:schemeClr>
                </a:solidFill>
              </a:rPr>
              <a:t>keine CTD- oder Autoimmundiagnose vorliegt?</a:t>
            </a:r>
          </a:p>
          <a:p>
            <a:pPr eaLnBrk="1" hangingPunct="1">
              <a:spcBef>
                <a:spcPct val="0"/>
              </a:spcBef>
              <a:buClrTx/>
              <a:buSzTx/>
              <a:buFontTx/>
              <a:buNone/>
              <a:defRPr/>
            </a:pPr>
            <a:r>
              <a:rPr lang="en-US" altLang="en-US" sz="1200" dirty="0">
                <a:solidFill>
                  <a:schemeClr val="bg1">
                    <a:lumMod val="75000"/>
                  </a:schemeClr>
                </a:solidFill>
              </a:rPr>
              <a:t>Eine </a:t>
            </a:r>
            <a:r>
              <a:rPr lang="en-US" altLang="en-US" sz="1200" b="1" dirty="0">
                <a:solidFill>
                  <a:srgbClr val="0000FF"/>
                </a:solidFill>
              </a:rPr>
              <a:t>diagnostische Abklärung </a:t>
            </a:r>
            <a:r>
              <a:rPr lang="en-US" altLang="en-US" sz="1200" dirty="0">
                <a:solidFill>
                  <a:schemeClr val="bg1">
                    <a:lumMod val="75000"/>
                  </a:schemeClr>
                </a:solidFill>
              </a:rPr>
              <a:t>einleiten (oder umgehend einen Rheumatologen damit beauftragen)</a:t>
            </a:r>
          </a:p>
        </p:txBody>
      </p:sp>
      <p:sp>
        <p:nvSpPr>
          <p:cNvPr id="27651"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27652"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27653"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A</a:t>
            </a:r>
          </a:p>
        </p:txBody>
      </p:sp>
      <p:sp>
        <p:nvSpPr>
          <p:cNvPr id="27654"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Die autoimmune PUK ist in der Regel einseitig und sektoral                         </a:t>
            </a:r>
          </a:p>
          <a:p>
            <a:pPr eaLnBrk="1" hangingPunct="1"/>
            <a:r>
              <a:rPr lang="en-US" altLang="en-US" sz="1200" dirty="0">
                <a:solidFill>
                  <a:schemeClr val="bg1">
                    <a:lumMod val="75000"/>
                  </a:schemeClr>
                </a:solidFill>
              </a:rPr>
              <a:t>Sie kündigt häufig eine Exazerbation der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2765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11CA3F6-F70A-4A19-9008-32C274AAE830}" type="slidenum">
              <a:rPr lang="en-US" altLang="en-US" sz="1000" smtClean="0"/>
              <a:t>67</a:t>
            </a:fld>
            <a:endParaRPr lang="en-US" altLang="en-US" sz="1000"/>
          </a:p>
        </p:txBody>
      </p:sp>
      <p:sp>
        <p:nvSpPr>
          <p:cNvPr id="2" name="Oval 1"/>
          <p:cNvSpPr/>
          <p:nvPr/>
        </p:nvSpPr>
        <p:spPr>
          <a:xfrm>
            <a:off x="492705" y="4114800"/>
            <a:ext cx="2133600" cy="5334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7659" name="TextBox 2"/>
          <p:cNvSpPr txBox="1">
            <a:spLocks noChangeArrowheads="1"/>
          </p:cNvSpPr>
          <p:nvPr/>
        </p:nvSpPr>
        <p:spPr bwMode="auto">
          <a:xfrm>
            <a:off x="217488" y="5154613"/>
            <a:ext cx="8774112" cy="1169987"/>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Wenn die Untersuchung negativ ausfällt, welche nicht-autoimmune Diagnose sollten Sie in Betracht ziehen?</a:t>
            </a:r>
          </a:p>
          <a:p>
            <a:pPr eaLnBrk="1" hangingPunct="1">
              <a:spcBef>
                <a:spcPct val="0"/>
              </a:spcBef>
              <a:buClrTx/>
              <a:buSzTx/>
              <a:buFontTx/>
              <a:buNone/>
            </a:pPr>
            <a:r>
              <a:rPr lang="en-US" altLang="en-US" sz="1200" b="1" dirty="0">
                <a:solidFill>
                  <a:srgbClr val="0000FF"/>
                </a:solidFill>
              </a:rPr>
              <a:t>Infektiöse </a:t>
            </a:r>
            <a:r>
              <a:rPr lang="en-US" altLang="en-US" sz="1200" dirty="0">
                <a:solidFill>
                  <a:srgbClr val="0000FF"/>
                </a:solidFill>
              </a:rPr>
              <a:t>PUK</a:t>
            </a:r>
          </a:p>
          <a:p>
            <a:pPr eaLnBrk="1" hangingPunct="1">
              <a:spcBef>
                <a:spcPct val="0"/>
              </a:spcBef>
              <a:buClrTx/>
              <a:buSzTx/>
              <a:buFontTx/>
              <a:buNone/>
            </a:pPr>
            <a:endParaRPr lang="en-US" altLang="en-US" sz="1400" dirty="0">
              <a:solidFill>
                <a:srgbClr val="0000FF"/>
              </a:solidFill>
            </a:endParaRPr>
          </a:p>
          <a:p>
            <a:pPr eaLnBrk="1" hangingPunct="1">
              <a:spcBef>
                <a:spcPct val="0"/>
              </a:spcBef>
              <a:buClrTx/>
              <a:buSzTx/>
              <a:buFontTx/>
              <a:buNone/>
            </a:pPr>
            <a:r>
              <a:rPr lang="en-US" altLang="en-US" sz="1200" i="1" dirty="0">
                <a:solidFill>
                  <a:srgbClr val="0000FF"/>
                </a:solidFill>
              </a:rPr>
              <a:t>Wenn die PUK mit reichlich mukopurulentem Ausfluss einhergeht, welche infektiöse Ursache sollten Sie in Betracht ziehen?</a:t>
            </a:r>
          </a:p>
          <a:p>
            <a:pPr eaLnBrk="1" hangingPunct="1">
              <a:spcBef>
                <a:spcPct val="0"/>
              </a:spcBef>
              <a:buClrTx/>
              <a:buSzTx/>
              <a:buFontTx/>
              <a:buNone/>
            </a:pPr>
            <a:r>
              <a:rPr lang="en-US" altLang="en-US" sz="1200" dirty="0">
                <a:solidFill>
                  <a:srgbClr val="0000FF"/>
                </a:solidFill>
              </a:rPr>
              <a:t>Gonokokkeninfektion</a:t>
            </a:r>
          </a:p>
        </p:txBody>
      </p:sp>
      <p:sp>
        <p:nvSpPr>
          <p:cNvPr id="3" name="Text Box 4">
            <a:extLst>
              <a:ext uri="{FF2B5EF4-FFF2-40B4-BE49-F238E27FC236}">
                <a16:creationId xmlns:a16="http://schemas.microsoft.com/office/drawing/2014/main" id="{E08FBA7B-FC84-4E99-9597-C8602C7479E2}"/>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6B641C80-FCF5-4FA5-934A-459132CE5064}"/>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ist PUK assoziiert?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7"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28678" name="Rectangle 12"/>
          <p:cNvSpPr>
            <a:spLocks noGrp="1" noChangeArrowheads="1"/>
          </p:cNvSpPr>
          <p:nvPr>
            <p:ph type="body" idx="1"/>
          </p:nvPr>
        </p:nvSpPr>
        <p:spPr>
          <a:xfrm>
            <a:off x="228600" y="1850495"/>
            <a:ext cx="8534400" cy="4876800"/>
          </a:xfrm>
        </p:spPr>
        <p:txBody>
          <a:bodyPr wrap="square" lIns="25400" tIns="12700" rIns="25400" bIns="12700"/>
          <a:lstStyle/>
          <a:p>
            <a:pPr eaLnBrk="1" hangingPunct="1"/>
            <a:r>
              <a:rPr lang="en-US" altLang="en-US" sz="1200" dirty="0"/>
              <a:t>Autoimmun-PUK ist in der Regel </a:t>
            </a:r>
            <a:r>
              <a:rPr lang="en-US" altLang="en-US" sz="1200" dirty="0">
                <a:solidFill>
                  <a:srgbClr val="0000FF"/>
                </a:solidFill>
              </a:rPr>
              <a:t>einseitig </a:t>
            </a:r>
            <a:r>
              <a:rPr lang="en-US" altLang="en-US" sz="1200" dirty="0"/>
              <a:t>und </a:t>
            </a:r>
            <a:r>
              <a:rPr lang="en-US" altLang="en-US" sz="1200" dirty="0">
                <a:solidFill>
                  <a:srgbClr val="0000FF"/>
                </a:solidFill>
              </a:rPr>
              <a:t>sektoral </a:t>
            </a:r>
            <a:r>
              <a:rPr lang="en-US" altLang="en-US" sz="1200" dirty="0"/>
              <a:t>                        </a:t>
            </a:r>
          </a:p>
          <a:p>
            <a:pPr eaLnBrk="1" hangingPunct="1"/>
            <a:r>
              <a:rPr lang="en-US" altLang="en-US" sz="1200" dirty="0"/>
              <a:t>Sie kündigt häufig </a:t>
            </a:r>
            <a:r>
              <a:rPr lang="en-US" altLang="en-US" sz="1200" dirty="0">
                <a:solidFill>
                  <a:srgbClr val="0000FF"/>
                </a:solidFill>
              </a:rPr>
              <a:t>eine Verschlimmerung </a:t>
            </a:r>
            <a:r>
              <a:rPr lang="en-US" altLang="en-US" sz="1200" dirty="0"/>
              <a:t>einer systemischen Erkrankung an </a:t>
            </a:r>
          </a:p>
          <a:p>
            <a:pPr eaLnBrk="1" hangingPunct="1"/>
            <a:r>
              <a:rPr lang="en-US" altLang="en-US" sz="1200" dirty="0"/>
              <a:t>Das Behandlungsziel besteht darin, das Abschmelzen des K durch drei Maßnahmen zu stoppen:</a:t>
            </a:r>
          </a:p>
          <a:p>
            <a:pPr lvl="1" eaLnBrk="1" hangingPunct="1">
              <a:buFont typeface="Wingdings" panose="05000000000000000000" pitchFamily="2" charset="2"/>
              <a:buNone/>
            </a:pPr>
            <a:r>
              <a:rPr lang="en-US" altLang="en-US" sz="1200" dirty="0"/>
              <a:t>1) Verbesserung </a:t>
            </a:r>
            <a:r>
              <a:rPr lang="en-US" altLang="en-US" sz="1200" dirty="0">
                <a:solidFill>
                  <a:srgbClr val="0000FF"/>
                </a:solidFill>
              </a:rPr>
              <a:t>der Benetzung</a:t>
            </a:r>
            <a:endParaRPr lang="en-US" altLang="en-US" sz="2000" dirty="0"/>
          </a:p>
          <a:p>
            <a:pPr lvl="1" eaLnBrk="1" hangingPunct="1">
              <a:buFont typeface="Wingdings" panose="05000000000000000000" pitchFamily="2" charset="2"/>
              <a:buNone/>
            </a:pPr>
            <a:r>
              <a:rPr lang="en-US" altLang="en-US" sz="1200" dirty="0"/>
              <a:t>2) Förderung </a:t>
            </a:r>
            <a:r>
              <a:rPr lang="en-US" altLang="en-US" sz="1200" dirty="0">
                <a:solidFill>
                  <a:srgbClr val="0000FF"/>
                </a:solidFill>
              </a:rPr>
              <a:t>der Reepithelisierung </a:t>
            </a:r>
            <a:r>
              <a:rPr lang="en-US" altLang="en-US" sz="1200" dirty="0">
                <a:solidFill>
                  <a:schemeClr val="bg1"/>
                </a:solidFill>
              </a:rPr>
              <a:t>durch Gleitmittel, BCL und Okklusion</a:t>
            </a:r>
          </a:p>
          <a:p>
            <a:pPr lvl="2" eaLnBrk="1" hangingPunct="1"/>
            <a:r>
              <a:rPr lang="en-US" altLang="en-US" sz="1200" dirty="0">
                <a:solidFill>
                  <a:schemeClr val="bg1"/>
                </a:solidFill>
              </a:rPr>
              <a:t>Sie sollten auch in Erwägung ziehen, topische Steroide abzusetzen, da diese die Reepithelisierung verzögern können. Als allgemeine Regel gilt: Wenn die Hornhaut deutlich verdünnt ist, vermeiden Sie topische Steroide.</a:t>
            </a:r>
          </a:p>
          <a:p>
            <a:pPr lvl="1" eaLnBrk="1" hangingPunct="1">
              <a:buFont typeface="Wingdings" panose="05000000000000000000" pitchFamily="2" charset="2"/>
              <a:buNone/>
            </a:pPr>
            <a:r>
              <a:rPr lang="en-US" altLang="en-US" sz="1200" dirty="0"/>
              <a:t>3) Unterdrückung </a:t>
            </a:r>
            <a:r>
              <a:rPr lang="en-US" altLang="en-US" sz="1200" dirty="0">
                <a:solidFill>
                  <a:srgbClr val="0000FF"/>
                </a:solidFill>
              </a:rPr>
              <a:t>der systemischen Entzündung</a:t>
            </a:r>
            <a:endParaRPr lang="en-US" altLang="en-US" sz="2000" dirty="0"/>
          </a:p>
          <a:p>
            <a:pPr eaLnBrk="1" hangingPunct="1"/>
            <a:endParaRPr lang="en-US" altLang="en-US" sz="2400" dirty="0"/>
          </a:p>
        </p:txBody>
      </p:sp>
      <p:sp>
        <p:nvSpPr>
          <p:cNvPr id="28680"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3F05FA9A-2649-4099-A1BC-B480195842C7}" type="slidenum">
              <a:rPr lang="en-US" altLang="en-US" sz="1000" smtClean="0"/>
              <a:t>68</a:t>
            </a:fld>
            <a:endParaRPr lang="en-US" altLang="en-US" sz="1000"/>
          </a:p>
        </p:txBody>
      </p:sp>
      <p:sp>
        <p:nvSpPr>
          <p:cNvPr id="28683" name="Rectangle 10"/>
          <p:cNvSpPr>
            <a:spLocks noChangeArrowheads="1"/>
          </p:cNvSpPr>
          <p:nvPr/>
        </p:nvSpPr>
        <p:spPr bwMode="auto">
          <a:xfrm>
            <a:off x="1828800" y="3276600"/>
            <a:ext cx="2514600" cy="381000"/>
          </a:xfrm>
          <a:prstGeom prst="rect">
            <a:avLst/>
          </a:prstGeom>
          <a:solidFill>
            <a:srgbClr val="FF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dirty="0"/>
              <a:t>zwei Worte</a:t>
            </a:r>
          </a:p>
        </p:txBody>
      </p:sp>
      <p:sp>
        <p:nvSpPr>
          <p:cNvPr id="2" name="Rectangle 1"/>
          <p:cNvSpPr/>
          <p:nvPr/>
        </p:nvSpPr>
        <p:spPr>
          <a:xfrm>
            <a:off x="990600" y="3657600"/>
            <a:ext cx="4572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 name="Text Box 4">
            <a:extLst>
              <a:ext uri="{FF2B5EF4-FFF2-40B4-BE49-F238E27FC236}">
                <a16:creationId xmlns:a16="http://schemas.microsoft.com/office/drawing/2014/main" id="{E910892C-DF63-4340-BAF4-F2015443F75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CD571-D3E4-9C7C-6364-C7ECCC31FB1E}"/>
            </a:ext>
          </a:extLst>
        </p:cNvPr>
        <p:cNvGrpSpPr/>
        <p:nvPr/>
      </p:nvGrpSpPr>
      <p:grpSpPr>
        <a:xfrm>
          <a:off x="0" y="0"/>
          <a:ext cx="0" cy="0"/>
          <a:chOff x="0" y="0"/>
          <a:chExt cx="0" cy="0"/>
        </a:xfrm>
      </p:grpSpPr>
      <p:sp>
        <p:nvSpPr>
          <p:cNvPr id="28677" name="Rectangle 11">
            <a:extLst>
              <a:ext uri="{FF2B5EF4-FFF2-40B4-BE49-F238E27FC236}">
                <a16:creationId xmlns:a16="http://schemas.microsoft.com/office/drawing/2014/main" id="{8731D019-1074-4065-A883-96EF2B6AFDD6}"/>
              </a:ext>
            </a:extLst>
          </p:cNvPr>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28678" name="Rectangle 12">
            <a:extLst>
              <a:ext uri="{FF2B5EF4-FFF2-40B4-BE49-F238E27FC236}">
                <a16:creationId xmlns:a16="http://schemas.microsoft.com/office/drawing/2014/main" id="{76837174-BE0B-9E40-0CF9-A0101D0E02C0}"/>
              </a:ext>
            </a:extLst>
          </p:cNvPr>
          <p:cNvSpPr>
            <a:spLocks noGrp="1" noChangeArrowheads="1"/>
          </p:cNvSpPr>
          <p:nvPr>
            <p:ph type="body" idx="1"/>
          </p:nvPr>
        </p:nvSpPr>
        <p:spPr>
          <a:xfrm>
            <a:off x="304799" y="1679869"/>
            <a:ext cx="8534400" cy="4876800"/>
          </a:xfrm>
        </p:spPr>
        <p:txBody>
          <a:bodyPr wrap="square" lIns="25400" tIns="12700" rIns="25400" bIns="12700"/>
          <a:lstStyle/>
          <a:p>
            <a:pPr eaLnBrk="1" hangingPunct="1"/>
            <a:r>
              <a:rPr lang="en-US" altLang="en-US" sz="1200" dirty="0"/>
              <a:t>Autoimmun-PUK ist in der Regel </a:t>
            </a:r>
            <a:r>
              <a:rPr lang="en-US" altLang="en-US" sz="1200" dirty="0">
                <a:solidFill>
                  <a:srgbClr val="0000FF"/>
                </a:solidFill>
              </a:rPr>
              <a:t>einseitig </a:t>
            </a:r>
            <a:r>
              <a:rPr lang="en-US" altLang="en-US" sz="1200" dirty="0"/>
              <a:t>und </a:t>
            </a:r>
            <a:r>
              <a:rPr lang="en-US" altLang="en-US" sz="1200" dirty="0">
                <a:solidFill>
                  <a:srgbClr val="0000FF"/>
                </a:solidFill>
              </a:rPr>
              <a:t>sektoral </a:t>
            </a:r>
            <a:r>
              <a:rPr lang="en-US" altLang="en-US" sz="1200" dirty="0"/>
              <a:t>                        </a:t>
            </a:r>
          </a:p>
          <a:p>
            <a:pPr eaLnBrk="1" hangingPunct="1"/>
            <a:r>
              <a:rPr lang="en-US" altLang="en-US" sz="1200" dirty="0"/>
              <a:t>Sie kündigt häufig </a:t>
            </a:r>
            <a:r>
              <a:rPr lang="en-US" altLang="en-US" sz="1200" dirty="0">
                <a:solidFill>
                  <a:srgbClr val="0000FF"/>
                </a:solidFill>
              </a:rPr>
              <a:t>eine Verschlimmerung </a:t>
            </a:r>
            <a:r>
              <a:rPr lang="en-US" altLang="en-US" sz="1200" dirty="0"/>
              <a:t>einer systemischen Erkrankung an </a:t>
            </a:r>
          </a:p>
          <a:p>
            <a:pPr eaLnBrk="1" hangingPunct="1"/>
            <a:r>
              <a:rPr lang="en-US" altLang="en-US" sz="1200" dirty="0"/>
              <a:t>Das Behandlungsziel besteht darin, das Abschmelzen des K durch drei Maßnahmen zu stoppen:</a:t>
            </a:r>
          </a:p>
          <a:p>
            <a:pPr lvl="1" eaLnBrk="1" hangingPunct="1">
              <a:buFont typeface="Wingdings" panose="05000000000000000000" pitchFamily="2" charset="2"/>
              <a:buNone/>
            </a:pPr>
            <a:r>
              <a:rPr lang="en-US" altLang="en-US" sz="1200" dirty="0"/>
              <a:t>1) Verbesserung </a:t>
            </a:r>
            <a:r>
              <a:rPr lang="en-US" altLang="en-US" sz="1200" dirty="0">
                <a:solidFill>
                  <a:srgbClr val="0000FF"/>
                </a:solidFill>
              </a:rPr>
              <a:t>der Benetzung</a:t>
            </a:r>
            <a:endParaRPr lang="en-US" altLang="en-US" sz="2000" dirty="0"/>
          </a:p>
          <a:p>
            <a:pPr lvl="1" eaLnBrk="1" hangingPunct="1">
              <a:buFont typeface="Wingdings" panose="05000000000000000000" pitchFamily="2" charset="2"/>
              <a:buNone/>
            </a:pPr>
            <a:r>
              <a:rPr lang="en-US" altLang="en-US" sz="1200" dirty="0"/>
              <a:t>2) Förderung </a:t>
            </a:r>
            <a:r>
              <a:rPr lang="en-US" altLang="en-US" sz="1200" dirty="0">
                <a:solidFill>
                  <a:srgbClr val="0000FF"/>
                </a:solidFill>
              </a:rPr>
              <a:t>der Reepithelisierung </a:t>
            </a:r>
            <a:r>
              <a:rPr lang="en-US" altLang="en-US" sz="1200" dirty="0">
                <a:solidFill>
                  <a:schemeClr val="bg1"/>
                </a:solidFill>
              </a:rPr>
              <a:t>durch Gleitmittel, BCL und Okklusion</a:t>
            </a:r>
          </a:p>
          <a:p>
            <a:pPr lvl="2" eaLnBrk="1" hangingPunct="1"/>
            <a:r>
              <a:rPr lang="en-US" altLang="en-US" sz="1200" dirty="0">
                <a:solidFill>
                  <a:schemeClr val="bg1"/>
                </a:solidFill>
              </a:rPr>
              <a:t>Sie sollten auch in Erwägung ziehen, topische Steroide abzusetzen, da diese die Reepithelisierung verzögern können. Als allgemeine Regel gilt: Wenn die Hornhaut deutlich verdünnt ist, vermeiden Sie topische Steroide.</a:t>
            </a:r>
          </a:p>
          <a:p>
            <a:pPr lvl="1" eaLnBrk="1" hangingPunct="1">
              <a:buFont typeface="Wingdings" panose="05000000000000000000" pitchFamily="2" charset="2"/>
              <a:buNone/>
            </a:pPr>
            <a:r>
              <a:rPr lang="en-US" altLang="en-US" sz="1200" dirty="0"/>
              <a:t>3) Unterdrückung </a:t>
            </a:r>
            <a:r>
              <a:rPr lang="en-US" altLang="en-US" sz="1200" dirty="0">
                <a:solidFill>
                  <a:srgbClr val="0000FF"/>
                </a:solidFill>
              </a:rPr>
              <a:t>der systemischen Entzündung</a:t>
            </a:r>
            <a:endParaRPr lang="en-US" altLang="en-US" sz="2000" dirty="0"/>
          </a:p>
          <a:p>
            <a:pPr eaLnBrk="1" hangingPunct="1"/>
            <a:endParaRPr lang="en-US" altLang="en-US" sz="2400" dirty="0"/>
          </a:p>
        </p:txBody>
      </p:sp>
      <p:sp>
        <p:nvSpPr>
          <p:cNvPr id="28680" name="Slide Number Placeholder 1">
            <a:extLst>
              <a:ext uri="{FF2B5EF4-FFF2-40B4-BE49-F238E27FC236}">
                <a16:creationId xmlns:a16="http://schemas.microsoft.com/office/drawing/2014/main" id="{569D9E4E-DC2D-2C1F-C178-34BA936A20F4}"/>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3F05FA9A-2649-4099-A1BC-B480195842C7}" type="slidenum">
              <a:rPr lang="en-US" altLang="en-US" sz="1000" smtClean="0"/>
              <a:t>69</a:t>
            </a:fld>
            <a:endParaRPr lang="en-US" altLang="en-US" sz="1000"/>
          </a:p>
        </p:txBody>
      </p:sp>
      <p:sp>
        <p:nvSpPr>
          <p:cNvPr id="2" name="Rectangle 1">
            <a:extLst>
              <a:ext uri="{FF2B5EF4-FFF2-40B4-BE49-F238E27FC236}">
                <a16:creationId xmlns:a16="http://schemas.microsoft.com/office/drawing/2014/main" id="{4E63CB99-1A0A-108F-3E60-F30075C9DE00}"/>
              </a:ext>
            </a:extLst>
          </p:cNvPr>
          <p:cNvSpPr/>
          <p:nvPr/>
        </p:nvSpPr>
        <p:spPr>
          <a:xfrm>
            <a:off x="990600" y="3657600"/>
            <a:ext cx="4572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 name="Text Box 4">
            <a:extLst>
              <a:ext uri="{FF2B5EF4-FFF2-40B4-BE49-F238E27FC236}">
                <a16:creationId xmlns:a16="http://schemas.microsoft.com/office/drawing/2014/main" id="{62DE6DA6-A646-BFD9-AC05-3DCA281A463A}"/>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extLst>
      <p:ext uri="{BB962C8B-B14F-4D97-AF65-F5344CB8AC3E}">
        <p14:creationId xmlns:p14="http://schemas.microsoft.com/office/powerpoint/2010/main" val="475290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8196"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8197"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8198"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8200"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FD59C21A-07DF-4F63-8260-0CCC26BBF000}" type="slidenum">
              <a:rPr lang="en-US" altLang="en-US" sz="1000" smtClean="0"/>
              <a:t>7</a:t>
            </a:fld>
            <a:endParaRPr lang="en-US" altLang="en-US" sz="1000"/>
          </a:p>
        </p:txBody>
      </p:sp>
      <p:sp>
        <p:nvSpPr>
          <p:cNvPr id="2" name="Text Box 4">
            <a:extLst>
              <a:ext uri="{FF2B5EF4-FFF2-40B4-BE49-F238E27FC236}">
                <a16:creationId xmlns:a16="http://schemas.microsoft.com/office/drawing/2014/main" id="{A311E9FE-D748-4EDF-8CCB-F0AC1E80FCC6}"/>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3" name="TextBox 2">
            <a:extLst>
              <a:ext uri="{FF2B5EF4-FFF2-40B4-BE49-F238E27FC236}">
                <a16:creationId xmlns:a16="http://schemas.microsoft.com/office/drawing/2014/main" id="{1023680B-6B02-4D3C-A66A-608D9253D604}"/>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rgbClr val="0000FF"/>
                </a:solidFill>
              </a:rPr>
              <a:t>Mit welcher allgemeinen Kategorie von </a:t>
            </a:r>
            <a:r>
              <a:rPr lang="en-US" sz="1200" i="1" dirty="0" err="1">
                <a:solidFill>
                  <a:srgbClr val="0000FF"/>
                </a:solidFill>
              </a:rPr>
              <a:t>Autoimmunerkrankungen </a:t>
            </a:r>
            <a:r>
              <a:rPr lang="en-US" sz="1200" i="1" dirty="0">
                <a:solidFill>
                  <a:srgbClr val="0000FF"/>
                </a:solidFill>
              </a:rPr>
              <a:t>ist PUK assoziiert?</a:t>
            </a:r>
          </a:p>
          <a:p>
            <a:r>
              <a:rPr lang="en-US" sz="1200" dirty="0" err="1">
                <a:solidFill>
                  <a:srgbClr val="0000FF"/>
                </a:solidFill>
              </a:rPr>
              <a:t>Bindegeweb</a:t>
            </a:r>
            <a:r>
              <a:rPr lang="en-US" sz="1200" dirty="0">
                <a:solidFill>
                  <a:srgbClr val="0000FF"/>
                </a:solidFill>
              </a:rPr>
              <a:t>serkrankungen, insbesondere </a:t>
            </a:r>
            <a:r>
              <a:rPr lang="en-US" sz="1200" dirty="0" err="1">
                <a:solidFill>
                  <a:srgbClr val="0000FF"/>
                </a:solidFill>
              </a:rPr>
              <a:t>Vaskulitiden</a:t>
            </a:r>
            <a:endParaRPr lang="en-US" sz="1600" dirty="0">
              <a:solidFill>
                <a:srgbClr val="0000FF"/>
              </a:solidFill>
            </a:endParaRPr>
          </a:p>
        </p:txBody>
      </p:sp>
    </p:spTree>
    <p:extLst>
      <p:ext uri="{BB962C8B-B14F-4D97-AF65-F5344CB8AC3E}">
        <p14:creationId xmlns:p14="http://schemas.microsoft.com/office/powerpoint/2010/main" val="422224154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97EAD-CB2D-C8F5-0205-E29583D9E48A}"/>
            </a:ext>
          </a:extLst>
        </p:cNvPr>
        <p:cNvGrpSpPr/>
        <p:nvPr/>
      </p:nvGrpSpPr>
      <p:grpSpPr>
        <a:xfrm>
          <a:off x="0" y="0"/>
          <a:ext cx="0" cy="0"/>
          <a:chOff x="0" y="0"/>
          <a:chExt cx="0" cy="0"/>
        </a:xfrm>
      </p:grpSpPr>
      <p:sp>
        <p:nvSpPr>
          <p:cNvPr id="28677" name="Rectangle 11">
            <a:extLst>
              <a:ext uri="{FF2B5EF4-FFF2-40B4-BE49-F238E27FC236}">
                <a16:creationId xmlns:a16="http://schemas.microsoft.com/office/drawing/2014/main" id="{2A52C676-A250-D52F-6E6B-4B622B308C66}"/>
              </a:ext>
            </a:extLst>
          </p:cNvPr>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28678" name="Rectangle 12">
            <a:extLst>
              <a:ext uri="{FF2B5EF4-FFF2-40B4-BE49-F238E27FC236}">
                <a16:creationId xmlns:a16="http://schemas.microsoft.com/office/drawing/2014/main" id="{860BB177-C076-938C-3097-49252B663011}"/>
              </a:ext>
            </a:extLst>
          </p:cNvPr>
          <p:cNvSpPr>
            <a:spLocks noGrp="1" noChangeArrowheads="1"/>
          </p:cNvSpPr>
          <p:nvPr>
            <p:ph type="body" idx="1"/>
          </p:nvPr>
        </p:nvSpPr>
        <p:spPr>
          <a:xfrm>
            <a:off x="457200" y="1696803"/>
            <a:ext cx="8534400" cy="4876800"/>
          </a:xfrm>
        </p:spPr>
        <p:txBody>
          <a:bodyPr wrap="square" lIns="25400" tIns="12700" rIns="25400" bIns="12700"/>
          <a:lstStyle/>
          <a:p>
            <a:pPr eaLnBrk="1" hangingPunct="1"/>
            <a:r>
              <a:rPr lang="en-US" altLang="en-US" sz="1200" dirty="0"/>
              <a:t>Autoimmun-PUK ist in der Regel </a:t>
            </a:r>
            <a:r>
              <a:rPr lang="en-US" altLang="en-US" sz="1200" dirty="0">
                <a:solidFill>
                  <a:srgbClr val="0000FF"/>
                </a:solidFill>
              </a:rPr>
              <a:t>einseitig </a:t>
            </a:r>
            <a:r>
              <a:rPr lang="en-US" altLang="en-US" sz="1200" dirty="0"/>
              <a:t>und </a:t>
            </a:r>
            <a:r>
              <a:rPr lang="en-US" altLang="en-US" sz="1200" dirty="0">
                <a:solidFill>
                  <a:srgbClr val="0000FF"/>
                </a:solidFill>
              </a:rPr>
              <a:t>sektoral </a:t>
            </a:r>
            <a:r>
              <a:rPr lang="en-US" altLang="en-US" sz="1200" dirty="0"/>
              <a:t>                        </a:t>
            </a:r>
          </a:p>
          <a:p>
            <a:pPr eaLnBrk="1" hangingPunct="1"/>
            <a:r>
              <a:rPr lang="en-US" altLang="en-US" sz="1200" dirty="0"/>
              <a:t>Sie kündigt häufig </a:t>
            </a:r>
            <a:r>
              <a:rPr lang="en-US" altLang="en-US" sz="1200" dirty="0">
                <a:solidFill>
                  <a:srgbClr val="0000FF"/>
                </a:solidFill>
              </a:rPr>
              <a:t>eine Verschlimmerung </a:t>
            </a:r>
            <a:r>
              <a:rPr lang="en-US" altLang="en-US" sz="1200" dirty="0"/>
              <a:t>einer systemischen Erkrankung an </a:t>
            </a:r>
          </a:p>
          <a:p>
            <a:pPr eaLnBrk="1" hangingPunct="1"/>
            <a:r>
              <a:rPr lang="en-US" altLang="en-US" sz="1200" dirty="0"/>
              <a:t>Das Behandlungsziel besteht darin, das Abschmelzen des K durch drei Maßnahmen zu stoppen:</a:t>
            </a:r>
          </a:p>
          <a:p>
            <a:pPr lvl="1" eaLnBrk="1" hangingPunct="1">
              <a:buFont typeface="Wingdings" panose="05000000000000000000" pitchFamily="2" charset="2"/>
              <a:buNone/>
            </a:pPr>
            <a:r>
              <a:rPr lang="en-US" altLang="en-US" sz="1200" dirty="0"/>
              <a:t>1) Verbesserung </a:t>
            </a:r>
            <a:r>
              <a:rPr lang="en-US" altLang="en-US" sz="1200" dirty="0">
                <a:solidFill>
                  <a:srgbClr val="0000FF"/>
                </a:solidFill>
              </a:rPr>
              <a:t>der Benetzung</a:t>
            </a:r>
            <a:endParaRPr lang="en-US" altLang="en-US" sz="2000" dirty="0"/>
          </a:p>
          <a:p>
            <a:pPr lvl="1" eaLnBrk="1" hangingPunct="1">
              <a:buFont typeface="Wingdings" panose="05000000000000000000" pitchFamily="2" charset="2"/>
              <a:buNone/>
            </a:pPr>
            <a:r>
              <a:rPr lang="en-US" altLang="en-US" sz="1200" dirty="0"/>
              <a:t>2) Förderung </a:t>
            </a:r>
            <a:r>
              <a:rPr lang="en-US" altLang="en-US" sz="1200" dirty="0">
                <a:solidFill>
                  <a:srgbClr val="0000FF"/>
                </a:solidFill>
              </a:rPr>
              <a:t>der Reepithelisierung </a:t>
            </a:r>
            <a:r>
              <a:rPr lang="en-US" altLang="en-US" sz="1200" dirty="0" err="1"/>
              <a:t>durch</a:t>
            </a:r>
            <a:r>
              <a:rPr lang="en-US" altLang="en-US" sz="1200" dirty="0"/>
              <a:t> </a:t>
            </a:r>
            <a:r>
              <a:rPr lang="en-US" altLang="en-US" sz="1200" dirty="0" err="1">
                <a:solidFill>
                  <a:srgbClr val="0000FF"/>
                </a:solidFill>
              </a:rPr>
              <a:t>Befeuchtung</a:t>
            </a:r>
            <a:r>
              <a:rPr lang="en-US" altLang="en-US" sz="1200" dirty="0">
                <a:solidFill>
                  <a:srgbClr val="0000FF"/>
                </a:solidFill>
              </a:rPr>
              <a:t>, BCL und Patching, Kleber</a:t>
            </a:r>
          </a:p>
          <a:p>
            <a:pPr lvl="2" eaLnBrk="1" hangingPunct="1"/>
            <a:r>
              <a:rPr lang="en-US" altLang="en-US" sz="1200" dirty="0">
                <a:solidFill>
                  <a:schemeClr val="bg1"/>
                </a:solidFill>
              </a:rPr>
              <a:t>Sie sollten auch in Erwägung ziehen, topische Steroide abzusetzen, da diese die Reepithelisierung verzögern können. Als allgemeine Regel gilt: Wenn die Hornhaut deutlich verdünnt ist, vermeiden Sie topische Steroide.</a:t>
            </a:r>
          </a:p>
          <a:p>
            <a:pPr lvl="1" eaLnBrk="1" hangingPunct="1">
              <a:buFont typeface="Wingdings" panose="05000000000000000000" pitchFamily="2" charset="2"/>
              <a:buNone/>
            </a:pPr>
            <a:r>
              <a:rPr lang="en-US" altLang="en-US" sz="1200" dirty="0"/>
              <a:t>3) Unterdrückung </a:t>
            </a:r>
            <a:r>
              <a:rPr lang="en-US" altLang="en-US" sz="1200" dirty="0">
                <a:solidFill>
                  <a:srgbClr val="0000FF"/>
                </a:solidFill>
              </a:rPr>
              <a:t>der systemischen Entzündung</a:t>
            </a:r>
            <a:endParaRPr lang="en-US" altLang="en-US" sz="2000" dirty="0"/>
          </a:p>
          <a:p>
            <a:pPr eaLnBrk="1" hangingPunct="1"/>
            <a:endParaRPr lang="en-US" altLang="en-US" sz="2400" dirty="0"/>
          </a:p>
        </p:txBody>
      </p:sp>
      <p:sp>
        <p:nvSpPr>
          <p:cNvPr id="28680" name="Slide Number Placeholder 1">
            <a:extLst>
              <a:ext uri="{FF2B5EF4-FFF2-40B4-BE49-F238E27FC236}">
                <a16:creationId xmlns:a16="http://schemas.microsoft.com/office/drawing/2014/main" id="{8CF2BF43-98DA-E27D-59F7-C8E660C41E3F}"/>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3F05FA9A-2649-4099-A1BC-B480195842C7}" type="slidenum">
              <a:rPr lang="en-US" altLang="en-US" sz="1000" smtClean="0"/>
              <a:t>70</a:t>
            </a:fld>
            <a:endParaRPr lang="en-US" altLang="en-US" sz="1000"/>
          </a:p>
        </p:txBody>
      </p:sp>
      <p:sp>
        <p:nvSpPr>
          <p:cNvPr id="2" name="Rectangle 1">
            <a:extLst>
              <a:ext uri="{FF2B5EF4-FFF2-40B4-BE49-F238E27FC236}">
                <a16:creationId xmlns:a16="http://schemas.microsoft.com/office/drawing/2014/main" id="{AE618580-4ED5-6E29-A987-0FBFA654F61A}"/>
              </a:ext>
            </a:extLst>
          </p:cNvPr>
          <p:cNvSpPr/>
          <p:nvPr/>
        </p:nvSpPr>
        <p:spPr>
          <a:xfrm>
            <a:off x="990600" y="3657600"/>
            <a:ext cx="4572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8685" name="Rectangle 10">
            <a:extLst>
              <a:ext uri="{FF2B5EF4-FFF2-40B4-BE49-F238E27FC236}">
                <a16:creationId xmlns:a16="http://schemas.microsoft.com/office/drawing/2014/main" id="{F1C5D6CB-CDBB-45A9-EB80-BEB6D5D10EDC}"/>
              </a:ext>
            </a:extLst>
          </p:cNvPr>
          <p:cNvSpPr>
            <a:spLocks noChangeArrowheads="1"/>
          </p:cNvSpPr>
          <p:nvPr/>
        </p:nvSpPr>
        <p:spPr bwMode="auto">
          <a:xfrm>
            <a:off x="3657600" y="2514600"/>
            <a:ext cx="3048000" cy="304800"/>
          </a:xfrm>
          <a:prstGeom prst="rect">
            <a:avLst/>
          </a:prstGeom>
          <a:solidFill>
            <a:srgbClr val="FF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a:t>4 Behandlungsmaßnahmen</a:t>
            </a:r>
          </a:p>
        </p:txBody>
      </p:sp>
      <p:sp>
        <p:nvSpPr>
          <p:cNvPr id="3" name="Text Box 4">
            <a:extLst>
              <a:ext uri="{FF2B5EF4-FFF2-40B4-BE49-F238E27FC236}">
                <a16:creationId xmlns:a16="http://schemas.microsoft.com/office/drawing/2014/main" id="{0793B318-8A2F-9BE3-6688-6EAC1C1076F0}"/>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extLst>
      <p:ext uri="{BB962C8B-B14F-4D97-AF65-F5344CB8AC3E}">
        <p14:creationId xmlns:p14="http://schemas.microsoft.com/office/powerpoint/2010/main" val="400314852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5"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A</a:t>
            </a:r>
          </a:p>
        </p:txBody>
      </p:sp>
      <p:sp>
        <p:nvSpPr>
          <p:cNvPr id="29706" name="Rectangle 12"/>
          <p:cNvSpPr>
            <a:spLocks noGrp="1" noChangeArrowheads="1"/>
          </p:cNvSpPr>
          <p:nvPr>
            <p:ph type="body" idx="1"/>
          </p:nvPr>
        </p:nvSpPr>
        <p:spPr>
          <a:xfrm>
            <a:off x="457200" y="1752600"/>
            <a:ext cx="8534400" cy="4876800"/>
          </a:xfrm>
        </p:spPr>
        <p:txBody>
          <a:bodyPr wrap="square" lIns="25400" tIns="12700" rIns="25400" bIns="12700"/>
          <a:lstStyle/>
          <a:p>
            <a:pPr eaLnBrk="1" hangingPunct="1"/>
            <a:r>
              <a:rPr lang="en-US" altLang="en-US" sz="1200" dirty="0" err="1"/>
              <a:t>Autoimmun</a:t>
            </a:r>
            <a:r>
              <a:rPr lang="en-US" altLang="en-US" sz="1200" dirty="0"/>
              <a:t>-PUK </a:t>
            </a:r>
            <a:r>
              <a:rPr lang="en-US" altLang="en-US" sz="1200" dirty="0" err="1"/>
              <a:t>ist</a:t>
            </a:r>
            <a:r>
              <a:rPr lang="en-US" altLang="en-US" sz="1200" dirty="0"/>
              <a:t> in der Regel </a:t>
            </a:r>
            <a:r>
              <a:rPr lang="en-US" altLang="en-US" sz="1200" dirty="0" err="1">
                <a:solidFill>
                  <a:srgbClr val="0000FF"/>
                </a:solidFill>
              </a:rPr>
              <a:t>einseitig</a:t>
            </a:r>
            <a:r>
              <a:rPr lang="en-US" altLang="en-US" sz="1200" dirty="0">
                <a:solidFill>
                  <a:srgbClr val="0000FF"/>
                </a:solidFill>
              </a:rPr>
              <a:t> </a:t>
            </a:r>
            <a:r>
              <a:rPr lang="en-US" altLang="en-US" sz="1200" dirty="0"/>
              <a:t>und </a:t>
            </a:r>
            <a:r>
              <a:rPr lang="en-US" altLang="en-US" sz="1200" dirty="0" err="1">
                <a:solidFill>
                  <a:srgbClr val="0000FF"/>
                </a:solidFill>
              </a:rPr>
              <a:t>sektoral</a:t>
            </a:r>
            <a:r>
              <a:rPr lang="en-US" altLang="en-US" sz="1200" dirty="0">
                <a:solidFill>
                  <a:srgbClr val="0000FF"/>
                </a:solidFill>
              </a:rPr>
              <a:t> </a:t>
            </a:r>
            <a:r>
              <a:rPr lang="en-US" altLang="en-US" sz="1200" dirty="0"/>
              <a:t>                        </a:t>
            </a:r>
          </a:p>
          <a:p>
            <a:pPr eaLnBrk="1" hangingPunct="1"/>
            <a:r>
              <a:rPr lang="en-US" altLang="en-US" sz="1200" dirty="0"/>
              <a:t>Sie </a:t>
            </a:r>
            <a:r>
              <a:rPr lang="en-US" altLang="en-US" sz="1200" dirty="0" err="1"/>
              <a:t>kündigt</a:t>
            </a:r>
            <a:r>
              <a:rPr lang="en-US" altLang="en-US" sz="1200" dirty="0"/>
              <a:t> </a:t>
            </a:r>
            <a:r>
              <a:rPr lang="en-US" altLang="en-US" sz="1200" dirty="0" err="1"/>
              <a:t>häufig</a:t>
            </a:r>
            <a:r>
              <a:rPr lang="en-US" altLang="en-US" sz="1200" dirty="0"/>
              <a:t> </a:t>
            </a:r>
            <a:r>
              <a:rPr lang="en-US" altLang="en-US" sz="1200" dirty="0" err="1">
                <a:solidFill>
                  <a:srgbClr val="0000FF"/>
                </a:solidFill>
              </a:rPr>
              <a:t>eine</a:t>
            </a:r>
            <a:r>
              <a:rPr lang="en-US" altLang="en-US" sz="1200" dirty="0">
                <a:solidFill>
                  <a:srgbClr val="0000FF"/>
                </a:solidFill>
              </a:rPr>
              <a:t> </a:t>
            </a:r>
            <a:r>
              <a:rPr lang="en-US" altLang="en-US" sz="1200" dirty="0" err="1">
                <a:solidFill>
                  <a:srgbClr val="0000FF"/>
                </a:solidFill>
              </a:rPr>
              <a:t>Verschlimmerung</a:t>
            </a:r>
            <a:r>
              <a:rPr lang="en-US" altLang="en-US" sz="1200" dirty="0">
                <a:solidFill>
                  <a:srgbClr val="0000FF"/>
                </a:solidFill>
              </a:rPr>
              <a:t> </a:t>
            </a:r>
            <a:r>
              <a:rPr lang="en-US" altLang="en-US" sz="1200" dirty="0" err="1"/>
              <a:t>einer</a:t>
            </a:r>
            <a:r>
              <a:rPr lang="en-US" altLang="en-US" sz="1200" dirty="0"/>
              <a:t> </a:t>
            </a:r>
            <a:r>
              <a:rPr lang="en-US" altLang="en-US" sz="1200" dirty="0" err="1"/>
              <a:t>systemischen</a:t>
            </a:r>
            <a:r>
              <a:rPr lang="en-US" altLang="en-US" sz="1200" dirty="0"/>
              <a:t> </a:t>
            </a:r>
            <a:r>
              <a:rPr lang="en-US" altLang="en-US" sz="1200" dirty="0" err="1"/>
              <a:t>Erkrankung</a:t>
            </a:r>
            <a:r>
              <a:rPr lang="en-US" altLang="en-US" sz="1200" dirty="0"/>
              <a:t> an </a:t>
            </a:r>
          </a:p>
          <a:p>
            <a:pPr eaLnBrk="1" hangingPunct="1"/>
            <a:r>
              <a:rPr lang="en-US" altLang="en-US" sz="1200" dirty="0"/>
              <a:t>Das </a:t>
            </a:r>
            <a:r>
              <a:rPr lang="en-US" altLang="en-US" sz="1200" dirty="0" err="1"/>
              <a:t>Behandlungsziel</a:t>
            </a:r>
            <a:r>
              <a:rPr lang="en-US" altLang="en-US" sz="1200" dirty="0"/>
              <a:t> </a:t>
            </a:r>
            <a:r>
              <a:rPr lang="en-US" altLang="en-US" sz="1200" dirty="0" err="1"/>
              <a:t>besteht</a:t>
            </a:r>
            <a:r>
              <a:rPr lang="en-US" altLang="en-US" sz="1200" dirty="0"/>
              <a:t> </a:t>
            </a:r>
            <a:r>
              <a:rPr lang="en-US" altLang="en-US" sz="1200" dirty="0" err="1"/>
              <a:t>darin</a:t>
            </a:r>
            <a:r>
              <a:rPr lang="en-US" altLang="en-US" sz="1200" dirty="0"/>
              <a:t>, das </a:t>
            </a:r>
            <a:r>
              <a:rPr lang="en-US" altLang="en-US" sz="1200" dirty="0" err="1"/>
              <a:t>Abschmelzen</a:t>
            </a:r>
            <a:r>
              <a:rPr lang="en-US" altLang="en-US" sz="1200" dirty="0"/>
              <a:t> des K </a:t>
            </a:r>
            <a:r>
              <a:rPr lang="en-US" altLang="en-US" sz="1200" dirty="0" err="1"/>
              <a:t>durch</a:t>
            </a:r>
            <a:r>
              <a:rPr lang="en-US" altLang="en-US" sz="1200" dirty="0"/>
              <a:t> </a:t>
            </a:r>
            <a:r>
              <a:rPr lang="en-US" altLang="en-US" sz="1200" dirty="0" err="1"/>
              <a:t>drei</a:t>
            </a:r>
            <a:r>
              <a:rPr lang="en-US" altLang="en-US" sz="1200" dirty="0"/>
              <a:t> </a:t>
            </a:r>
            <a:r>
              <a:rPr lang="en-US" altLang="en-US" sz="1200" dirty="0" err="1"/>
              <a:t>Maßnahmen</a:t>
            </a:r>
            <a:r>
              <a:rPr lang="en-US" altLang="en-US" sz="1200" dirty="0"/>
              <a:t> </a:t>
            </a:r>
            <a:r>
              <a:rPr lang="en-US" altLang="en-US" sz="1200" dirty="0" err="1"/>
              <a:t>zu</a:t>
            </a:r>
            <a:r>
              <a:rPr lang="en-US" altLang="en-US" sz="1200" dirty="0"/>
              <a:t> </a:t>
            </a:r>
            <a:r>
              <a:rPr lang="en-US" altLang="en-US" sz="1200" dirty="0" err="1"/>
              <a:t>stoppen</a:t>
            </a:r>
            <a:r>
              <a:rPr lang="en-US" altLang="en-US" sz="1200" dirty="0"/>
              <a:t>:</a:t>
            </a:r>
          </a:p>
          <a:p>
            <a:pPr lvl="1" eaLnBrk="1" hangingPunct="1">
              <a:buFont typeface="Wingdings" panose="05000000000000000000" pitchFamily="2" charset="2"/>
              <a:buNone/>
            </a:pPr>
            <a:r>
              <a:rPr lang="en-US" altLang="en-US" sz="1200" dirty="0"/>
              <a:t>1) </a:t>
            </a:r>
            <a:r>
              <a:rPr lang="en-US" altLang="en-US" sz="1200" dirty="0" err="1"/>
              <a:t>Verbesserung</a:t>
            </a:r>
            <a:r>
              <a:rPr lang="en-US" altLang="en-US" sz="1200" dirty="0"/>
              <a:t> </a:t>
            </a:r>
            <a:r>
              <a:rPr lang="en-US" altLang="en-US" sz="1200" dirty="0">
                <a:solidFill>
                  <a:srgbClr val="0000FF"/>
                </a:solidFill>
              </a:rPr>
              <a:t>der </a:t>
            </a:r>
            <a:r>
              <a:rPr lang="en-US" altLang="en-US" sz="1200" dirty="0" err="1">
                <a:solidFill>
                  <a:srgbClr val="0000FF"/>
                </a:solidFill>
              </a:rPr>
              <a:t>Benetzung</a:t>
            </a:r>
            <a:endParaRPr lang="en-US" altLang="en-US" sz="2000" dirty="0"/>
          </a:p>
          <a:p>
            <a:pPr lvl="1" eaLnBrk="1" hangingPunct="1">
              <a:buNone/>
            </a:pPr>
            <a:r>
              <a:rPr lang="en-US" altLang="en-US" sz="1200" dirty="0"/>
              <a:t>2) </a:t>
            </a:r>
            <a:r>
              <a:rPr lang="en-US" altLang="en-US" sz="1200" dirty="0" err="1"/>
              <a:t>Förderung</a:t>
            </a:r>
            <a:r>
              <a:rPr lang="en-US" altLang="en-US" sz="1200" dirty="0"/>
              <a:t> </a:t>
            </a:r>
            <a:r>
              <a:rPr lang="en-US" altLang="en-US" sz="1200" dirty="0">
                <a:solidFill>
                  <a:srgbClr val="0000FF"/>
                </a:solidFill>
              </a:rPr>
              <a:t>der </a:t>
            </a:r>
            <a:r>
              <a:rPr lang="en-US" altLang="en-US" sz="1200" dirty="0" err="1">
                <a:solidFill>
                  <a:srgbClr val="0000FF"/>
                </a:solidFill>
              </a:rPr>
              <a:t>Reepithelisierung</a:t>
            </a:r>
            <a:r>
              <a:rPr lang="en-US" altLang="en-US" sz="1200" dirty="0">
                <a:solidFill>
                  <a:srgbClr val="0000FF"/>
                </a:solidFill>
              </a:rPr>
              <a:t> </a:t>
            </a:r>
            <a:r>
              <a:rPr lang="en-US" altLang="en-US" sz="1200" dirty="0" err="1"/>
              <a:t>durch</a:t>
            </a:r>
            <a:r>
              <a:rPr lang="en-US" altLang="en-US" sz="1200" dirty="0"/>
              <a:t> </a:t>
            </a:r>
            <a:r>
              <a:rPr lang="en-US" altLang="en-US" sz="1200" dirty="0" err="1">
                <a:solidFill>
                  <a:srgbClr val="0000FF"/>
                </a:solidFill>
              </a:rPr>
              <a:t>Befeuchtung</a:t>
            </a:r>
            <a:r>
              <a:rPr lang="en-US" altLang="en-US" sz="1200" dirty="0">
                <a:solidFill>
                  <a:srgbClr val="0000FF"/>
                </a:solidFill>
              </a:rPr>
              <a:t>, BCL und Patching, Kleber</a:t>
            </a:r>
          </a:p>
          <a:p>
            <a:pPr lvl="2" eaLnBrk="1" hangingPunct="1"/>
            <a:r>
              <a:rPr lang="en-US" altLang="en-US" sz="1200" dirty="0">
                <a:solidFill>
                  <a:schemeClr val="bg1"/>
                </a:solidFill>
              </a:rPr>
              <a:t>Sie </a:t>
            </a:r>
            <a:r>
              <a:rPr lang="en-US" altLang="en-US" sz="1200" dirty="0" err="1">
                <a:solidFill>
                  <a:schemeClr val="bg1"/>
                </a:solidFill>
              </a:rPr>
              <a:t>sollten</a:t>
            </a:r>
            <a:r>
              <a:rPr lang="en-US" altLang="en-US" sz="1200" dirty="0">
                <a:solidFill>
                  <a:schemeClr val="bg1"/>
                </a:solidFill>
              </a:rPr>
              <a:t> </a:t>
            </a:r>
            <a:r>
              <a:rPr lang="en-US" altLang="en-US" sz="1200" dirty="0" err="1">
                <a:solidFill>
                  <a:schemeClr val="bg1"/>
                </a:solidFill>
              </a:rPr>
              <a:t>auch</a:t>
            </a:r>
            <a:r>
              <a:rPr lang="en-US" altLang="en-US" sz="1200" dirty="0">
                <a:solidFill>
                  <a:schemeClr val="bg1"/>
                </a:solidFill>
              </a:rPr>
              <a:t> in </a:t>
            </a:r>
            <a:r>
              <a:rPr lang="en-US" altLang="en-US" sz="1200" dirty="0" err="1">
                <a:solidFill>
                  <a:schemeClr val="bg1"/>
                </a:solidFill>
              </a:rPr>
              <a:t>Erwägung</a:t>
            </a:r>
            <a:r>
              <a:rPr lang="en-US" altLang="en-US" sz="1200" dirty="0">
                <a:solidFill>
                  <a:schemeClr val="bg1"/>
                </a:solidFill>
              </a:rPr>
              <a:t> </a:t>
            </a:r>
            <a:r>
              <a:rPr lang="en-US" altLang="en-US" sz="1200" dirty="0" err="1">
                <a:solidFill>
                  <a:schemeClr val="bg1"/>
                </a:solidFill>
              </a:rPr>
              <a:t>ziehen</a:t>
            </a:r>
            <a:r>
              <a:rPr lang="en-US" altLang="en-US" sz="1200" dirty="0">
                <a:solidFill>
                  <a:schemeClr val="bg1"/>
                </a:solidFill>
              </a:rPr>
              <a:t>, </a:t>
            </a:r>
            <a:r>
              <a:rPr lang="en-US" altLang="en-US" sz="1200" dirty="0" err="1">
                <a:solidFill>
                  <a:schemeClr val="bg1"/>
                </a:solidFill>
              </a:rPr>
              <a:t>topische</a:t>
            </a:r>
            <a:r>
              <a:rPr lang="en-US" altLang="en-US" sz="1200" dirty="0">
                <a:solidFill>
                  <a:schemeClr val="bg1"/>
                </a:solidFill>
              </a:rPr>
              <a:t> </a:t>
            </a:r>
            <a:r>
              <a:rPr lang="en-US" altLang="en-US" sz="1200" dirty="0" err="1">
                <a:solidFill>
                  <a:schemeClr val="bg1"/>
                </a:solidFill>
              </a:rPr>
              <a:t>Steroide</a:t>
            </a:r>
            <a:r>
              <a:rPr lang="en-US" altLang="en-US" sz="1200" dirty="0">
                <a:solidFill>
                  <a:schemeClr val="bg1"/>
                </a:solidFill>
              </a:rPr>
              <a:t> </a:t>
            </a:r>
            <a:r>
              <a:rPr lang="en-US" altLang="en-US" sz="1200" dirty="0" err="1">
                <a:solidFill>
                  <a:schemeClr val="bg1"/>
                </a:solidFill>
              </a:rPr>
              <a:t>abzusetzen</a:t>
            </a:r>
            <a:r>
              <a:rPr lang="en-US" altLang="en-US" sz="1200" dirty="0">
                <a:solidFill>
                  <a:schemeClr val="bg1"/>
                </a:solidFill>
              </a:rPr>
              <a:t>, da </a:t>
            </a:r>
            <a:r>
              <a:rPr lang="en-US" altLang="en-US" sz="1200" dirty="0" err="1">
                <a:solidFill>
                  <a:schemeClr val="bg1"/>
                </a:solidFill>
              </a:rPr>
              <a:t>diese</a:t>
            </a:r>
            <a:r>
              <a:rPr lang="en-US" altLang="en-US" sz="1200" dirty="0">
                <a:solidFill>
                  <a:schemeClr val="bg1"/>
                </a:solidFill>
              </a:rPr>
              <a:t> die </a:t>
            </a:r>
            <a:r>
              <a:rPr lang="en-US" altLang="en-US" sz="1200" dirty="0" err="1">
                <a:solidFill>
                  <a:schemeClr val="bg1"/>
                </a:solidFill>
              </a:rPr>
              <a:t>Reepithelisierung</a:t>
            </a:r>
            <a:r>
              <a:rPr lang="en-US" altLang="en-US" sz="1200" dirty="0">
                <a:solidFill>
                  <a:schemeClr val="bg1"/>
                </a:solidFill>
              </a:rPr>
              <a:t> </a:t>
            </a:r>
            <a:r>
              <a:rPr lang="en-US" altLang="en-US" sz="1200" dirty="0" err="1">
                <a:solidFill>
                  <a:schemeClr val="bg1"/>
                </a:solidFill>
              </a:rPr>
              <a:t>verzögern</a:t>
            </a:r>
            <a:r>
              <a:rPr lang="en-US" altLang="en-US" sz="1200" dirty="0">
                <a:solidFill>
                  <a:schemeClr val="bg1"/>
                </a:solidFill>
              </a:rPr>
              <a:t> </a:t>
            </a:r>
            <a:r>
              <a:rPr lang="en-US" altLang="en-US" sz="1200" dirty="0" err="1">
                <a:solidFill>
                  <a:schemeClr val="bg1"/>
                </a:solidFill>
              </a:rPr>
              <a:t>können</a:t>
            </a:r>
            <a:r>
              <a:rPr lang="en-US" altLang="en-US" sz="1200" dirty="0">
                <a:solidFill>
                  <a:schemeClr val="bg1"/>
                </a:solidFill>
              </a:rPr>
              <a:t>. </a:t>
            </a:r>
            <a:r>
              <a:rPr lang="en-US" altLang="en-US" sz="1200" dirty="0" err="1">
                <a:solidFill>
                  <a:schemeClr val="bg1"/>
                </a:solidFill>
              </a:rPr>
              <a:t>Als</a:t>
            </a:r>
            <a:r>
              <a:rPr lang="en-US" altLang="en-US" sz="1200" dirty="0">
                <a:solidFill>
                  <a:schemeClr val="bg1"/>
                </a:solidFill>
              </a:rPr>
              <a:t> </a:t>
            </a:r>
            <a:r>
              <a:rPr lang="en-US" altLang="en-US" sz="1200" dirty="0" err="1">
                <a:solidFill>
                  <a:schemeClr val="bg1"/>
                </a:solidFill>
              </a:rPr>
              <a:t>allgemeine</a:t>
            </a:r>
            <a:r>
              <a:rPr lang="en-US" altLang="en-US" sz="1200" dirty="0">
                <a:solidFill>
                  <a:schemeClr val="bg1"/>
                </a:solidFill>
              </a:rPr>
              <a:t> Regel gilt: </a:t>
            </a:r>
            <a:r>
              <a:rPr lang="en-US" altLang="en-US" sz="1200" dirty="0" err="1">
                <a:solidFill>
                  <a:schemeClr val="bg1"/>
                </a:solidFill>
              </a:rPr>
              <a:t>Wenn</a:t>
            </a:r>
            <a:r>
              <a:rPr lang="en-US" altLang="en-US" sz="1200" dirty="0">
                <a:solidFill>
                  <a:schemeClr val="bg1"/>
                </a:solidFill>
              </a:rPr>
              <a:t> die </a:t>
            </a:r>
            <a:r>
              <a:rPr lang="en-US" altLang="en-US" sz="1200" dirty="0" err="1">
                <a:solidFill>
                  <a:schemeClr val="bg1"/>
                </a:solidFill>
              </a:rPr>
              <a:t>Hornhaut</a:t>
            </a:r>
            <a:r>
              <a:rPr lang="en-US" altLang="en-US" sz="1200" dirty="0">
                <a:solidFill>
                  <a:schemeClr val="bg1"/>
                </a:solidFill>
              </a:rPr>
              <a:t> </a:t>
            </a:r>
            <a:r>
              <a:rPr lang="en-US" altLang="en-US" sz="1200" dirty="0" err="1">
                <a:solidFill>
                  <a:schemeClr val="bg1"/>
                </a:solidFill>
              </a:rPr>
              <a:t>deutlich</a:t>
            </a:r>
            <a:r>
              <a:rPr lang="en-US" altLang="en-US" sz="1200" dirty="0">
                <a:solidFill>
                  <a:schemeClr val="bg1"/>
                </a:solidFill>
              </a:rPr>
              <a:t> </a:t>
            </a:r>
            <a:r>
              <a:rPr lang="en-US" altLang="en-US" sz="1200" dirty="0" err="1">
                <a:solidFill>
                  <a:schemeClr val="bg1"/>
                </a:solidFill>
              </a:rPr>
              <a:t>verdünnt</a:t>
            </a:r>
            <a:r>
              <a:rPr lang="en-US" altLang="en-US" sz="1200" dirty="0">
                <a:solidFill>
                  <a:schemeClr val="bg1"/>
                </a:solidFill>
              </a:rPr>
              <a:t> </a:t>
            </a:r>
            <a:r>
              <a:rPr lang="en-US" altLang="en-US" sz="1200" dirty="0" err="1">
                <a:solidFill>
                  <a:schemeClr val="bg1"/>
                </a:solidFill>
              </a:rPr>
              <a:t>ist</a:t>
            </a:r>
            <a:r>
              <a:rPr lang="en-US" altLang="en-US" sz="1200" dirty="0">
                <a:solidFill>
                  <a:schemeClr val="bg1"/>
                </a:solidFill>
              </a:rPr>
              <a:t>, </a:t>
            </a:r>
            <a:r>
              <a:rPr lang="en-US" altLang="en-US" sz="1200" dirty="0" err="1">
                <a:solidFill>
                  <a:schemeClr val="bg1"/>
                </a:solidFill>
              </a:rPr>
              <a:t>vermeiden</a:t>
            </a:r>
            <a:r>
              <a:rPr lang="en-US" altLang="en-US" sz="1200" dirty="0">
                <a:solidFill>
                  <a:schemeClr val="bg1"/>
                </a:solidFill>
              </a:rPr>
              <a:t> Sie </a:t>
            </a:r>
            <a:r>
              <a:rPr lang="en-US" altLang="en-US" sz="1200" dirty="0" err="1">
                <a:solidFill>
                  <a:schemeClr val="bg1"/>
                </a:solidFill>
              </a:rPr>
              <a:t>topische</a:t>
            </a:r>
            <a:r>
              <a:rPr lang="en-US" altLang="en-US" sz="1200" dirty="0">
                <a:solidFill>
                  <a:schemeClr val="bg1"/>
                </a:solidFill>
              </a:rPr>
              <a:t> </a:t>
            </a:r>
            <a:r>
              <a:rPr lang="en-US" altLang="en-US" sz="1200" dirty="0" err="1">
                <a:solidFill>
                  <a:schemeClr val="bg1"/>
                </a:solidFill>
              </a:rPr>
              <a:t>Steroide</a:t>
            </a:r>
            <a:r>
              <a:rPr lang="en-US" altLang="en-US" sz="1200" dirty="0">
                <a:solidFill>
                  <a:schemeClr val="bg1"/>
                </a:solidFill>
              </a:rPr>
              <a:t>.</a:t>
            </a:r>
          </a:p>
          <a:p>
            <a:pPr lvl="1" eaLnBrk="1" hangingPunct="1">
              <a:buFont typeface="Wingdings" panose="05000000000000000000" pitchFamily="2" charset="2"/>
              <a:buNone/>
            </a:pPr>
            <a:r>
              <a:rPr lang="en-US" altLang="en-US" sz="1200" dirty="0"/>
              <a:t>3) </a:t>
            </a:r>
            <a:r>
              <a:rPr lang="en-US" altLang="en-US" sz="1200" dirty="0" err="1"/>
              <a:t>Unterdrückung</a:t>
            </a:r>
            <a:r>
              <a:rPr lang="en-US" altLang="en-US" sz="1200" dirty="0"/>
              <a:t> </a:t>
            </a:r>
            <a:r>
              <a:rPr lang="en-US" altLang="en-US" sz="1200" dirty="0">
                <a:solidFill>
                  <a:srgbClr val="0000FF"/>
                </a:solidFill>
              </a:rPr>
              <a:t>der </a:t>
            </a:r>
            <a:r>
              <a:rPr lang="en-US" altLang="en-US" sz="1200" dirty="0" err="1">
                <a:solidFill>
                  <a:srgbClr val="0000FF"/>
                </a:solidFill>
              </a:rPr>
              <a:t>systemischen</a:t>
            </a:r>
            <a:r>
              <a:rPr lang="en-US" altLang="en-US" sz="1200" dirty="0">
                <a:solidFill>
                  <a:srgbClr val="0000FF"/>
                </a:solidFill>
              </a:rPr>
              <a:t> </a:t>
            </a:r>
            <a:r>
              <a:rPr lang="en-US" altLang="en-US" sz="1200" dirty="0" err="1">
                <a:solidFill>
                  <a:srgbClr val="0000FF"/>
                </a:solidFill>
              </a:rPr>
              <a:t>Entzündung</a:t>
            </a:r>
            <a:endParaRPr lang="en-US" altLang="en-US" sz="2000" dirty="0"/>
          </a:p>
          <a:p>
            <a:pPr eaLnBrk="1" hangingPunct="1"/>
            <a:endParaRPr lang="en-US" altLang="en-US" sz="2400" dirty="0"/>
          </a:p>
        </p:txBody>
      </p:sp>
      <p:sp>
        <p:nvSpPr>
          <p:cNvPr id="2970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3E853F44-5D7E-4342-ABB1-1487B51FA106}" type="slidenum">
              <a:rPr lang="en-US" altLang="en-US" sz="1000" smtClean="0"/>
              <a:t>71</a:t>
            </a:fld>
            <a:endParaRPr lang="en-US" altLang="en-US" sz="1000"/>
          </a:p>
        </p:txBody>
      </p:sp>
      <p:sp>
        <p:nvSpPr>
          <p:cNvPr id="15" name="Rectangle 14"/>
          <p:cNvSpPr/>
          <p:nvPr/>
        </p:nvSpPr>
        <p:spPr>
          <a:xfrm>
            <a:off x="990600" y="3657600"/>
            <a:ext cx="4572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 name="Text Box 4">
            <a:extLst>
              <a:ext uri="{FF2B5EF4-FFF2-40B4-BE49-F238E27FC236}">
                <a16:creationId xmlns:a16="http://schemas.microsoft.com/office/drawing/2014/main" id="{52CDB0A3-4C95-452D-AAB7-033D335F9F54}"/>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0"/>
          <p:cNvSpPr>
            <a:spLocks noChangeArrowheads="1"/>
          </p:cNvSpPr>
          <p:nvPr/>
        </p:nvSpPr>
        <p:spPr bwMode="auto">
          <a:xfrm>
            <a:off x="4572000" y="3276600"/>
            <a:ext cx="3048000" cy="304800"/>
          </a:xfrm>
          <a:prstGeom prst="rect">
            <a:avLst/>
          </a:prstGeom>
          <a:solidFill>
            <a:srgbClr val="FF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30729"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F</a:t>
            </a:r>
          </a:p>
        </p:txBody>
      </p:sp>
      <p:sp>
        <p:nvSpPr>
          <p:cNvPr id="11274" name="Rectangle 12"/>
          <p:cNvSpPr>
            <a:spLocks noGrp="1" noChangeArrowheads="1"/>
          </p:cNvSpPr>
          <p:nvPr>
            <p:ph type="body" idx="1"/>
          </p:nvPr>
        </p:nvSpPr>
        <p:spPr>
          <a:xfrm>
            <a:off x="431800" y="1662936"/>
            <a:ext cx="8534400" cy="4876800"/>
          </a:xfrm>
        </p:spPr>
        <p:txBody>
          <a:bodyPr wrap="square" lIns="25400" tIns="12700" rIns="25400" bIns="12700"/>
          <a:lstStyle/>
          <a:p>
            <a:pPr eaLnBrk="1" hangingPunct="1">
              <a:defRPr/>
            </a:pPr>
            <a:r>
              <a:rPr lang="en-US" altLang="en-US" sz="1200" dirty="0">
                <a:solidFill>
                  <a:schemeClr val="bg1">
                    <a:lumMod val="75000"/>
                  </a:schemeClr>
                </a:solidFill>
              </a:rPr>
              <a:t>Autoimmun-PUK ist in der Regel einseitig und </a:t>
            </a:r>
            <a:r>
              <a:rPr lang="en-US" altLang="en-US" sz="1200" dirty="0" err="1">
                <a:solidFill>
                  <a:schemeClr val="bg1">
                    <a:lumMod val="75000"/>
                  </a:schemeClr>
                </a:solidFill>
              </a:rPr>
              <a:t>sektoral </a:t>
            </a:r>
            <a:r>
              <a:rPr lang="en-US" altLang="en-US" sz="1200" dirty="0">
                <a:solidFill>
                  <a:schemeClr val="bg1">
                    <a:lumMod val="75000"/>
                  </a:schemeClr>
                </a:solidFill>
              </a:rPr>
              <a:t>                        </a:t>
            </a:r>
          </a:p>
          <a:p>
            <a:pPr eaLnBrk="1" hangingPunct="1">
              <a:defRPr/>
            </a:pPr>
            <a:r>
              <a:rPr lang="en-US" altLang="en-US" sz="1200" dirty="0">
                <a:solidFill>
                  <a:schemeClr val="bg1">
                    <a:lumMod val="75000"/>
                  </a:schemeClr>
                </a:solidFill>
              </a:rPr>
              <a:t>Sie kündigt häufig eine Verschlimmerung einer systemischen Erkrankung an </a:t>
            </a:r>
          </a:p>
          <a:p>
            <a:pPr eaLnBrk="1" hangingPunct="1">
              <a:defRPr/>
            </a:pPr>
            <a:r>
              <a:rPr lang="en-US" altLang="en-US" sz="1200" dirty="0">
                <a:solidFill>
                  <a:schemeClr val="bg1">
                    <a:lumMod val="75000"/>
                  </a:schemeClr>
                </a:solidFill>
              </a:rPr>
              <a:t>Das Behandlungsziel besteht darin, das Abschmelzen des K durch drei Maßnahmen zu stoppen:</a:t>
            </a:r>
          </a:p>
          <a:p>
            <a:pPr lvl="1" eaLnBrk="1" hangingPunct="1">
              <a:buFont typeface="Wingdings" panose="05000000000000000000" pitchFamily="2" charset="2"/>
              <a:buNone/>
              <a:defRPr/>
            </a:pPr>
            <a:r>
              <a:rPr lang="en-US" altLang="en-US" sz="1200" dirty="0"/>
              <a:t>1) </a:t>
            </a:r>
            <a:r>
              <a:rPr lang="en-US" altLang="en-US" sz="1200" b="1" dirty="0"/>
              <a:t>Verbesserung </a:t>
            </a:r>
            <a:r>
              <a:rPr lang="en-US" altLang="en-US" sz="1200" b="1" dirty="0">
                <a:solidFill>
                  <a:srgbClr val="0000FF"/>
                </a:solidFill>
              </a:rPr>
              <a:t>der Benetzung</a:t>
            </a:r>
            <a:endParaRPr lang="en-US" altLang="en-US" sz="2000" b="1" dirty="0"/>
          </a:p>
          <a:p>
            <a:pPr lvl="1" eaLnBrk="1" hangingPunct="1">
              <a:buFont typeface="Wingdings" panose="05000000000000000000" pitchFamily="2" charset="2"/>
              <a:buNone/>
              <a:defRPr/>
            </a:pPr>
            <a:r>
              <a:rPr lang="en-US" altLang="en-US" sz="1200" dirty="0"/>
              <a:t>2) </a:t>
            </a:r>
            <a:r>
              <a:rPr lang="en-US" altLang="en-US" sz="1200" b="1" dirty="0"/>
              <a:t>Förderung </a:t>
            </a:r>
            <a:r>
              <a:rPr lang="en-US" altLang="en-US" sz="1200" b="1" dirty="0">
                <a:solidFill>
                  <a:srgbClr val="0000FF"/>
                </a:solidFill>
              </a:rPr>
              <a:t>der Reepithelisierung </a:t>
            </a:r>
            <a:r>
              <a:rPr lang="en-US" altLang="en-US" sz="1200" dirty="0" err="1">
                <a:solidFill>
                  <a:schemeClr val="bg1">
                    <a:lumMod val="75000"/>
                  </a:schemeClr>
                </a:solidFill>
              </a:rPr>
              <a:t>durch</a:t>
            </a:r>
            <a:r>
              <a:rPr lang="en-US" altLang="en-US" sz="1200" dirty="0">
                <a:solidFill>
                  <a:schemeClr val="bg1">
                    <a:lumMod val="75000"/>
                  </a:schemeClr>
                </a:solidFill>
              </a:rPr>
              <a:t> </a:t>
            </a:r>
            <a:r>
              <a:rPr lang="en-US" altLang="en-US" sz="1200" dirty="0" err="1">
                <a:solidFill>
                  <a:schemeClr val="bg1">
                    <a:lumMod val="75000"/>
                  </a:schemeClr>
                </a:solidFill>
              </a:rPr>
              <a:t>Befeuchtung</a:t>
            </a:r>
            <a:r>
              <a:rPr lang="en-US" altLang="en-US" sz="1200" dirty="0">
                <a:solidFill>
                  <a:schemeClr val="bg1">
                    <a:lumMod val="75000"/>
                  </a:schemeClr>
                </a:solidFill>
              </a:rPr>
              <a:t>, BCL, Patching, Kleber</a:t>
            </a:r>
          </a:p>
          <a:p>
            <a:pPr lvl="2" eaLnBrk="1" hangingPunct="1">
              <a:defRPr/>
            </a:pPr>
            <a:r>
              <a:rPr lang="en-US" altLang="en-US" sz="1200" dirty="0">
                <a:solidFill>
                  <a:schemeClr val="bg1"/>
                </a:solidFill>
              </a:rPr>
              <a:t>Sie sollten auch in Erwägung ziehen, topische Steroide abzusetzen, da diese die Reepithelisierung verzögern können. Als allgemeine Regel gilt: Wenn die Hornhaut deutlich verdünnt ist, vermeiden Sie topische Steroide.</a:t>
            </a:r>
          </a:p>
          <a:p>
            <a:pPr lvl="1" eaLnBrk="1" hangingPunct="1">
              <a:buFont typeface="Wingdings" panose="05000000000000000000" pitchFamily="2" charset="2"/>
              <a:buNone/>
              <a:defRPr/>
            </a:pPr>
            <a:r>
              <a:rPr lang="en-US" altLang="en-US" sz="1200" dirty="0"/>
              <a:t>3) </a:t>
            </a:r>
            <a:r>
              <a:rPr lang="en-US" altLang="en-US" sz="1200" b="1" dirty="0"/>
              <a:t>Unterdrückung </a:t>
            </a:r>
            <a:r>
              <a:rPr lang="en-US" altLang="en-US" sz="1200" b="1" dirty="0">
                <a:solidFill>
                  <a:srgbClr val="0000FF"/>
                </a:solidFill>
              </a:rPr>
              <a:t>der systemischen Entzündung</a:t>
            </a:r>
            <a:endParaRPr lang="en-US" altLang="en-US" sz="2000" b="1" dirty="0"/>
          </a:p>
          <a:p>
            <a:pPr eaLnBrk="1" hangingPunct="1">
              <a:defRPr/>
            </a:pPr>
            <a:endParaRPr lang="en-US" altLang="en-US" sz="2400" dirty="0"/>
          </a:p>
        </p:txBody>
      </p:sp>
      <p:sp>
        <p:nvSpPr>
          <p:cNvPr id="3073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DD97D7D5-4032-4B07-AD57-3C9A10F3FF30}" type="slidenum">
              <a:rPr lang="en-US" altLang="en-US" sz="1000" smtClean="0"/>
              <a:t>72</a:t>
            </a:fld>
            <a:endParaRPr lang="en-US" altLang="en-US" sz="1000"/>
          </a:p>
        </p:txBody>
      </p:sp>
      <p:sp>
        <p:nvSpPr>
          <p:cNvPr id="15" name="Rectangle 14"/>
          <p:cNvSpPr/>
          <p:nvPr/>
        </p:nvSpPr>
        <p:spPr>
          <a:xfrm>
            <a:off x="990600" y="3657600"/>
            <a:ext cx="4572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 name="Text Box 4">
            <a:extLst>
              <a:ext uri="{FF2B5EF4-FFF2-40B4-BE49-F238E27FC236}">
                <a16:creationId xmlns:a16="http://schemas.microsoft.com/office/drawing/2014/main" id="{D0742BF8-FFDF-4117-96A4-AD70E1E388F9}"/>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TextBox 3">
            <a:extLst>
              <a:ext uri="{FF2B5EF4-FFF2-40B4-BE49-F238E27FC236}">
                <a16:creationId xmlns:a16="http://schemas.microsoft.com/office/drawing/2014/main" id="{893A6AC4-A8E5-EDE7-75EF-C8F53A390494}"/>
              </a:ext>
            </a:extLst>
          </p:cNvPr>
          <p:cNvSpPr txBox="1"/>
          <p:nvPr/>
        </p:nvSpPr>
        <p:spPr>
          <a:xfrm>
            <a:off x="4419600" y="3034569"/>
            <a:ext cx="4572000" cy="1077218"/>
          </a:xfrm>
          <a:prstGeom prst="rect">
            <a:avLst/>
          </a:prstGeom>
          <a:solidFill>
            <a:schemeClr val="accent5"/>
          </a:solidFill>
        </p:spPr>
        <p:txBody>
          <a:bodyPr wrap="square" lIns="25400" tIns="12700" rIns="25400" bIns="12700">
            <a:spAutoFit/>
          </a:bodyPr>
          <a:lstStyle/>
          <a:p>
            <a:pPr eaLnBrk="1" hangingPunct="1">
              <a:defRPr/>
            </a:pPr>
            <a:r>
              <a:rPr lang="en-US" sz="1200" i="1" dirty="0">
                <a:solidFill>
                  <a:srgbClr val="0000FF"/>
                </a:solidFill>
                <a:latin typeface="Arial" charset="0"/>
              </a:rPr>
              <a:t>Welche dieser drei Maßnahmen ist von größter Bedeutung?</a:t>
            </a:r>
          </a:p>
          <a:p>
            <a:pPr eaLnBrk="1" hangingPunct="1">
              <a:defRPr/>
            </a:pPr>
            <a:r>
              <a:rPr lang="en-US" sz="1200" dirty="0">
                <a:solidFill>
                  <a:schemeClr val="accent5"/>
                </a:solidFill>
                <a:latin typeface="Arial" charset="0"/>
              </a:rPr>
              <a:t>Die Kontrolle des zugrunde liegenden Krankheitsprozesses – ohne diese sind die anderen Maßnahmen so etwas wie   das Umstellen der Liegestühle auf der </a:t>
            </a:r>
            <a:r>
              <a:rPr lang="en-US" sz="1200" i="1" dirty="0">
                <a:solidFill>
                  <a:schemeClr val="accent5"/>
                </a:solidFill>
                <a:latin typeface="Arial" charset="0"/>
              </a:rPr>
              <a:t>Titanic</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0"/>
          <p:cNvSpPr>
            <a:spLocks noChangeArrowheads="1"/>
          </p:cNvSpPr>
          <p:nvPr/>
        </p:nvSpPr>
        <p:spPr bwMode="auto">
          <a:xfrm>
            <a:off x="4572000" y="3276600"/>
            <a:ext cx="3048000" cy="304800"/>
          </a:xfrm>
          <a:prstGeom prst="rect">
            <a:avLst/>
          </a:prstGeom>
          <a:solidFill>
            <a:srgbClr val="FF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31753"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A</a:t>
            </a:r>
          </a:p>
        </p:txBody>
      </p:sp>
      <p:sp>
        <p:nvSpPr>
          <p:cNvPr id="11274" name="Rectangle 12"/>
          <p:cNvSpPr>
            <a:spLocks noGrp="1" noChangeArrowheads="1"/>
          </p:cNvSpPr>
          <p:nvPr>
            <p:ph type="body" idx="1"/>
          </p:nvPr>
        </p:nvSpPr>
        <p:spPr>
          <a:xfrm>
            <a:off x="304799" y="1662936"/>
            <a:ext cx="8534400" cy="4876800"/>
          </a:xfrm>
        </p:spPr>
        <p:txBody>
          <a:bodyPr wrap="square" lIns="25400" tIns="12700" rIns="25400" bIns="12700"/>
          <a:lstStyle/>
          <a:p>
            <a:pPr eaLnBrk="1" hangingPunct="1">
              <a:defRPr/>
            </a:pPr>
            <a:r>
              <a:rPr lang="en-US" altLang="en-US" sz="1200" dirty="0">
                <a:solidFill>
                  <a:schemeClr val="bg1">
                    <a:lumMod val="75000"/>
                  </a:schemeClr>
                </a:solidFill>
              </a:rPr>
              <a:t>Autoimmun-PUK ist in der Regel einseitig und </a:t>
            </a:r>
            <a:r>
              <a:rPr lang="en-US" altLang="en-US" sz="1200" dirty="0" err="1">
                <a:solidFill>
                  <a:schemeClr val="bg1">
                    <a:lumMod val="75000"/>
                  </a:schemeClr>
                </a:solidFill>
              </a:rPr>
              <a:t>sektoral </a:t>
            </a:r>
            <a:r>
              <a:rPr lang="en-US" altLang="en-US" sz="1200" dirty="0">
                <a:solidFill>
                  <a:schemeClr val="bg1">
                    <a:lumMod val="75000"/>
                  </a:schemeClr>
                </a:solidFill>
              </a:rPr>
              <a:t>                        </a:t>
            </a:r>
          </a:p>
          <a:p>
            <a:pPr eaLnBrk="1" hangingPunct="1">
              <a:defRPr/>
            </a:pPr>
            <a:r>
              <a:rPr lang="en-US" altLang="en-US" sz="1200" dirty="0">
                <a:solidFill>
                  <a:schemeClr val="bg1">
                    <a:lumMod val="75000"/>
                  </a:schemeClr>
                </a:solidFill>
              </a:rPr>
              <a:t>Sie kündigt häufig eine Verschlimmerung einer systemischen Erkrankung an </a:t>
            </a:r>
          </a:p>
          <a:p>
            <a:pPr eaLnBrk="1" hangingPunct="1">
              <a:defRPr/>
            </a:pPr>
            <a:r>
              <a:rPr lang="en-US" altLang="en-US" sz="1200" dirty="0">
                <a:solidFill>
                  <a:schemeClr val="bg1">
                    <a:lumMod val="75000"/>
                  </a:schemeClr>
                </a:solidFill>
              </a:rPr>
              <a:t>Das Behandlungsziel besteht darin, das Abschmelzen des K durch drei Maßnahmen zu stoppen:</a:t>
            </a:r>
          </a:p>
          <a:p>
            <a:pPr lvl="1" eaLnBrk="1" hangingPunct="1">
              <a:buFont typeface="Wingdings" panose="05000000000000000000" pitchFamily="2" charset="2"/>
              <a:buNone/>
              <a:defRPr/>
            </a:pPr>
            <a:r>
              <a:rPr lang="en-US" altLang="en-US" sz="1200" dirty="0">
                <a:solidFill>
                  <a:schemeClr val="bg1">
                    <a:lumMod val="75000"/>
                  </a:schemeClr>
                </a:solidFill>
              </a:rPr>
              <a:t>1) </a:t>
            </a:r>
            <a:r>
              <a:rPr lang="en-US" altLang="en-US" sz="1200" b="1" dirty="0">
                <a:solidFill>
                  <a:schemeClr val="bg1">
                    <a:lumMod val="75000"/>
                  </a:schemeClr>
                </a:solidFill>
              </a:rPr>
              <a:t>Verbesserung der Benetzung</a:t>
            </a:r>
          </a:p>
          <a:p>
            <a:pPr lvl="1" eaLnBrk="1" hangingPunct="1">
              <a:buNone/>
              <a:defRPr/>
            </a:pPr>
            <a:r>
              <a:rPr lang="en-US" altLang="en-US" sz="1200" dirty="0">
                <a:solidFill>
                  <a:schemeClr val="bg1">
                    <a:lumMod val="75000"/>
                  </a:schemeClr>
                </a:solidFill>
              </a:rPr>
              <a:t>2) </a:t>
            </a:r>
            <a:r>
              <a:rPr lang="en-US" altLang="en-US" sz="1200" b="1" dirty="0">
                <a:solidFill>
                  <a:schemeClr val="bg1">
                    <a:lumMod val="75000"/>
                  </a:schemeClr>
                </a:solidFill>
              </a:rPr>
              <a:t>Förderung der Reepithelisierung </a:t>
            </a:r>
            <a:r>
              <a:rPr lang="en-US" altLang="en-US" sz="1200" dirty="0" err="1">
                <a:solidFill>
                  <a:schemeClr val="bg1">
                    <a:lumMod val="75000"/>
                  </a:schemeClr>
                </a:solidFill>
              </a:rPr>
              <a:t>durch</a:t>
            </a:r>
            <a:r>
              <a:rPr lang="en-US" altLang="en-US" sz="1200" dirty="0">
                <a:solidFill>
                  <a:schemeClr val="bg1">
                    <a:lumMod val="75000"/>
                  </a:schemeClr>
                </a:solidFill>
              </a:rPr>
              <a:t> </a:t>
            </a:r>
            <a:r>
              <a:rPr lang="en-US" altLang="en-US" sz="1200" dirty="0" err="1">
                <a:solidFill>
                  <a:schemeClr val="bg1">
                    <a:lumMod val="75000"/>
                  </a:schemeClr>
                </a:solidFill>
              </a:rPr>
              <a:t>durch</a:t>
            </a:r>
            <a:r>
              <a:rPr lang="en-US" altLang="en-US" sz="1200" dirty="0">
                <a:solidFill>
                  <a:schemeClr val="bg1">
                    <a:lumMod val="75000"/>
                  </a:schemeClr>
                </a:solidFill>
              </a:rPr>
              <a:t> </a:t>
            </a:r>
            <a:r>
              <a:rPr lang="en-US" altLang="en-US" sz="1200" dirty="0" err="1">
                <a:solidFill>
                  <a:schemeClr val="bg1">
                    <a:lumMod val="75000"/>
                  </a:schemeClr>
                </a:solidFill>
              </a:rPr>
              <a:t>Befeuchtung</a:t>
            </a:r>
            <a:r>
              <a:rPr lang="en-US" altLang="en-US" sz="1200" dirty="0">
                <a:solidFill>
                  <a:schemeClr val="bg1">
                    <a:lumMod val="75000"/>
                  </a:schemeClr>
                </a:solidFill>
              </a:rPr>
              <a:t>, BCL, Patching, Kleber</a:t>
            </a:r>
          </a:p>
          <a:p>
            <a:pPr lvl="2" eaLnBrk="1" hangingPunct="1">
              <a:defRPr/>
            </a:pPr>
            <a:r>
              <a:rPr lang="en-US" altLang="en-US" sz="1200" dirty="0">
                <a:solidFill>
                  <a:schemeClr val="bg1"/>
                </a:solidFill>
              </a:rPr>
              <a:t>Sie sollten auch in Erwägung ziehen, topische Steroide abzusetzen, da diese die Reepithelisierung verzögern können. Als allgemeine Regel gilt: Wenn die Hornhaut deutlich verdünnt ist, vermeiden Sie topische Steroide.</a:t>
            </a:r>
          </a:p>
          <a:p>
            <a:pPr lvl="1" eaLnBrk="1" hangingPunct="1">
              <a:buFont typeface="Wingdings" panose="05000000000000000000" pitchFamily="2" charset="2"/>
              <a:buNone/>
              <a:defRPr/>
            </a:pPr>
            <a:r>
              <a:rPr lang="en-US" altLang="en-US" sz="1200" dirty="0"/>
              <a:t>3) </a:t>
            </a:r>
            <a:r>
              <a:rPr lang="en-US" altLang="en-US" sz="1200" b="1" dirty="0"/>
              <a:t>Unterdrückung </a:t>
            </a:r>
            <a:r>
              <a:rPr lang="en-US" altLang="en-US" sz="1200" b="1" dirty="0">
                <a:solidFill>
                  <a:srgbClr val="0000FF"/>
                </a:solidFill>
              </a:rPr>
              <a:t>der systemischen Entzündung</a:t>
            </a:r>
            <a:endParaRPr lang="en-US" altLang="en-US" sz="2000" b="1" dirty="0"/>
          </a:p>
          <a:p>
            <a:pPr eaLnBrk="1" hangingPunct="1">
              <a:defRPr/>
            </a:pPr>
            <a:endParaRPr lang="en-US" altLang="en-US" sz="2400" dirty="0"/>
          </a:p>
        </p:txBody>
      </p:sp>
      <p:sp>
        <p:nvSpPr>
          <p:cNvPr id="3175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B783A25A-30C3-4456-846D-0D94A9EFCCFA}" type="slidenum">
              <a:rPr lang="en-US" altLang="en-US" sz="1000" smtClean="0"/>
              <a:t>73</a:t>
            </a:fld>
            <a:endParaRPr lang="en-US" altLang="en-US" sz="1000"/>
          </a:p>
        </p:txBody>
      </p:sp>
      <p:sp>
        <p:nvSpPr>
          <p:cNvPr id="15" name="Rectangle 14"/>
          <p:cNvSpPr/>
          <p:nvPr/>
        </p:nvSpPr>
        <p:spPr>
          <a:xfrm>
            <a:off x="990600" y="3657600"/>
            <a:ext cx="4572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 name="TextBox 1"/>
          <p:cNvSpPr txBox="1"/>
          <p:nvPr/>
        </p:nvSpPr>
        <p:spPr>
          <a:xfrm>
            <a:off x="4419600" y="3034569"/>
            <a:ext cx="4572000" cy="1077218"/>
          </a:xfrm>
          <a:prstGeom prst="rect">
            <a:avLst/>
          </a:prstGeom>
          <a:solidFill>
            <a:schemeClr val="accent5"/>
          </a:solidFill>
        </p:spPr>
        <p:txBody>
          <a:bodyPr wrap="square" lIns="25400" tIns="12700" rIns="25400" bIns="12700">
            <a:spAutoFit/>
          </a:bodyPr>
          <a:lstStyle/>
          <a:p>
            <a:pPr eaLnBrk="1" hangingPunct="1">
              <a:defRPr/>
            </a:pPr>
            <a:r>
              <a:rPr lang="en-US" sz="1200" i="1" dirty="0">
                <a:solidFill>
                  <a:srgbClr val="0000FF"/>
                </a:solidFill>
                <a:latin typeface="Arial" charset="0"/>
              </a:rPr>
              <a:t>Welche dieser drei Maßnahmen ist von größter Bedeutung?</a:t>
            </a:r>
          </a:p>
          <a:p>
            <a:pPr eaLnBrk="1" hangingPunct="1">
              <a:defRPr/>
            </a:pPr>
            <a:r>
              <a:rPr lang="en-US" sz="1200" dirty="0">
                <a:solidFill>
                  <a:srgbClr val="0000FF"/>
                </a:solidFill>
                <a:latin typeface="Arial" charset="0"/>
              </a:rPr>
              <a:t>Die Kontrolle des zugrunde liegenden Krankheitsprozesses – ohne diese sind die anderen Maßnahmen so etwas wie   das Umstellen der Liegestühle auf der </a:t>
            </a:r>
            <a:r>
              <a:rPr lang="en-US" sz="1200" i="1" dirty="0">
                <a:solidFill>
                  <a:srgbClr val="0000FF"/>
                </a:solidFill>
                <a:latin typeface="Arial" charset="0"/>
              </a:rPr>
              <a:t>Titanic</a:t>
            </a:r>
          </a:p>
        </p:txBody>
      </p:sp>
      <p:sp>
        <p:nvSpPr>
          <p:cNvPr id="4" name="Text Box 4">
            <a:extLst>
              <a:ext uri="{FF2B5EF4-FFF2-40B4-BE49-F238E27FC236}">
                <a16:creationId xmlns:a16="http://schemas.microsoft.com/office/drawing/2014/main" id="{36BAC641-F6A4-447E-9DAA-316CB21B5EF4}"/>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51"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35852" name="Rectangle 12"/>
          <p:cNvSpPr>
            <a:spLocks noGrp="1" noChangeArrowheads="1"/>
          </p:cNvSpPr>
          <p:nvPr>
            <p:ph type="body" idx="1"/>
          </p:nvPr>
        </p:nvSpPr>
        <p:spPr>
          <a:xfrm>
            <a:off x="457200" y="1752600"/>
            <a:ext cx="8534400" cy="4876800"/>
          </a:xfrm>
        </p:spPr>
        <p:txBody>
          <a:bodyPr wrap="square" lIns="25400" tIns="12700" rIns="25400" bIns="12700"/>
          <a:lstStyle/>
          <a:p>
            <a:pPr eaLnBrk="1" hangingPunct="1"/>
            <a:r>
              <a:rPr lang="en-US" altLang="en-US" sz="1200" dirty="0"/>
              <a:t>Autoimmun-PUK ist in der Regel </a:t>
            </a:r>
            <a:r>
              <a:rPr lang="en-US" altLang="en-US" sz="1200" dirty="0">
                <a:solidFill>
                  <a:srgbClr val="0000FF"/>
                </a:solidFill>
              </a:rPr>
              <a:t>einseitig </a:t>
            </a:r>
            <a:r>
              <a:rPr lang="en-US" altLang="en-US" sz="1200" dirty="0"/>
              <a:t>und </a:t>
            </a:r>
            <a:r>
              <a:rPr lang="en-US" altLang="en-US" sz="1200" dirty="0">
                <a:solidFill>
                  <a:srgbClr val="0000FF"/>
                </a:solidFill>
              </a:rPr>
              <a:t>sektoral </a:t>
            </a:r>
            <a:r>
              <a:rPr lang="en-US" altLang="en-US" sz="1200" dirty="0"/>
              <a:t>                        </a:t>
            </a:r>
          </a:p>
          <a:p>
            <a:pPr eaLnBrk="1" hangingPunct="1"/>
            <a:r>
              <a:rPr lang="en-US" altLang="en-US" sz="1200" dirty="0"/>
              <a:t>Sie kündigt häufig </a:t>
            </a:r>
            <a:r>
              <a:rPr lang="en-US" altLang="en-US" sz="1200" dirty="0">
                <a:solidFill>
                  <a:srgbClr val="0000FF"/>
                </a:solidFill>
              </a:rPr>
              <a:t>eine Verschlimmerung </a:t>
            </a:r>
            <a:r>
              <a:rPr lang="en-US" altLang="en-US" sz="1200" dirty="0"/>
              <a:t>einer systemischen Erkrankung an </a:t>
            </a:r>
          </a:p>
          <a:p>
            <a:pPr eaLnBrk="1" hangingPunct="1"/>
            <a:r>
              <a:rPr lang="en-US" altLang="en-US" sz="1200" dirty="0"/>
              <a:t>Das Behandlungsziel besteht darin, das Abschmelzen des K durch drei Maßnahmen zu stoppen:</a:t>
            </a:r>
          </a:p>
          <a:p>
            <a:pPr lvl="1" eaLnBrk="1" hangingPunct="1">
              <a:buFont typeface="Wingdings" panose="05000000000000000000" pitchFamily="2" charset="2"/>
              <a:buNone/>
            </a:pPr>
            <a:r>
              <a:rPr lang="en-US" altLang="en-US" sz="1200" b="1" dirty="0"/>
              <a:t>1) Verbesserung </a:t>
            </a:r>
            <a:r>
              <a:rPr lang="en-US" altLang="en-US" sz="1200" b="1" dirty="0">
                <a:solidFill>
                  <a:srgbClr val="0000FF"/>
                </a:solidFill>
              </a:rPr>
              <a:t>der Benetzung</a:t>
            </a:r>
            <a:endParaRPr lang="en-US" altLang="en-US" sz="2000" b="1" dirty="0">
              <a:solidFill>
                <a:srgbClr val="B2B2B2"/>
              </a:solidFill>
            </a:endParaRPr>
          </a:p>
          <a:p>
            <a:pPr lvl="1" eaLnBrk="1" hangingPunct="1">
              <a:buNone/>
              <a:defRPr/>
            </a:pPr>
            <a:r>
              <a:rPr lang="en-US" altLang="en-US" sz="1200" dirty="0">
                <a:solidFill>
                  <a:srgbClr val="B2B2B2"/>
                </a:solidFill>
              </a:rPr>
              <a:t>2) Förderung der Reepithelisierung </a:t>
            </a:r>
            <a:r>
              <a:rPr lang="en-US" altLang="en-US" sz="1200" dirty="0" err="1">
                <a:solidFill>
                  <a:srgbClr val="B2B2B2"/>
                </a:solidFill>
              </a:rPr>
              <a:t>durch</a:t>
            </a:r>
            <a:r>
              <a:rPr lang="en-US" altLang="en-US" sz="1200" dirty="0">
                <a:solidFill>
                  <a:srgbClr val="B2B2B2"/>
                </a:solidFill>
              </a:rPr>
              <a:t> </a:t>
            </a:r>
            <a:r>
              <a:rPr lang="en-US" altLang="en-US" sz="1200" dirty="0" err="1">
                <a:solidFill>
                  <a:schemeClr val="bg1">
                    <a:lumMod val="75000"/>
                  </a:schemeClr>
                </a:solidFill>
              </a:rPr>
              <a:t>Befeuchtung</a:t>
            </a:r>
            <a:r>
              <a:rPr lang="en-US" altLang="en-US" sz="1200" dirty="0">
                <a:solidFill>
                  <a:schemeClr val="bg1">
                    <a:lumMod val="75000"/>
                  </a:schemeClr>
                </a:solidFill>
              </a:rPr>
              <a:t>, BCL, Patching, Kleber</a:t>
            </a:r>
          </a:p>
          <a:p>
            <a:pPr lvl="2" eaLnBrk="1" hangingPunct="1"/>
            <a:r>
              <a:rPr lang="en-US" altLang="en-US" sz="1200" dirty="0">
                <a:solidFill>
                  <a:schemeClr val="bg1"/>
                </a:solidFill>
              </a:rPr>
              <a:t>Sie sollten auch in Erwägung ziehen, topische Steroide abzusetzen, da diese die Reepithelisierung verzögern können. Als allgemeine Regel gilt: Wenn die Hornhaut deutlich verdünnt ist, vermeiden Sie topische Steroide.</a:t>
            </a:r>
          </a:p>
          <a:p>
            <a:pPr lvl="1" eaLnBrk="1" hangingPunct="1">
              <a:buFont typeface="Wingdings" panose="05000000000000000000" pitchFamily="2" charset="2"/>
              <a:buNone/>
            </a:pPr>
            <a:r>
              <a:rPr lang="en-US" altLang="en-US" sz="1200" dirty="0">
                <a:solidFill>
                  <a:srgbClr val="B2B2B2"/>
                </a:solidFill>
              </a:rPr>
              <a:t>3) Unterdrückung der systemischen Entzündung</a:t>
            </a:r>
            <a:endParaRPr lang="en-US" altLang="en-US" sz="2400" dirty="0"/>
          </a:p>
        </p:txBody>
      </p:sp>
      <p:sp>
        <p:nvSpPr>
          <p:cNvPr id="35854"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B5600D18-B763-4716-9BC6-5EED09001566}" type="slidenum">
              <a:rPr lang="en-US" altLang="en-US" sz="1000" smtClean="0"/>
              <a:t>74</a:t>
            </a:fld>
            <a:endParaRPr lang="en-US" altLang="en-US" sz="1000"/>
          </a:p>
        </p:txBody>
      </p:sp>
      <p:sp>
        <p:nvSpPr>
          <p:cNvPr id="17" name="Rectangle 16"/>
          <p:cNvSpPr/>
          <p:nvPr/>
        </p:nvSpPr>
        <p:spPr>
          <a:xfrm>
            <a:off x="990600" y="3657600"/>
            <a:ext cx="4572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5856" name="Text Box 9"/>
          <p:cNvSpPr txBox="1">
            <a:spLocks noChangeArrowheads="1"/>
          </p:cNvSpPr>
          <p:nvPr/>
        </p:nvSpPr>
        <p:spPr bwMode="auto">
          <a:xfrm>
            <a:off x="533400" y="5207000"/>
            <a:ext cx="7848600" cy="1323439"/>
          </a:xfrm>
          <a:prstGeom prst="rect">
            <a:avLst/>
          </a:prstGeom>
          <a:solidFill>
            <a:schemeClr val="accent1">
              <a:lumMod val="20000"/>
              <a:lumOff val="80000"/>
            </a:schemeClr>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Wie sollte man die Benetzung verbessern?</a:t>
            </a:r>
            <a:endParaRPr lang="en-US" altLang="en-US" sz="1600" i="1" dirty="0">
              <a:solidFill>
                <a:schemeClr val="accent1">
                  <a:lumMod val="20000"/>
                  <a:lumOff val="80000"/>
                </a:schemeClr>
              </a:solidFill>
            </a:endParaRPr>
          </a:p>
          <a:p>
            <a:pPr eaLnBrk="1" hangingPunct="1">
              <a:spcBef>
                <a:spcPct val="0"/>
              </a:spcBef>
              <a:buClrTx/>
              <a:buSzTx/>
              <a:buFontTx/>
              <a:buNone/>
            </a:pPr>
            <a:r>
              <a:rPr lang="en-US" altLang="en-US" sz="1200" dirty="0">
                <a:solidFill>
                  <a:schemeClr val="accent1">
                    <a:lumMod val="20000"/>
                    <a:lumOff val="80000"/>
                  </a:schemeClr>
                </a:solidFill>
              </a:rPr>
              <a:t>Durch häufige Anwendung von konservierungsfreien künstlichen Tränen (PF ATs)</a:t>
            </a:r>
          </a:p>
          <a:p>
            <a:pPr eaLnBrk="1" hangingPunct="1">
              <a:spcBef>
                <a:spcPct val="0"/>
              </a:spcBef>
              <a:buClrTx/>
              <a:buSzTx/>
              <a:buFontTx/>
              <a:buNone/>
            </a:pPr>
            <a:endParaRPr lang="en-US" altLang="en-US" sz="1600" dirty="0">
              <a:solidFill>
                <a:schemeClr val="accent1">
                  <a:lumMod val="20000"/>
                  <a:lumOff val="80000"/>
                </a:schemeClr>
              </a:solidFill>
            </a:endParaRPr>
          </a:p>
          <a:p>
            <a:pPr eaLnBrk="1" hangingPunct="1">
              <a:spcBef>
                <a:spcPct val="0"/>
              </a:spcBef>
              <a:buClrTx/>
              <a:buSzTx/>
              <a:buFontTx/>
              <a:buNone/>
            </a:pPr>
            <a:r>
              <a:rPr lang="en-US" altLang="en-US" sz="1200" i="1" dirty="0">
                <a:solidFill>
                  <a:schemeClr val="accent1">
                    <a:lumMod val="20000"/>
                    <a:lumOff val="80000"/>
                  </a:schemeClr>
                </a:solidFill>
              </a:rPr>
              <a:t>Welche weiteren Vorteile ergeben sich neben der Verbesserung der Benetzung durch die häufige Anwendung von PF-ATs?</a:t>
            </a:r>
          </a:p>
          <a:p>
            <a:pPr eaLnBrk="1" hangingPunct="1">
              <a:spcBef>
                <a:spcPct val="0"/>
              </a:spcBef>
              <a:buClrTx/>
              <a:buSzTx/>
              <a:buFontTx/>
              <a:buNone/>
            </a:pPr>
            <a:r>
              <a:rPr lang="en-US" altLang="en-US" sz="1200" dirty="0">
                <a:solidFill>
                  <a:schemeClr val="accent1">
                    <a:lumMod val="20000"/>
                    <a:lumOff val="80000"/>
                  </a:schemeClr>
                </a:solidFill>
              </a:rPr>
              <a:t>Sie entfernen entzündliche Zytokine von der Augenoberfläche</a:t>
            </a:r>
          </a:p>
        </p:txBody>
      </p:sp>
      <p:sp>
        <p:nvSpPr>
          <p:cNvPr id="2" name="Text Box 4">
            <a:extLst>
              <a:ext uri="{FF2B5EF4-FFF2-40B4-BE49-F238E27FC236}">
                <a16:creationId xmlns:a16="http://schemas.microsoft.com/office/drawing/2014/main" id="{50BEE1B7-1972-4834-B8B4-FA31C8A1DFDA}"/>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51"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35852" name="Rectangle 12"/>
          <p:cNvSpPr>
            <a:spLocks noGrp="1" noChangeArrowheads="1"/>
          </p:cNvSpPr>
          <p:nvPr>
            <p:ph type="body" idx="1"/>
          </p:nvPr>
        </p:nvSpPr>
        <p:spPr>
          <a:xfrm>
            <a:off x="304799" y="1708946"/>
            <a:ext cx="8534400" cy="4876800"/>
          </a:xfrm>
        </p:spPr>
        <p:txBody>
          <a:bodyPr wrap="square" lIns="25400" tIns="12700" rIns="25400" bIns="12700"/>
          <a:lstStyle/>
          <a:p>
            <a:pPr eaLnBrk="1" hangingPunct="1"/>
            <a:r>
              <a:rPr lang="en-US" altLang="en-US" sz="1200" dirty="0"/>
              <a:t>Autoimmun-PUK ist in der Regel </a:t>
            </a:r>
            <a:r>
              <a:rPr lang="en-US" altLang="en-US" sz="1200" dirty="0">
                <a:solidFill>
                  <a:srgbClr val="0000FF"/>
                </a:solidFill>
              </a:rPr>
              <a:t>einseitig </a:t>
            </a:r>
            <a:r>
              <a:rPr lang="en-US" altLang="en-US" sz="1200" dirty="0"/>
              <a:t>und </a:t>
            </a:r>
            <a:r>
              <a:rPr lang="en-US" altLang="en-US" sz="1200" dirty="0">
                <a:solidFill>
                  <a:srgbClr val="0000FF"/>
                </a:solidFill>
              </a:rPr>
              <a:t>sektoral </a:t>
            </a:r>
            <a:r>
              <a:rPr lang="en-US" altLang="en-US" sz="1200" dirty="0"/>
              <a:t>                        </a:t>
            </a:r>
          </a:p>
          <a:p>
            <a:pPr eaLnBrk="1" hangingPunct="1"/>
            <a:r>
              <a:rPr lang="en-US" altLang="en-US" sz="1200" dirty="0"/>
              <a:t>Sie kündigt häufig </a:t>
            </a:r>
            <a:r>
              <a:rPr lang="en-US" altLang="en-US" sz="1200" dirty="0">
                <a:solidFill>
                  <a:srgbClr val="0000FF"/>
                </a:solidFill>
              </a:rPr>
              <a:t>eine Verschlimmerung </a:t>
            </a:r>
            <a:r>
              <a:rPr lang="en-US" altLang="en-US" sz="1200" dirty="0"/>
              <a:t>einer systemischen Erkrankung an </a:t>
            </a:r>
          </a:p>
          <a:p>
            <a:pPr eaLnBrk="1" hangingPunct="1"/>
            <a:r>
              <a:rPr lang="en-US" altLang="en-US" sz="1200" dirty="0"/>
              <a:t>Das Behandlungsziel besteht darin, das Abschmelzen des K durch drei Maßnahmen zu stoppen:</a:t>
            </a:r>
          </a:p>
          <a:p>
            <a:pPr lvl="1" eaLnBrk="1" hangingPunct="1">
              <a:buFont typeface="Wingdings" panose="05000000000000000000" pitchFamily="2" charset="2"/>
              <a:buNone/>
            </a:pPr>
            <a:r>
              <a:rPr lang="en-US" altLang="en-US" sz="1200" b="1" dirty="0"/>
              <a:t>1) Verbesserung </a:t>
            </a:r>
            <a:r>
              <a:rPr lang="en-US" altLang="en-US" sz="1200" b="1" dirty="0">
                <a:solidFill>
                  <a:srgbClr val="0000FF"/>
                </a:solidFill>
              </a:rPr>
              <a:t>der Benetzung</a:t>
            </a:r>
            <a:endParaRPr lang="en-US" altLang="en-US" sz="2000" b="1" dirty="0">
              <a:solidFill>
                <a:srgbClr val="B2B2B2"/>
              </a:solidFill>
            </a:endParaRPr>
          </a:p>
          <a:p>
            <a:pPr lvl="1" eaLnBrk="1" hangingPunct="1">
              <a:buNone/>
              <a:defRPr/>
            </a:pPr>
            <a:r>
              <a:rPr lang="en-US" altLang="en-US" sz="1200" dirty="0">
                <a:solidFill>
                  <a:srgbClr val="B2B2B2"/>
                </a:solidFill>
              </a:rPr>
              <a:t>2) Förderung der Reepithelisierung </a:t>
            </a:r>
            <a:r>
              <a:rPr lang="en-US" altLang="en-US" sz="1200" dirty="0" err="1">
                <a:solidFill>
                  <a:srgbClr val="B2B2B2"/>
                </a:solidFill>
              </a:rPr>
              <a:t>durch</a:t>
            </a:r>
            <a:r>
              <a:rPr lang="en-US" altLang="en-US" sz="1200" dirty="0">
                <a:solidFill>
                  <a:srgbClr val="B2B2B2"/>
                </a:solidFill>
              </a:rPr>
              <a:t> </a:t>
            </a:r>
            <a:r>
              <a:rPr lang="en-US" altLang="en-US" sz="1200" dirty="0" err="1">
                <a:solidFill>
                  <a:schemeClr val="bg1">
                    <a:lumMod val="75000"/>
                  </a:schemeClr>
                </a:solidFill>
              </a:rPr>
              <a:t>Befeuchtung</a:t>
            </a:r>
            <a:r>
              <a:rPr lang="en-US" altLang="en-US" sz="1200" dirty="0">
                <a:solidFill>
                  <a:schemeClr val="bg1">
                    <a:lumMod val="75000"/>
                  </a:schemeClr>
                </a:solidFill>
              </a:rPr>
              <a:t>, BCL, Patching, Kleber</a:t>
            </a:r>
          </a:p>
          <a:p>
            <a:pPr lvl="2" eaLnBrk="1" hangingPunct="1"/>
            <a:r>
              <a:rPr lang="en-US" altLang="en-US" sz="1200" dirty="0">
                <a:solidFill>
                  <a:schemeClr val="bg1"/>
                </a:solidFill>
              </a:rPr>
              <a:t>Sie sollten auch in Erwägung ziehen, topische Steroide abzusetzen, da diese die Reepithelisierung verzögern können. Als allgemeine Regel gilt: Wenn die Hornhaut deutlich verdünnt ist, vermeiden Sie topische Steroide.</a:t>
            </a:r>
          </a:p>
          <a:p>
            <a:pPr lvl="1" eaLnBrk="1" hangingPunct="1">
              <a:buFont typeface="Wingdings" panose="05000000000000000000" pitchFamily="2" charset="2"/>
              <a:buNone/>
            </a:pPr>
            <a:r>
              <a:rPr lang="en-US" altLang="en-US" sz="1200" dirty="0">
                <a:solidFill>
                  <a:srgbClr val="B2B2B2"/>
                </a:solidFill>
              </a:rPr>
              <a:t>3) Unterdrückung der systemischen Entzündung</a:t>
            </a:r>
            <a:endParaRPr lang="en-US" altLang="en-US" sz="2400" dirty="0"/>
          </a:p>
        </p:txBody>
      </p:sp>
      <p:sp>
        <p:nvSpPr>
          <p:cNvPr id="35854"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B5600D18-B763-4716-9BC6-5EED09001566}" type="slidenum">
              <a:rPr lang="en-US" altLang="en-US" sz="1000" smtClean="0"/>
              <a:t>75</a:t>
            </a:fld>
            <a:endParaRPr lang="en-US" altLang="en-US" sz="1000"/>
          </a:p>
        </p:txBody>
      </p:sp>
      <p:sp>
        <p:nvSpPr>
          <p:cNvPr id="17" name="Rectangle 16"/>
          <p:cNvSpPr/>
          <p:nvPr/>
        </p:nvSpPr>
        <p:spPr>
          <a:xfrm>
            <a:off x="990600" y="3657600"/>
            <a:ext cx="4572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5856" name="Text Box 9"/>
          <p:cNvSpPr txBox="1">
            <a:spLocks noChangeArrowheads="1"/>
          </p:cNvSpPr>
          <p:nvPr/>
        </p:nvSpPr>
        <p:spPr bwMode="auto">
          <a:xfrm>
            <a:off x="474133" y="3988733"/>
            <a:ext cx="7848600" cy="1323439"/>
          </a:xfrm>
          <a:prstGeom prst="rect">
            <a:avLst/>
          </a:prstGeom>
          <a:solidFill>
            <a:schemeClr val="accent1">
              <a:lumMod val="20000"/>
              <a:lumOff val="80000"/>
            </a:schemeClr>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Wie sollte man die Benetzung verbessern?</a:t>
            </a:r>
          </a:p>
          <a:p>
            <a:pPr eaLnBrk="1" hangingPunct="1">
              <a:spcBef>
                <a:spcPct val="0"/>
              </a:spcBef>
              <a:buClrTx/>
              <a:buSzTx/>
              <a:buFontTx/>
              <a:buNone/>
            </a:pPr>
            <a:r>
              <a:rPr lang="en-US" altLang="en-US" sz="1200" dirty="0">
                <a:solidFill>
                  <a:srgbClr val="0000FF"/>
                </a:solidFill>
              </a:rPr>
              <a:t>Durch häufige Anwendung von konservierungsfreien künstlichen Tränen (PF ATs)</a:t>
            </a:r>
            <a:endParaRPr lang="en-US" altLang="en-US" sz="1600" dirty="0">
              <a:solidFill>
                <a:schemeClr val="accent1">
                  <a:lumMod val="20000"/>
                  <a:lumOff val="80000"/>
                </a:schemeClr>
              </a:solidFill>
            </a:endParaRPr>
          </a:p>
          <a:p>
            <a:pPr eaLnBrk="1" hangingPunct="1">
              <a:spcBef>
                <a:spcPct val="0"/>
              </a:spcBef>
              <a:buClrTx/>
              <a:buSzTx/>
              <a:buFontTx/>
              <a:buNone/>
            </a:pPr>
            <a:endParaRPr lang="en-US" altLang="en-US" sz="1600" dirty="0">
              <a:solidFill>
                <a:schemeClr val="accent1">
                  <a:lumMod val="20000"/>
                  <a:lumOff val="80000"/>
                </a:schemeClr>
              </a:solidFill>
            </a:endParaRPr>
          </a:p>
          <a:p>
            <a:pPr eaLnBrk="1" hangingPunct="1">
              <a:spcBef>
                <a:spcPct val="0"/>
              </a:spcBef>
              <a:buClrTx/>
              <a:buSzTx/>
              <a:buFontTx/>
              <a:buNone/>
            </a:pPr>
            <a:r>
              <a:rPr lang="en-US" altLang="en-US" sz="1200" i="1" dirty="0">
                <a:solidFill>
                  <a:schemeClr val="accent1">
                    <a:lumMod val="20000"/>
                    <a:lumOff val="80000"/>
                  </a:schemeClr>
                </a:solidFill>
              </a:rPr>
              <a:t>Welche weiteren Vorteile ergeben sich neben der Verbesserung der Benetzung durch die häufige Anwendung von PF-ATs?</a:t>
            </a:r>
          </a:p>
          <a:p>
            <a:pPr eaLnBrk="1" hangingPunct="1">
              <a:spcBef>
                <a:spcPct val="0"/>
              </a:spcBef>
              <a:buClrTx/>
              <a:buSzTx/>
              <a:buFontTx/>
              <a:buNone/>
            </a:pPr>
            <a:r>
              <a:rPr lang="en-US" altLang="en-US" sz="1200" dirty="0">
                <a:solidFill>
                  <a:schemeClr val="accent1">
                    <a:lumMod val="20000"/>
                    <a:lumOff val="80000"/>
                  </a:schemeClr>
                </a:solidFill>
              </a:rPr>
              <a:t>Sie entfernen entzündliche Zytokine von der Augenoberfläche</a:t>
            </a:r>
          </a:p>
        </p:txBody>
      </p:sp>
      <p:sp>
        <p:nvSpPr>
          <p:cNvPr id="2" name="Text Box 4">
            <a:extLst>
              <a:ext uri="{FF2B5EF4-FFF2-40B4-BE49-F238E27FC236}">
                <a16:creationId xmlns:a16="http://schemas.microsoft.com/office/drawing/2014/main" id="{23A3CC5B-C47D-4209-AA65-A89C69D3244D}"/>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extLst>
      <p:ext uri="{BB962C8B-B14F-4D97-AF65-F5344CB8AC3E}">
        <p14:creationId xmlns:p14="http://schemas.microsoft.com/office/powerpoint/2010/main" val="33404769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51"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35852" name="Rectangle 12"/>
          <p:cNvSpPr>
            <a:spLocks noGrp="1" noChangeArrowheads="1"/>
          </p:cNvSpPr>
          <p:nvPr>
            <p:ph type="body" idx="1"/>
          </p:nvPr>
        </p:nvSpPr>
        <p:spPr>
          <a:xfrm>
            <a:off x="304799" y="1708946"/>
            <a:ext cx="8534400" cy="4876800"/>
          </a:xfrm>
        </p:spPr>
        <p:txBody>
          <a:bodyPr wrap="square" lIns="25400" tIns="12700" rIns="25400" bIns="12700"/>
          <a:lstStyle/>
          <a:p>
            <a:pPr eaLnBrk="1" hangingPunct="1"/>
            <a:r>
              <a:rPr lang="en-US" altLang="en-US" sz="1200" dirty="0"/>
              <a:t>Autoimmun-PUK ist in der Regel </a:t>
            </a:r>
            <a:r>
              <a:rPr lang="en-US" altLang="en-US" sz="1200" dirty="0">
                <a:solidFill>
                  <a:srgbClr val="0000FF"/>
                </a:solidFill>
              </a:rPr>
              <a:t>einseitig </a:t>
            </a:r>
            <a:r>
              <a:rPr lang="en-US" altLang="en-US" sz="1200" dirty="0"/>
              <a:t>und </a:t>
            </a:r>
            <a:r>
              <a:rPr lang="en-US" altLang="en-US" sz="1200" dirty="0">
                <a:solidFill>
                  <a:srgbClr val="0000FF"/>
                </a:solidFill>
              </a:rPr>
              <a:t>sektoral </a:t>
            </a:r>
            <a:r>
              <a:rPr lang="en-US" altLang="en-US" sz="1200" dirty="0"/>
              <a:t>                        </a:t>
            </a:r>
          </a:p>
          <a:p>
            <a:pPr eaLnBrk="1" hangingPunct="1"/>
            <a:r>
              <a:rPr lang="en-US" altLang="en-US" sz="1200" dirty="0"/>
              <a:t>Sie kündigt häufig </a:t>
            </a:r>
            <a:r>
              <a:rPr lang="en-US" altLang="en-US" sz="1200" dirty="0">
                <a:solidFill>
                  <a:srgbClr val="0000FF"/>
                </a:solidFill>
              </a:rPr>
              <a:t>eine Verschlimmerung </a:t>
            </a:r>
            <a:r>
              <a:rPr lang="en-US" altLang="en-US" sz="1200" dirty="0"/>
              <a:t>einer systemischen Erkrankung an </a:t>
            </a:r>
          </a:p>
          <a:p>
            <a:pPr eaLnBrk="1" hangingPunct="1"/>
            <a:r>
              <a:rPr lang="en-US" altLang="en-US" sz="1200" dirty="0"/>
              <a:t>Das Behandlungsziel besteht darin, das Abschmelzen des K durch drei Maßnahmen zu stoppen:</a:t>
            </a:r>
          </a:p>
          <a:p>
            <a:pPr lvl="1" eaLnBrk="1" hangingPunct="1">
              <a:buFont typeface="Wingdings" panose="05000000000000000000" pitchFamily="2" charset="2"/>
              <a:buNone/>
            </a:pPr>
            <a:r>
              <a:rPr lang="en-US" altLang="en-US" sz="1200" b="1" dirty="0"/>
              <a:t>1) Verbesserung </a:t>
            </a:r>
            <a:r>
              <a:rPr lang="en-US" altLang="en-US" sz="1200" b="1" dirty="0">
                <a:solidFill>
                  <a:srgbClr val="0000FF"/>
                </a:solidFill>
              </a:rPr>
              <a:t>der Benetzung</a:t>
            </a:r>
            <a:endParaRPr lang="en-US" altLang="en-US" sz="2000" b="1" dirty="0">
              <a:solidFill>
                <a:srgbClr val="B2B2B2"/>
              </a:solidFill>
            </a:endParaRPr>
          </a:p>
          <a:p>
            <a:pPr lvl="1" eaLnBrk="1" hangingPunct="1">
              <a:buNone/>
              <a:defRPr/>
            </a:pPr>
            <a:r>
              <a:rPr lang="en-US" altLang="en-US" sz="1200" dirty="0">
                <a:solidFill>
                  <a:srgbClr val="B2B2B2"/>
                </a:solidFill>
              </a:rPr>
              <a:t>2) Förderung der Reepithelisierung </a:t>
            </a:r>
            <a:r>
              <a:rPr lang="en-US" altLang="en-US" sz="1200" dirty="0" err="1">
                <a:solidFill>
                  <a:srgbClr val="B2B2B2"/>
                </a:solidFill>
              </a:rPr>
              <a:t>durch</a:t>
            </a:r>
            <a:r>
              <a:rPr lang="en-US" altLang="en-US" sz="1200" dirty="0">
                <a:solidFill>
                  <a:srgbClr val="B2B2B2"/>
                </a:solidFill>
              </a:rPr>
              <a:t> </a:t>
            </a:r>
            <a:r>
              <a:rPr lang="en-US" altLang="en-US" sz="1200" dirty="0" err="1">
                <a:solidFill>
                  <a:schemeClr val="bg1">
                    <a:lumMod val="75000"/>
                  </a:schemeClr>
                </a:solidFill>
              </a:rPr>
              <a:t>Befeuchtung</a:t>
            </a:r>
            <a:r>
              <a:rPr lang="en-US" altLang="en-US" sz="1200" dirty="0">
                <a:solidFill>
                  <a:schemeClr val="bg1">
                    <a:lumMod val="75000"/>
                  </a:schemeClr>
                </a:solidFill>
              </a:rPr>
              <a:t>, BCL, Patching, Kleber</a:t>
            </a:r>
          </a:p>
          <a:p>
            <a:pPr lvl="2" eaLnBrk="1" hangingPunct="1"/>
            <a:r>
              <a:rPr lang="en-US" altLang="en-US" sz="1200" dirty="0">
                <a:solidFill>
                  <a:schemeClr val="bg1"/>
                </a:solidFill>
              </a:rPr>
              <a:t>Sie sollten auch in Erwägung ziehen, topische Steroide abzusetzen, da diese die Reepithelisierung verzögern können. Als allgemeine Regel gilt: Wenn die Hornhaut deutlich verdünnt ist, vermeiden Sie topische Steroide.</a:t>
            </a:r>
          </a:p>
          <a:p>
            <a:pPr lvl="1" eaLnBrk="1" hangingPunct="1">
              <a:buFont typeface="Wingdings" panose="05000000000000000000" pitchFamily="2" charset="2"/>
              <a:buNone/>
            </a:pPr>
            <a:r>
              <a:rPr lang="en-US" altLang="en-US" sz="1200" dirty="0">
                <a:solidFill>
                  <a:srgbClr val="B2B2B2"/>
                </a:solidFill>
              </a:rPr>
              <a:t>3) Unterdrückung der systemischen Entzündung</a:t>
            </a:r>
            <a:endParaRPr lang="en-US" altLang="en-US" sz="2400" dirty="0"/>
          </a:p>
        </p:txBody>
      </p:sp>
      <p:sp>
        <p:nvSpPr>
          <p:cNvPr id="35854"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B5600D18-B763-4716-9BC6-5EED09001566}" type="slidenum">
              <a:rPr lang="en-US" altLang="en-US" sz="1000" smtClean="0"/>
              <a:t>76</a:t>
            </a:fld>
            <a:endParaRPr lang="en-US" altLang="en-US" sz="1000"/>
          </a:p>
        </p:txBody>
      </p:sp>
      <p:sp>
        <p:nvSpPr>
          <p:cNvPr id="17" name="Rectangle 16"/>
          <p:cNvSpPr/>
          <p:nvPr/>
        </p:nvSpPr>
        <p:spPr>
          <a:xfrm>
            <a:off x="990600" y="3657600"/>
            <a:ext cx="4572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5856" name="Text Box 9"/>
          <p:cNvSpPr txBox="1">
            <a:spLocks noChangeArrowheads="1"/>
          </p:cNvSpPr>
          <p:nvPr/>
        </p:nvSpPr>
        <p:spPr bwMode="auto">
          <a:xfrm>
            <a:off x="474133" y="3988733"/>
            <a:ext cx="7848600" cy="1318310"/>
          </a:xfrm>
          <a:prstGeom prst="rect">
            <a:avLst/>
          </a:prstGeom>
          <a:solidFill>
            <a:schemeClr val="accent1">
              <a:lumMod val="20000"/>
              <a:lumOff val="80000"/>
            </a:schemeClr>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Wie sollte man die Benetzung verbessern?</a:t>
            </a:r>
          </a:p>
          <a:p>
            <a:pPr eaLnBrk="1" hangingPunct="1">
              <a:spcBef>
                <a:spcPct val="0"/>
              </a:spcBef>
              <a:buClrTx/>
              <a:buSzTx/>
              <a:buFontTx/>
              <a:buNone/>
            </a:pPr>
            <a:r>
              <a:rPr lang="en-US" altLang="en-US" sz="1200" dirty="0">
                <a:solidFill>
                  <a:srgbClr val="0000FF"/>
                </a:solidFill>
              </a:rPr>
              <a:t>Durch häufige Anwendung von konservierungsfreien künstlichen Tränen (PF ATs)</a:t>
            </a:r>
            <a:r>
              <a:rPr lang="de-DE" altLang="en-US" sz="1200" dirty="0">
                <a:solidFill>
                  <a:srgbClr val="0000FF"/>
                </a:solidFill>
              </a:rPr>
              <a:t> </a:t>
            </a:r>
          </a:p>
          <a:p>
            <a:pPr eaLnBrk="1" hangingPunct="1">
              <a:spcBef>
                <a:spcPct val="0"/>
              </a:spcBef>
              <a:buClrTx/>
              <a:buSzTx/>
              <a:buFontTx/>
              <a:buNone/>
            </a:pPr>
            <a:endParaRPr lang="de-DE" altLang="en-US" sz="1200" dirty="0">
              <a:solidFill>
                <a:srgbClr val="0000FF"/>
              </a:solidFill>
            </a:endParaRPr>
          </a:p>
          <a:p>
            <a:pPr eaLnBrk="1" hangingPunct="1">
              <a:spcBef>
                <a:spcPct val="0"/>
              </a:spcBef>
              <a:buClrTx/>
              <a:buSzTx/>
              <a:buFontTx/>
              <a:buNone/>
            </a:pPr>
            <a:r>
              <a:rPr lang="de-DE" altLang="en-US" sz="1200" dirty="0">
                <a:solidFill>
                  <a:srgbClr val="0000FF"/>
                </a:solidFill>
              </a:rPr>
              <a:t>Welche weiteren Vorteile ergeben sich neben der Verbesserung der Benetzung durch die häufige Anwendung von PF-ATs?</a:t>
            </a:r>
          </a:p>
          <a:p>
            <a:pPr eaLnBrk="1" hangingPunct="1">
              <a:spcBef>
                <a:spcPct val="0"/>
              </a:spcBef>
              <a:buClrTx/>
              <a:buSzTx/>
              <a:buFontTx/>
              <a:buNone/>
            </a:pPr>
            <a:r>
              <a:rPr lang="de-DE" altLang="en-US" sz="1200" dirty="0">
                <a:solidFill>
                  <a:srgbClr val="0000FF"/>
                </a:solidFill>
              </a:rPr>
              <a:t>Sie entfernen entzündliche Zytokine von der Augenoberfläche</a:t>
            </a:r>
            <a:r>
              <a:rPr lang="en-US" altLang="en-US" sz="1200" dirty="0">
                <a:solidFill>
                  <a:srgbClr val="0000FF"/>
                </a:solidFill>
              </a:rPr>
              <a:t> </a:t>
            </a:r>
            <a:endParaRPr lang="en-US" altLang="en-US" sz="1600" dirty="0">
              <a:solidFill>
                <a:schemeClr val="accent1">
                  <a:lumMod val="20000"/>
                  <a:lumOff val="80000"/>
                </a:schemeClr>
              </a:solidFill>
            </a:endParaRPr>
          </a:p>
          <a:p>
            <a:pPr eaLnBrk="1" hangingPunct="1">
              <a:spcBef>
                <a:spcPct val="0"/>
              </a:spcBef>
              <a:buClrTx/>
              <a:buSzTx/>
              <a:buFontTx/>
              <a:buNone/>
            </a:pPr>
            <a:r>
              <a:rPr lang="en-US" altLang="en-US" sz="1200" dirty="0">
                <a:solidFill>
                  <a:schemeClr val="accent1">
                    <a:lumMod val="20000"/>
                    <a:lumOff val="80000"/>
                  </a:schemeClr>
                </a:solidFill>
              </a:rPr>
              <a:t>Sie entfernen entzündliche Zytokine von der Augenoberfläche</a:t>
            </a:r>
          </a:p>
        </p:txBody>
      </p:sp>
      <p:sp>
        <p:nvSpPr>
          <p:cNvPr id="2" name="Text Box 4">
            <a:extLst>
              <a:ext uri="{FF2B5EF4-FFF2-40B4-BE49-F238E27FC236}">
                <a16:creationId xmlns:a16="http://schemas.microsoft.com/office/drawing/2014/main" id="{23A3CC5B-C47D-4209-AA65-A89C69D3244D}"/>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extLst>
      <p:ext uri="{BB962C8B-B14F-4D97-AF65-F5344CB8AC3E}">
        <p14:creationId xmlns:p14="http://schemas.microsoft.com/office/powerpoint/2010/main" val="332292466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5"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Fragen und Antworten</a:t>
            </a:r>
          </a:p>
        </p:txBody>
      </p:sp>
      <p:sp>
        <p:nvSpPr>
          <p:cNvPr id="11274" name="Rectangle 12"/>
          <p:cNvSpPr>
            <a:spLocks noGrp="1" noChangeArrowheads="1"/>
          </p:cNvSpPr>
          <p:nvPr>
            <p:ph type="body" idx="1"/>
          </p:nvPr>
        </p:nvSpPr>
        <p:spPr>
          <a:xfrm>
            <a:off x="304799" y="1662936"/>
            <a:ext cx="8534400" cy="4876800"/>
          </a:xfrm>
        </p:spPr>
        <p:txBody>
          <a:bodyPr wrap="square" lIns="25400" tIns="12700" rIns="25400" bIns="12700"/>
          <a:lstStyle/>
          <a:p>
            <a:pPr eaLnBrk="1" hangingPunct="1">
              <a:defRPr/>
            </a:pPr>
            <a:r>
              <a:rPr lang="en-US" altLang="en-US" sz="1200" dirty="0">
                <a:solidFill>
                  <a:schemeClr val="bg1">
                    <a:lumMod val="75000"/>
                  </a:schemeClr>
                </a:solidFill>
              </a:rPr>
              <a:t>Autoimmun-PUK ist in der Regel einseitig und </a:t>
            </a:r>
            <a:r>
              <a:rPr lang="en-US" altLang="en-US" sz="1200" dirty="0" err="1">
                <a:solidFill>
                  <a:schemeClr val="bg1">
                    <a:lumMod val="75000"/>
                  </a:schemeClr>
                </a:solidFill>
              </a:rPr>
              <a:t>sektoral </a:t>
            </a:r>
            <a:r>
              <a:rPr lang="en-US" altLang="en-US" sz="1200" dirty="0">
                <a:solidFill>
                  <a:schemeClr val="bg1">
                    <a:lumMod val="75000"/>
                  </a:schemeClr>
                </a:solidFill>
              </a:rPr>
              <a:t>                        </a:t>
            </a:r>
          </a:p>
          <a:p>
            <a:pPr eaLnBrk="1" hangingPunct="1">
              <a:defRPr/>
            </a:pPr>
            <a:r>
              <a:rPr lang="en-US" altLang="en-US" sz="1200" dirty="0">
                <a:solidFill>
                  <a:schemeClr val="bg1">
                    <a:lumMod val="75000"/>
                  </a:schemeClr>
                </a:solidFill>
              </a:rPr>
              <a:t>Sie kündigt häufig eine Verschlimmerung einer systemischen Erkrankung an </a:t>
            </a:r>
          </a:p>
          <a:p>
            <a:pPr eaLnBrk="1" hangingPunct="1">
              <a:defRPr/>
            </a:pPr>
            <a:r>
              <a:rPr lang="en-US" altLang="en-US" sz="1200" dirty="0">
                <a:solidFill>
                  <a:schemeClr val="bg1">
                    <a:lumMod val="75000"/>
                  </a:schemeClr>
                </a:solidFill>
              </a:rPr>
              <a:t>Das Behandlungsziel besteht darin, das Abschmelzen der Hornhaut durch drei Maßnahmen zu stoppen:</a:t>
            </a:r>
          </a:p>
          <a:p>
            <a:pPr lvl="1" eaLnBrk="1" hangingPunct="1">
              <a:buFont typeface="Wingdings" panose="05000000000000000000" pitchFamily="2" charset="2"/>
              <a:buNone/>
              <a:defRPr/>
            </a:pPr>
            <a:r>
              <a:rPr lang="en-US" altLang="en-US" sz="1200" dirty="0">
                <a:solidFill>
                  <a:schemeClr val="bg1">
                    <a:lumMod val="75000"/>
                  </a:schemeClr>
                </a:solidFill>
              </a:rPr>
              <a:t>1) Verbesserung der Benetzung</a:t>
            </a:r>
          </a:p>
          <a:p>
            <a:pPr lvl="1" eaLnBrk="1" hangingPunct="1">
              <a:buNone/>
              <a:defRPr/>
            </a:pPr>
            <a:r>
              <a:rPr lang="en-US" altLang="en-US" sz="1200" dirty="0">
                <a:solidFill>
                  <a:schemeClr val="bg1">
                    <a:lumMod val="75000"/>
                  </a:schemeClr>
                </a:solidFill>
              </a:rPr>
              <a:t>2) Förderung der Reepithelisierung </a:t>
            </a:r>
            <a:r>
              <a:rPr lang="en-US" altLang="en-US" sz="1200" dirty="0" err="1">
                <a:solidFill>
                  <a:schemeClr val="bg1">
                    <a:lumMod val="75000"/>
                  </a:schemeClr>
                </a:solidFill>
              </a:rPr>
              <a:t>durch</a:t>
            </a:r>
            <a:r>
              <a:rPr lang="en-US" altLang="en-US" sz="1200" dirty="0">
                <a:solidFill>
                  <a:schemeClr val="bg1">
                    <a:lumMod val="75000"/>
                  </a:schemeClr>
                </a:solidFill>
              </a:rPr>
              <a:t> </a:t>
            </a:r>
            <a:r>
              <a:rPr lang="en-US" altLang="en-US" sz="1200" dirty="0" err="1">
                <a:solidFill>
                  <a:schemeClr val="bg1">
                    <a:lumMod val="75000"/>
                  </a:schemeClr>
                </a:solidFill>
              </a:rPr>
              <a:t>Befeuchtung</a:t>
            </a:r>
            <a:r>
              <a:rPr lang="en-US" altLang="en-US" sz="1200" dirty="0">
                <a:solidFill>
                  <a:schemeClr val="bg1">
                    <a:lumMod val="75000"/>
                  </a:schemeClr>
                </a:solidFill>
              </a:rPr>
              <a:t>, BCL, Patching, </a:t>
            </a:r>
            <a:r>
              <a:rPr lang="en-US" altLang="en-US" sz="1200" b="1" dirty="0">
                <a:solidFill>
                  <a:srgbClr val="0000FF"/>
                </a:solidFill>
              </a:rPr>
              <a:t>Kleber</a:t>
            </a:r>
          </a:p>
          <a:p>
            <a:pPr lvl="1" eaLnBrk="1" hangingPunct="1">
              <a:buFont typeface="Wingdings" panose="05000000000000000000" pitchFamily="2" charset="2"/>
              <a:buNone/>
              <a:defRPr/>
            </a:pPr>
            <a:endParaRPr lang="en-US" altLang="en-US" sz="1200" b="1" dirty="0">
              <a:solidFill>
                <a:srgbClr val="0000FF"/>
              </a:solidFill>
            </a:endParaRPr>
          </a:p>
          <a:p>
            <a:pPr lvl="2" eaLnBrk="1" hangingPunct="1">
              <a:defRPr/>
            </a:pPr>
            <a:r>
              <a:rPr lang="en-US" altLang="en-US" sz="1200" dirty="0">
                <a:solidFill>
                  <a:schemeClr val="bg1"/>
                </a:solidFill>
              </a:rPr>
              <a:t>Sie sollten auch in Erwägung ziehen, topische Steroide abzusetzen, da diese die Reepithelisierung verzögern können. Als allgemeine Regel gilt: Wenn die Hornhaut deutlich verdünnt ist, vermeiden Sie topische Steroide.</a:t>
            </a:r>
          </a:p>
          <a:p>
            <a:pPr lvl="1" eaLnBrk="1" hangingPunct="1">
              <a:buFont typeface="Wingdings" panose="05000000000000000000" pitchFamily="2" charset="2"/>
              <a:buNone/>
              <a:defRPr/>
            </a:pPr>
            <a:r>
              <a:rPr lang="en-US" altLang="en-US" sz="1200" dirty="0">
                <a:solidFill>
                  <a:schemeClr val="bg1">
                    <a:lumMod val="75000"/>
                  </a:schemeClr>
                </a:solidFill>
              </a:rPr>
              <a:t>3) Unterdrückung der systemischen Entzündung </a:t>
            </a:r>
          </a:p>
          <a:p>
            <a:pPr eaLnBrk="1" hangingPunct="1">
              <a:defRPr/>
            </a:pPr>
            <a:endParaRPr lang="en-US" altLang="en-US" sz="2400" dirty="0"/>
          </a:p>
        </p:txBody>
      </p:sp>
      <p:sp>
        <p:nvSpPr>
          <p:cNvPr id="3994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54560DE-521C-4D6B-BEE7-02D2FB8838F3}" type="slidenum">
              <a:rPr lang="en-US" altLang="en-US" sz="1000" smtClean="0"/>
              <a:t>77</a:t>
            </a:fld>
            <a:endParaRPr lang="en-US" altLang="en-US" sz="1000"/>
          </a:p>
        </p:txBody>
      </p:sp>
      <p:sp>
        <p:nvSpPr>
          <p:cNvPr id="15" name="Rectangle 14"/>
          <p:cNvSpPr/>
          <p:nvPr/>
        </p:nvSpPr>
        <p:spPr>
          <a:xfrm>
            <a:off x="990600" y="3657600"/>
            <a:ext cx="4572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9950" name="TextBox 2"/>
          <p:cNvSpPr txBox="1">
            <a:spLocks noChangeArrowheads="1"/>
          </p:cNvSpPr>
          <p:nvPr/>
        </p:nvSpPr>
        <p:spPr bwMode="auto">
          <a:xfrm>
            <a:off x="558005" y="3926681"/>
            <a:ext cx="8027987" cy="394980"/>
          </a:xfrm>
          <a:prstGeom prst="rect">
            <a:avLst/>
          </a:prstGeom>
          <a:solidFill>
            <a:schemeClr val="bg2">
              <a:lumMod val="20000"/>
              <a:lumOff val="8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Um welche Art von Klebstoff handelt es sich hier konkret?</a:t>
            </a:r>
          </a:p>
          <a:p>
            <a:pPr eaLnBrk="1" hangingPunct="1">
              <a:spcBef>
                <a:spcPct val="0"/>
              </a:spcBef>
              <a:buClrTx/>
              <a:buSzTx/>
              <a:buFontTx/>
              <a:buNone/>
            </a:pPr>
            <a:r>
              <a:rPr lang="en-US" altLang="en-US" sz="1200" dirty="0" err="1">
                <a:solidFill>
                  <a:schemeClr val="bg2">
                    <a:lumMod val="20000"/>
                    <a:lumOff val="80000"/>
                  </a:schemeClr>
                </a:solidFill>
              </a:rPr>
              <a:t>dass</a:t>
            </a:r>
            <a:r>
              <a:rPr lang="en-US" altLang="en-US" sz="1200" dirty="0">
                <a:solidFill>
                  <a:schemeClr val="bg2">
                    <a:lumMod val="20000"/>
                    <a:lumOff val="80000"/>
                  </a:schemeClr>
                </a:solidFill>
              </a:rPr>
              <a:t> PMNs das Hornhautstroma erreichen (und zerstören) </a:t>
            </a:r>
          </a:p>
        </p:txBody>
      </p:sp>
      <p:sp>
        <p:nvSpPr>
          <p:cNvPr id="3" name="Text Box 4">
            <a:extLst>
              <a:ext uri="{FF2B5EF4-FFF2-40B4-BE49-F238E27FC236}">
                <a16:creationId xmlns:a16="http://schemas.microsoft.com/office/drawing/2014/main" id="{B835B468-FFD8-4FDF-97B8-18591EE591BB}"/>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5"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Fragen und Antworten</a:t>
            </a:r>
          </a:p>
        </p:txBody>
      </p:sp>
      <p:sp>
        <p:nvSpPr>
          <p:cNvPr id="11274" name="Rectangle 12"/>
          <p:cNvSpPr>
            <a:spLocks noGrp="1" noChangeArrowheads="1"/>
          </p:cNvSpPr>
          <p:nvPr>
            <p:ph type="body" idx="1"/>
          </p:nvPr>
        </p:nvSpPr>
        <p:spPr>
          <a:xfrm>
            <a:off x="304799" y="1662936"/>
            <a:ext cx="8534400" cy="4876800"/>
          </a:xfrm>
        </p:spPr>
        <p:txBody>
          <a:bodyPr wrap="square" lIns="25400" tIns="12700" rIns="25400" bIns="12700"/>
          <a:lstStyle/>
          <a:p>
            <a:pPr eaLnBrk="1" hangingPunct="1">
              <a:defRPr/>
            </a:pPr>
            <a:r>
              <a:rPr lang="en-US" altLang="en-US" sz="1200" dirty="0">
                <a:solidFill>
                  <a:schemeClr val="bg1">
                    <a:lumMod val="75000"/>
                  </a:schemeClr>
                </a:solidFill>
              </a:rPr>
              <a:t>Autoimmun-PUK ist in der Regel einseitig und </a:t>
            </a:r>
            <a:r>
              <a:rPr lang="en-US" altLang="en-US" sz="1200" dirty="0" err="1">
                <a:solidFill>
                  <a:schemeClr val="bg1">
                    <a:lumMod val="75000"/>
                  </a:schemeClr>
                </a:solidFill>
              </a:rPr>
              <a:t>sektoral </a:t>
            </a:r>
            <a:r>
              <a:rPr lang="en-US" altLang="en-US" sz="1200" dirty="0">
                <a:solidFill>
                  <a:schemeClr val="bg1">
                    <a:lumMod val="75000"/>
                  </a:schemeClr>
                </a:solidFill>
              </a:rPr>
              <a:t>                        </a:t>
            </a:r>
          </a:p>
          <a:p>
            <a:pPr eaLnBrk="1" hangingPunct="1">
              <a:defRPr/>
            </a:pPr>
            <a:r>
              <a:rPr lang="en-US" altLang="en-US" sz="1200" dirty="0">
                <a:solidFill>
                  <a:schemeClr val="bg1">
                    <a:lumMod val="75000"/>
                  </a:schemeClr>
                </a:solidFill>
              </a:rPr>
              <a:t>Sie kündigt häufig eine Verschlimmerung einer systemischen Erkrankung an </a:t>
            </a:r>
          </a:p>
          <a:p>
            <a:pPr eaLnBrk="1" hangingPunct="1">
              <a:defRPr/>
            </a:pPr>
            <a:r>
              <a:rPr lang="en-US" altLang="en-US" sz="1200" dirty="0">
                <a:solidFill>
                  <a:schemeClr val="bg1">
                    <a:lumMod val="75000"/>
                  </a:schemeClr>
                </a:solidFill>
              </a:rPr>
              <a:t>Das Behandlungsziel besteht darin, das Abschmelzen der Hornhaut durch drei Maßnahmen zu stoppen:</a:t>
            </a:r>
          </a:p>
          <a:p>
            <a:pPr lvl="1" eaLnBrk="1" hangingPunct="1">
              <a:buFont typeface="Wingdings" panose="05000000000000000000" pitchFamily="2" charset="2"/>
              <a:buNone/>
              <a:defRPr/>
            </a:pPr>
            <a:r>
              <a:rPr lang="en-US" altLang="en-US" sz="1200" dirty="0">
                <a:solidFill>
                  <a:schemeClr val="bg1">
                    <a:lumMod val="75000"/>
                  </a:schemeClr>
                </a:solidFill>
              </a:rPr>
              <a:t>1) Verbesserung der Benetzung</a:t>
            </a:r>
          </a:p>
          <a:p>
            <a:pPr lvl="1" eaLnBrk="1" hangingPunct="1">
              <a:buNone/>
              <a:defRPr/>
            </a:pPr>
            <a:r>
              <a:rPr lang="en-US" altLang="en-US" sz="1200" dirty="0">
                <a:solidFill>
                  <a:schemeClr val="bg1">
                    <a:lumMod val="75000"/>
                  </a:schemeClr>
                </a:solidFill>
              </a:rPr>
              <a:t>2) Förderung der Reepithelisierung </a:t>
            </a:r>
            <a:r>
              <a:rPr lang="en-US" altLang="en-US" sz="1200" dirty="0" err="1">
                <a:solidFill>
                  <a:schemeClr val="bg1">
                    <a:lumMod val="75000"/>
                  </a:schemeClr>
                </a:solidFill>
              </a:rPr>
              <a:t>durch</a:t>
            </a:r>
            <a:r>
              <a:rPr lang="en-US" altLang="en-US" sz="1200" dirty="0">
                <a:solidFill>
                  <a:schemeClr val="bg1">
                    <a:lumMod val="75000"/>
                  </a:schemeClr>
                </a:solidFill>
              </a:rPr>
              <a:t> </a:t>
            </a:r>
            <a:r>
              <a:rPr lang="en-US" altLang="en-US" sz="1200" dirty="0" err="1">
                <a:solidFill>
                  <a:schemeClr val="bg1">
                    <a:lumMod val="75000"/>
                  </a:schemeClr>
                </a:solidFill>
              </a:rPr>
              <a:t>Befeuchtung</a:t>
            </a:r>
            <a:r>
              <a:rPr lang="en-US" altLang="en-US" sz="1200" dirty="0">
                <a:solidFill>
                  <a:schemeClr val="bg1">
                    <a:lumMod val="75000"/>
                  </a:schemeClr>
                </a:solidFill>
              </a:rPr>
              <a:t>, BCL, Patching, </a:t>
            </a:r>
            <a:r>
              <a:rPr lang="en-US" altLang="en-US" sz="1200" b="1" dirty="0">
                <a:solidFill>
                  <a:srgbClr val="0000FF"/>
                </a:solidFill>
              </a:rPr>
              <a:t>Kleber</a:t>
            </a:r>
          </a:p>
          <a:p>
            <a:pPr lvl="1" eaLnBrk="1" hangingPunct="1">
              <a:buFont typeface="Wingdings" panose="05000000000000000000" pitchFamily="2" charset="2"/>
              <a:buNone/>
              <a:defRPr/>
            </a:pPr>
            <a:endParaRPr lang="en-US" altLang="en-US" sz="1200" b="1" dirty="0">
              <a:solidFill>
                <a:srgbClr val="0000FF"/>
              </a:solidFill>
            </a:endParaRPr>
          </a:p>
          <a:p>
            <a:pPr lvl="2" eaLnBrk="1" hangingPunct="1">
              <a:defRPr/>
            </a:pPr>
            <a:r>
              <a:rPr lang="en-US" altLang="en-US" sz="1200" dirty="0">
                <a:solidFill>
                  <a:schemeClr val="bg1"/>
                </a:solidFill>
              </a:rPr>
              <a:t>Sie sollten auch in Erwägung ziehen, topische Steroide abzusetzen, da diese die Reepithelisierung verzögern können. Als allgemeine Regel gilt: Wenn die Hornhaut deutlich verdünnt ist, vermeiden Sie topische Steroide.</a:t>
            </a:r>
          </a:p>
          <a:p>
            <a:pPr lvl="1" eaLnBrk="1" hangingPunct="1">
              <a:buFont typeface="Wingdings" panose="05000000000000000000" pitchFamily="2" charset="2"/>
              <a:buNone/>
              <a:defRPr/>
            </a:pPr>
            <a:r>
              <a:rPr lang="en-US" altLang="en-US" sz="1200" dirty="0">
                <a:solidFill>
                  <a:schemeClr val="bg1">
                    <a:lumMod val="75000"/>
                  </a:schemeClr>
                </a:solidFill>
              </a:rPr>
              <a:t>3) Unterdrückung der systemischen Entzündung </a:t>
            </a:r>
          </a:p>
          <a:p>
            <a:pPr eaLnBrk="1" hangingPunct="1">
              <a:defRPr/>
            </a:pPr>
            <a:endParaRPr lang="en-US" altLang="en-US" sz="2400" dirty="0"/>
          </a:p>
        </p:txBody>
      </p:sp>
      <p:sp>
        <p:nvSpPr>
          <p:cNvPr id="3994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54560DE-521C-4D6B-BEE7-02D2FB8838F3}" type="slidenum">
              <a:rPr lang="en-US" altLang="en-US" sz="1000" smtClean="0"/>
              <a:t>78</a:t>
            </a:fld>
            <a:endParaRPr lang="en-US" altLang="en-US" sz="1000"/>
          </a:p>
        </p:txBody>
      </p:sp>
      <p:sp>
        <p:nvSpPr>
          <p:cNvPr id="15" name="Rectangle 14"/>
          <p:cNvSpPr/>
          <p:nvPr/>
        </p:nvSpPr>
        <p:spPr>
          <a:xfrm>
            <a:off x="990600" y="3657600"/>
            <a:ext cx="4572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9950" name="TextBox 2"/>
          <p:cNvSpPr txBox="1">
            <a:spLocks noChangeArrowheads="1"/>
          </p:cNvSpPr>
          <p:nvPr/>
        </p:nvSpPr>
        <p:spPr bwMode="auto">
          <a:xfrm>
            <a:off x="558005" y="3926681"/>
            <a:ext cx="8027987" cy="579646"/>
          </a:xfrm>
          <a:prstGeom prst="rect">
            <a:avLst/>
          </a:prstGeom>
          <a:solidFill>
            <a:schemeClr val="bg2">
              <a:lumMod val="20000"/>
              <a:lumOff val="8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Um welche Art von Klebstoff handelt es sich hier konkret?</a:t>
            </a:r>
          </a:p>
          <a:p>
            <a:pPr eaLnBrk="1" hangingPunct="1">
              <a:spcBef>
                <a:spcPct val="0"/>
              </a:spcBef>
              <a:buClrTx/>
              <a:buSzTx/>
              <a:buFontTx/>
              <a:buNone/>
            </a:pPr>
            <a:r>
              <a:rPr lang="en-US" altLang="en-US" sz="1200" dirty="0">
                <a:solidFill>
                  <a:srgbClr val="0000FF"/>
                </a:solidFill>
              </a:rPr>
              <a:t>Cyanacrylat-Kleber</a:t>
            </a:r>
          </a:p>
          <a:p>
            <a:pPr eaLnBrk="1" hangingPunct="1">
              <a:spcBef>
                <a:spcPct val="0"/>
              </a:spcBef>
              <a:buClrTx/>
              <a:buSzTx/>
              <a:buFontTx/>
              <a:buNone/>
            </a:pPr>
            <a:r>
              <a:rPr lang="en-US" altLang="en-US" sz="1200" dirty="0" err="1">
                <a:solidFill>
                  <a:schemeClr val="bg2">
                    <a:lumMod val="20000"/>
                    <a:lumOff val="80000"/>
                  </a:schemeClr>
                </a:solidFill>
              </a:rPr>
              <a:t>als</a:t>
            </a:r>
            <a:r>
              <a:rPr lang="en-US" altLang="en-US" sz="1200" dirty="0">
                <a:solidFill>
                  <a:schemeClr val="bg2">
                    <a:lumMod val="20000"/>
                    <a:lumOff val="80000"/>
                  </a:schemeClr>
                </a:solidFill>
              </a:rPr>
              <a:t> Barriere, die verhindert, dass PMNs das Hornhautstroma erreichen (und zerstören) </a:t>
            </a:r>
          </a:p>
        </p:txBody>
      </p:sp>
      <p:sp>
        <p:nvSpPr>
          <p:cNvPr id="3" name="Text Box 4">
            <a:extLst>
              <a:ext uri="{FF2B5EF4-FFF2-40B4-BE49-F238E27FC236}">
                <a16:creationId xmlns:a16="http://schemas.microsoft.com/office/drawing/2014/main" id="{B835B468-FFD8-4FDF-97B8-18591EE591BB}"/>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extLst>
      <p:ext uri="{BB962C8B-B14F-4D97-AF65-F5344CB8AC3E}">
        <p14:creationId xmlns:p14="http://schemas.microsoft.com/office/powerpoint/2010/main" val="356307949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4" name="Rectangle 10"/>
          <p:cNvSpPr>
            <a:spLocks noChangeArrowheads="1"/>
          </p:cNvSpPr>
          <p:nvPr/>
        </p:nvSpPr>
        <p:spPr bwMode="auto">
          <a:xfrm>
            <a:off x="2133600" y="4495800"/>
            <a:ext cx="2514600" cy="3810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9945"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Fragen und Antworten</a:t>
            </a:r>
          </a:p>
        </p:txBody>
      </p:sp>
      <p:sp>
        <p:nvSpPr>
          <p:cNvPr id="11274" name="Rectangle 12"/>
          <p:cNvSpPr>
            <a:spLocks noGrp="1" noChangeArrowheads="1"/>
          </p:cNvSpPr>
          <p:nvPr>
            <p:ph type="body" idx="1"/>
          </p:nvPr>
        </p:nvSpPr>
        <p:spPr>
          <a:xfrm>
            <a:off x="304799" y="1662936"/>
            <a:ext cx="8534400" cy="4876800"/>
          </a:xfrm>
        </p:spPr>
        <p:txBody>
          <a:bodyPr wrap="square" lIns="25400" tIns="12700" rIns="25400" bIns="12700"/>
          <a:lstStyle/>
          <a:p>
            <a:pPr eaLnBrk="1" hangingPunct="1">
              <a:defRPr/>
            </a:pPr>
            <a:r>
              <a:rPr lang="en-US" altLang="en-US" sz="1200" dirty="0">
                <a:solidFill>
                  <a:schemeClr val="bg1">
                    <a:lumMod val="75000"/>
                  </a:schemeClr>
                </a:solidFill>
              </a:rPr>
              <a:t>Autoimmun-PUK ist in der Regel einseitig und </a:t>
            </a:r>
            <a:r>
              <a:rPr lang="en-US" altLang="en-US" sz="1200" dirty="0" err="1">
                <a:solidFill>
                  <a:schemeClr val="bg1">
                    <a:lumMod val="75000"/>
                  </a:schemeClr>
                </a:solidFill>
              </a:rPr>
              <a:t>sektoral </a:t>
            </a:r>
            <a:r>
              <a:rPr lang="en-US" altLang="en-US" sz="1200" dirty="0">
                <a:solidFill>
                  <a:schemeClr val="bg1">
                    <a:lumMod val="75000"/>
                  </a:schemeClr>
                </a:solidFill>
              </a:rPr>
              <a:t>                        </a:t>
            </a:r>
          </a:p>
          <a:p>
            <a:pPr eaLnBrk="1" hangingPunct="1">
              <a:defRPr/>
            </a:pPr>
            <a:r>
              <a:rPr lang="en-US" altLang="en-US" sz="1200" dirty="0">
                <a:solidFill>
                  <a:schemeClr val="bg1">
                    <a:lumMod val="75000"/>
                  </a:schemeClr>
                </a:solidFill>
              </a:rPr>
              <a:t>Sie kündigt häufig eine Verschlimmerung einer systemischen Erkrankung an </a:t>
            </a:r>
          </a:p>
          <a:p>
            <a:pPr eaLnBrk="1" hangingPunct="1">
              <a:defRPr/>
            </a:pPr>
            <a:r>
              <a:rPr lang="en-US" altLang="en-US" sz="1200" dirty="0">
                <a:solidFill>
                  <a:schemeClr val="bg1">
                    <a:lumMod val="75000"/>
                  </a:schemeClr>
                </a:solidFill>
              </a:rPr>
              <a:t>Das Behandlungsziel besteht darin, das Abschmelzen der Hornhaut durch drei Maßnahmen zu stoppen:</a:t>
            </a:r>
          </a:p>
          <a:p>
            <a:pPr lvl="1" eaLnBrk="1" hangingPunct="1">
              <a:buFont typeface="Wingdings" panose="05000000000000000000" pitchFamily="2" charset="2"/>
              <a:buNone/>
              <a:defRPr/>
            </a:pPr>
            <a:r>
              <a:rPr lang="en-US" altLang="en-US" sz="1200" dirty="0">
                <a:solidFill>
                  <a:schemeClr val="bg1">
                    <a:lumMod val="75000"/>
                  </a:schemeClr>
                </a:solidFill>
              </a:rPr>
              <a:t>1) Verbesserung der Benetzung</a:t>
            </a:r>
          </a:p>
          <a:p>
            <a:pPr lvl="1" eaLnBrk="1" hangingPunct="1">
              <a:buNone/>
              <a:defRPr/>
            </a:pPr>
            <a:r>
              <a:rPr lang="en-US" altLang="en-US" sz="1200" dirty="0">
                <a:solidFill>
                  <a:schemeClr val="bg1">
                    <a:lumMod val="75000"/>
                  </a:schemeClr>
                </a:solidFill>
              </a:rPr>
              <a:t>2) Förderung der Reepithelisierung </a:t>
            </a:r>
            <a:r>
              <a:rPr lang="en-US" altLang="en-US" sz="1200" dirty="0" err="1">
                <a:solidFill>
                  <a:schemeClr val="bg1">
                    <a:lumMod val="75000"/>
                  </a:schemeClr>
                </a:solidFill>
              </a:rPr>
              <a:t>durch</a:t>
            </a:r>
            <a:r>
              <a:rPr lang="en-US" altLang="en-US" sz="1200" dirty="0">
                <a:solidFill>
                  <a:schemeClr val="bg1">
                    <a:lumMod val="75000"/>
                  </a:schemeClr>
                </a:solidFill>
              </a:rPr>
              <a:t> </a:t>
            </a:r>
            <a:r>
              <a:rPr lang="en-US" altLang="en-US" sz="1200" dirty="0" err="1">
                <a:solidFill>
                  <a:schemeClr val="bg1">
                    <a:lumMod val="75000"/>
                  </a:schemeClr>
                </a:solidFill>
              </a:rPr>
              <a:t>Befeuchtung</a:t>
            </a:r>
            <a:r>
              <a:rPr lang="en-US" altLang="en-US" sz="1200" dirty="0">
                <a:solidFill>
                  <a:schemeClr val="bg1">
                    <a:lumMod val="75000"/>
                  </a:schemeClr>
                </a:solidFill>
              </a:rPr>
              <a:t>, BCL, Patching, </a:t>
            </a:r>
            <a:r>
              <a:rPr lang="en-US" altLang="en-US" sz="1200" b="1" dirty="0">
                <a:solidFill>
                  <a:srgbClr val="0000FF"/>
                </a:solidFill>
              </a:rPr>
              <a:t>Kleber</a:t>
            </a:r>
          </a:p>
          <a:p>
            <a:pPr lvl="1" eaLnBrk="1" hangingPunct="1">
              <a:buFont typeface="Wingdings" panose="05000000000000000000" pitchFamily="2" charset="2"/>
              <a:buNone/>
              <a:defRPr/>
            </a:pPr>
            <a:endParaRPr lang="en-US" altLang="en-US" sz="1200" b="1" dirty="0">
              <a:solidFill>
                <a:srgbClr val="0000FF"/>
              </a:solidFill>
            </a:endParaRPr>
          </a:p>
          <a:p>
            <a:pPr lvl="2" eaLnBrk="1" hangingPunct="1">
              <a:defRPr/>
            </a:pPr>
            <a:r>
              <a:rPr lang="en-US" altLang="en-US" sz="1200" dirty="0">
                <a:solidFill>
                  <a:schemeClr val="bg1"/>
                </a:solidFill>
              </a:rPr>
              <a:t>Sie sollten auch in Erwägung ziehen, topische Steroide abzusetzen, da diese die Reepithelisierung verzögern können. Als allgemeine Regel gilt: Wenn die Hornhaut deutlich verdünnt ist, vermeiden Sie topische Steroide.</a:t>
            </a:r>
          </a:p>
          <a:p>
            <a:pPr lvl="1" eaLnBrk="1" hangingPunct="1">
              <a:buFont typeface="Wingdings" panose="05000000000000000000" pitchFamily="2" charset="2"/>
              <a:buNone/>
              <a:defRPr/>
            </a:pPr>
            <a:r>
              <a:rPr lang="en-US" altLang="en-US" sz="1200" dirty="0">
                <a:solidFill>
                  <a:schemeClr val="bg1">
                    <a:lumMod val="75000"/>
                  </a:schemeClr>
                </a:solidFill>
              </a:rPr>
              <a:t>3) Unterdrückung der systemischen Entzündung </a:t>
            </a:r>
          </a:p>
          <a:p>
            <a:pPr eaLnBrk="1" hangingPunct="1">
              <a:defRPr/>
            </a:pPr>
            <a:endParaRPr lang="en-US" altLang="en-US" sz="2400" dirty="0"/>
          </a:p>
        </p:txBody>
      </p:sp>
      <p:sp>
        <p:nvSpPr>
          <p:cNvPr id="3994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54560DE-521C-4D6B-BEE7-02D2FB8838F3}" type="slidenum">
              <a:rPr lang="en-US" altLang="en-US" sz="1000" smtClean="0"/>
              <a:t>79</a:t>
            </a:fld>
            <a:endParaRPr lang="en-US" altLang="en-US" sz="1000"/>
          </a:p>
        </p:txBody>
      </p:sp>
      <p:sp>
        <p:nvSpPr>
          <p:cNvPr id="15" name="Rectangle 14"/>
          <p:cNvSpPr/>
          <p:nvPr/>
        </p:nvSpPr>
        <p:spPr>
          <a:xfrm>
            <a:off x="990600" y="3657600"/>
            <a:ext cx="4572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9950" name="TextBox 2"/>
          <p:cNvSpPr txBox="1">
            <a:spLocks noChangeArrowheads="1"/>
          </p:cNvSpPr>
          <p:nvPr/>
        </p:nvSpPr>
        <p:spPr bwMode="auto">
          <a:xfrm>
            <a:off x="558005" y="3926681"/>
            <a:ext cx="8027987" cy="1570038"/>
          </a:xfrm>
          <a:prstGeom prst="rect">
            <a:avLst/>
          </a:prstGeom>
          <a:solidFill>
            <a:schemeClr val="bg2">
              <a:lumMod val="20000"/>
              <a:lumOff val="8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Um welche Art von Klebstoff handelt es sich hier konkret?</a:t>
            </a:r>
          </a:p>
          <a:p>
            <a:pPr eaLnBrk="1" hangingPunct="1">
              <a:spcBef>
                <a:spcPct val="0"/>
              </a:spcBef>
              <a:buClrTx/>
              <a:buSzTx/>
              <a:buFontTx/>
              <a:buNone/>
            </a:pPr>
            <a:r>
              <a:rPr lang="en-US" altLang="en-US" sz="1200" dirty="0">
                <a:solidFill>
                  <a:srgbClr val="0000FF"/>
                </a:solidFill>
              </a:rPr>
              <a:t>Cyanacrylat-Kleber</a:t>
            </a:r>
          </a:p>
          <a:p>
            <a:pPr eaLnBrk="1" hangingPunct="1">
              <a:spcBef>
                <a:spcPct val="0"/>
              </a:spcBef>
              <a:buClrTx/>
              <a:buSzTx/>
              <a:buFontTx/>
              <a:buNone/>
            </a:pPr>
            <a:endParaRPr lang="en-US" altLang="en-US" sz="1600" dirty="0">
              <a:solidFill>
                <a:srgbClr val="0000FF"/>
              </a:solidFill>
            </a:endParaRPr>
          </a:p>
          <a:p>
            <a:pPr eaLnBrk="1" hangingPunct="1">
              <a:spcBef>
                <a:spcPct val="0"/>
              </a:spcBef>
              <a:buClrTx/>
              <a:buSzTx/>
              <a:buFontTx/>
              <a:buNone/>
            </a:pPr>
            <a:r>
              <a:rPr lang="en-US" altLang="en-US" sz="1200" i="1" dirty="0">
                <a:solidFill>
                  <a:srgbClr val="0000FF"/>
                </a:solidFill>
              </a:rPr>
              <a:t>Inwiefern unterstützt der Klebstoff die Heilung bei PUK?</a:t>
            </a:r>
          </a:p>
          <a:p>
            <a:pPr eaLnBrk="1" hangingPunct="1">
              <a:spcBef>
                <a:spcPct val="0"/>
              </a:spcBef>
              <a:buClrTx/>
              <a:buSzTx/>
              <a:buFontTx/>
              <a:buNone/>
            </a:pPr>
            <a:r>
              <a:rPr lang="en-US" altLang="en-US" sz="1200" i="1" dirty="0">
                <a:solidFill>
                  <a:srgbClr val="0000FF"/>
                </a:solidFill>
              </a:rPr>
              <a:t>1) </a:t>
            </a:r>
            <a:r>
              <a:rPr lang="en-US" altLang="en-US" sz="1200" dirty="0">
                <a:solidFill>
                  <a:srgbClr val="0000FF"/>
                </a:solidFill>
              </a:rPr>
              <a:t>Er sorgt für  tektonische Stabilität</a:t>
            </a:r>
            <a:endParaRPr lang="en-US" altLang="en-US" sz="1600" dirty="0"/>
          </a:p>
          <a:p>
            <a:pPr eaLnBrk="1" hangingPunct="1">
              <a:spcBef>
                <a:spcPct val="0"/>
              </a:spcBef>
              <a:buClrTx/>
              <a:buSzTx/>
              <a:buFontTx/>
              <a:buNone/>
            </a:pPr>
            <a:r>
              <a:rPr lang="en-US" altLang="en-US" sz="1200" i="1" dirty="0">
                <a:solidFill>
                  <a:schemeClr val="bg1">
                    <a:lumMod val="75000"/>
                  </a:schemeClr>
                </a:solidFill>
              </a:rPr>
              <a:t>2) </a:t>
            </a:r>
            <a:r>
              <a:rPr lang="en-US" altLang="en-US" sz="1200" b="1" i="1" dirty="0">
                <a:solidFill>
                  <a:schemeClr val="bg1">
                    <a:lumMod val="75000"/>
                  </a:schemeClr>
                </a:solidFill>
              </a:rPr>
              <a:t>? </a:t>
            </a:r>
            <a:r>
              <a:rPr lang="en-US" altLang="en-US" sz="1200" dirty="0">
                <a:solidFill>
                  <a:schemeClr val="bg2">
                    <a:lumMod val="20000"/>
                    <a:lumOff val="80000"/>
                  </a:schemeClr>
                </a:solidFill>
              </a:rPr>
              <a:t>wirkt als Barriere, die verhindert, dass PMNs das Hornhautstroma erreichen (und zerstören) </a:t>
            </a:r>
          </a:p>
        </p:txBody>
      </p:sp>
      <p:sp>
        <p:nvSpPr>
          <p:cNvPr id="3" name="Text Box 4">
            <a:extLst>
              <a:ext uri="{FF2B5EF4-FFF2-40B4-BE49-F238E27FC236}">
                <a16:creationId xmlns:a16="http://schemas.microsoft.com/office/drawing/2014/main" id="{B835B468-FFD8-4FDF-97B8-18591EE591BB}"/>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Rectangle 3">
            <a:extLst>
              <a:ext uri="{FF2B5EF4-FFF2-40B4-BE49-F238E27FC236}">
                <a16:creationId xmlns:a16="http://schemas.microsoft.com/office/drawing/2014/main" id="{4CC8079A-F4D4-0DB8-54C6-05E552300127}"/>
              </a:ext>
            </a:extLst>
          </p:cNvPr>
          <p:cNvSpPr/>
          <p:nvPr/>
        </p:nvSpPr>
        <p:spPr>
          <a:xfrm>
            <a:off x="1524000" y="4720167"/>
            <a:ext cx="1478155" cy="2286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dirty="0">
                <a:solidFill>
                  <a:schemeClr val="tx1"/>
                </a:solidFill>
              </a:rPr>
              <a:t>zwei Worte</a:t>
            </a:r>
          </a:p>
        </p:txBody>
      </p:sp>
    </p:spTree>
    <p:extLst>
      <p:ext uri="{BB962C8B-B14F-4D97-AF65-F5344CB8AC3E}">
        <p14:creationId xmlns:p14="http://schemas.microsoft.com/office/powerpoint/2010/main" val="1522025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8196"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8197"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F</a:t>
            </a:r>
          </a:p>
        </p:txBody>
      </p:sp>
      <p:sp>
        <p:nvSpPr>
          <p:cNvPr id="8198"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8200"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FD59C21A-07DF-4F63-8260-0CCC26BBF000}" type="slidenum">
              <a:rPr lang="en-US" altLang="en-US" sz="1000" smtClean="0"/>
              <a:t>8</a:t>
            </a:fld>
            <a:endParaRPr lang="en-US" altLang="en-US" sz="1000"/>
          </a:p>
        </p:txBody>
      </p:sp>
      <p:sp>
        <p:nvSpPr>
          <p:cNvPr id="8201" name="TextBox 1"/>
          <p:cNvSpPr txBox="1">
            <a:spLocks noChangeArrowheads="1"/>
          </p:cNvSpPr>
          <p:nvPr/>
        </p:nvSpPr>
        <p:spPr bwMode="auto">
          <a:xfrm>
            <a:off x="228600" y="2895600"/>
            <a:ext cx="8683596" cy="338554"/>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Mit welchen Bindegewebserkrankungen (CTDs) und/oder </a:t>
            </a:r>
            <a:r>
              <a:rPr lang="en-US" altLang="en-US" sz="1200" i="1" dirty="0" err="1">
                <a:solidFill>
                  <a:srgbClr val="0000FF"/>
                </a:solidFill>
              </a:rPr>
              <a:t>Vaskulitiden </a:t>
            </a:r>
            <a:r>
              <a:rPr lang="en-US" altLang="en-US" sz="1200" i="1" dirty="0">
                <a:solidFill>
                  <a:srgbClr val="0000FF"/>
                </a:solidFill>
              </a:rPr>
              <a:t>wurde PUK in Verbindung gebracht?</a:t>
            </a:r>
          </a:p>
        </p:txBody>
      </p:sp>
      <p:sp>
        <p:nvSpPr>
          <p:cNvPr id="2" name="Text Box 4">
            <a:extLst>
              <a:ext uri="{FF2B5EF4-FFF2-40B4-BE49-F238E27FC236}">
                <a16:creationId xmlns:a16="http://schemas.microsoft.com/office/drawing/2014/main" id="{A311E9FE-D748-4EDF-8CCB-F0AC1E80FCC6}"/>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3" name="TextBox 2">
            <a:extLst>
              <a:ext uri="{FF2B5EF4-FFF2-40B4-BE49-F238E27FC236}">
                <a16:creationId xmlns:a16="http://schemas.microsoft.com/office/drawing/2014/main" id="{F4E2A9E0-4932-45FA-8B0D-E79E45D9628B}"/>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wird PUK in Verbindung gebracht?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Tree>
    <p:extLst>
      <p:ext uri="{BB962C8B-B14F-4D97-AF65-F5344CB8AC3E}">
        <p14:creationId xmlns:p14="http://schemas.microsoft.com/office/powerpoint/2010/main" val="400460055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F875F-FB81-AB29-2CC5-DCD04DB877D1}"/>
            </a:ext>
          </a:extLst>
        </p:cNvPr>
        <p:cNvGrpSpPr/>
        <p:nvPr/>
      </p:nvGrpSpPr>
      <p:grpSpPr>
        <a:xfrm>
          <a:off x="0" y="0"/>
          <a:ext cx="0" cy="0"/>
          <a:chOff x="0" y="0"/>
          <a:chExt cx="0" cy="0"/>
        </a:xfrm>
      </p:grpSpPr>
      <p:sp>
        <p:nvSpPr>
          <p:cNvPr id="39944" name="Rectangle 10">
            <a:extLst>
              <a:ext uri="{FF2B5EF4-FFF2-40B4-BE49-F238E27FC236}">
                <a16:creationId xmlns:a16="http://schemas.microsoft.com/office/drawing/2014/main" id="{5D7AFA20-445E-A3E3-FE6E-5E50CDF6E648}"/>
              </a:ext>
            </a:extLst>
          </p:cNvPr>
          <p:cNvSpPr>
            <a:spLocks noChangeArrowheads="1"/>
          </p:cNvSpPr>
          <p:nvPr/>
        </p:nvSpPr>
        <p:spPr bwMode="auto">
          <a:xfrm>
            <a:off x="2133600" y="4495800"/>
            <a:ext cx="2514600" cy="3810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9945" name="Rectangle 11">
            <a:extLst>
              <a:ext uri="{FF2B5EF4-FFF2-40B4-BE49-F238E27FC236}">
                <a16:creationId xmlns:a16="http://schemas.microsoft.com/office/drawing/2014/main" id="{4C9429FA-8E05-3E11-8B21-2EDC94DFE4D6}"/>
              </a:ext>
            </a:extLst>
          </p:cNvPr>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11274" name="Rectangle 12">
            <a:extLst>
              <a:ext uri="{FF2B5EF4-FFF2-40B4-BE49-F238E27FC236}">
                <a16:creationId xmlns:a16="http://schemas.microsoft.com/office/drawing/2014/main" id="{484C749D-BA91-9BD3-2B28-4D8CACE7D691}"/>
              </a:ext>
            </a:extLst>
          </p:cNvPr>
          <p:cNvSpPr>
            <a:spLocks noGrp="1" noChangeArrowheads="1"/>
          </p:cNvSpPr>
          <p:nvPr>
            <p:ph type="body" idx="1"/>
          </p:nvPr>
        </p:nvSpPr>
        <p:spPr>
          <a:xfrm>
            <a:off x="329406" y="1671403"/>
            <a:ext cx="8534400" cy="4876800"/>
          </a:xfrm>
        </p:spPr>
        <p:txBody>
          <a:bodyPr wrap="square" lIns="25400" tIns="12700" rIns="25400" bIns="12700"/>
          <a:lstStyle/>
          <a:p>
            <a:pPr eaLnBrk="1" hangingPunct="1">
              <a:defRPr/>
            </a:pPr>
            <a:r>
              <a:rPr lang="en-US" altLang="en-US" sz="1200" dirty="0">
                <a:solidFill>
                  <a:schemeClr val="bg1">
                    <a:lumMod val="75000"/>
                  </a:schemeClr>
                </a:solidFill>
              </a:rPr>
              <a:t>Autoimmun-PUK ist in der Regel einseitig und </a:t>
            </a:r>
            <a:r>
              <a:rPr lang="en-US" altLang="en-US" sz="1200" dirty="0" err="1">
                <a:solidFill>
                  <a:schemeClr val="bg1">
                    <a:lumMod val="75000"/>
                  </a:schemeClr>
                </a:solidFill>
              </a:rPr>
              <a:t>sektoral </a:t>
            </a:r>
            <a:r>
              <a:rPr lang="en-US" altLang="en-US" sz="1200" dirty="0">
                <a:solidFill>
                  <a:schemeClr val="bg1">
                    <a:lumMod val="75000"/>
                  </a:schemeClr>
                </a:solidFill>
              </a:rPr>
              <a:t>                        </a:t>
            </a:r>
          </a:p>
          <a:p>
            <a:pPr eaLnBrk="1" hangingPunct="1">
              <a:defRPr/>
            </a:pPr>
            <a:r>
              <a:rPr lang="en-US" altLang="en-US" sz="1200" dirty="0">
                <a:solidFill>
                  <a:schemeClr val="bg1">
                    <a:lumMod val="75000"/>
                  </a:schemeClr>
                </a:solidFill>
              </a:rPr>
              <a:t>Sie kündigt häufig eine Verschlimmerung einer systemischen Erkrankung an </a:t>
            </a:r>
          </a:p>
          <a:p>
            <a:pPr eaLnBrk="1" hangingPunct="1">
              <a:defRPr/>
            </a:pPr>
            <a:r>
              <a:rPr lang="en-US" altLang="en-US" sz="1200" dirty="0">
                <a:solidFill>
                  <a:schemeClr val="bg1">
                    <a:lumMod val="75000"/>
                  </a:schemeClr>
                </a:solidFill>
              </a:rPr>
              <a:t>Das Behandlungsziel besteht darin, das Abschmelzen des K durch drei Maßnahmen zu stoppen:</a:t>
            </a:r>
          </a:p>
          <a:p>
            <a:pPr lvl="1" eaLnBrk="1" hangingPunct="1">
              <a:buFont typeface="Wingdings" panose="05000000000000000000" pitchFamily="2" charset="2"/>
              <a:buNone/>
              <a:defRPr/>
            </a:pPr>
            <a:r>
              <a:rPr lang="en-US" altLang="en-US" sz="1200" dirty="0">
                <a:solidFill>
                  <a:schemeClr val="bg1">
                    <a:lumMod val="75000"/>
                  </a:schemeClr>
                </a:solidFill>
              </a:rPr>
              <a:t>1) Verbesserung der Benetzung</a:t>
            </a:r>
          </a:p>
          <a:p>
            <a:pPr lvl="1" eaLnBrk="1" hangingPunct="1">
              <a:buNone/>
              <a:defRPr/>
            </a:pPr>
            <a:r>
              <a:rPr lang="en-US" altLang="en-US" sz="1200" dirty="0">
                <a:solidFill>
                  <a:schemeClr val="bg1">
                    <a:lumMod val="75000"/>
                  </a:schemeClr>
                </a:solidFill>
              </a:rPr>
              <a:t>2) Förderung der Reepithelisierung </a:t>
            </a:r>
            <a:r>
              <a:rPr lang="en-US" altLang="en-US" sz="1200" dirty="0" err="1">
                <a:solidFill>
                  <a:schemeClr val="bg1">
                    <a:lumMod val="75000"/>
                  </a:schemeClr>
                </a:solidFill>
              </a:rPr>
              <a:t>durch</a:t>
            </a:r>
            <a:r>
              <a:rPr lang="en-US" altLang="en-US" sz="1200" dirty="0">
                <a:solidFill>
                  <a:schemeClr val="bg1">
                    <a:lumMod val="75000"/>
                  </a:schemeClr>
                </a:solidFill>
              </a:rPr>
              <a:t> </a:t>
            </a:r>
            <a:r>
              <a:rPr lang="en-US" altLang="en-US" sz="1200" dirty="0" err="1">
                <a:solidFill>
                  <a:schemeClr val="bg1">
                    <a:lumMod val="75000"/>
                  </a:schemeClr>
                </a:solidFill>
              </a:rPr>
              <a:t>Befeuchtung</a:t>
            </a:r>
            <a:r>
              <a:rPr lang="en-US" altLang="en-US" sz="1200" dirty="0">
                <a:solidFill>
                  <a:schemeClr val="bg1">
                    <a:lumMod val="75000"/>
                  </a:schemeClr>
                </a:solidFill>
              </a:rPr>
              <a:t>, BCL, Patching, </a:t>
            </a:r>
            <a:r>
              <a:rPr lang="en-US" altLang="en-US" sz="1200" b="1" dirty="0">
                <a:solidFill>
                  <a:srgbClr val="0000FF"/>
                </a:solidFill>
              </a:rPr>
              <a:t>Kleber</a:t>
            </a:r>
          </a:p>
          <a:p>
            <a:pPr lvl="2" eaLnBrk="1" hangingPunct="1">
              <a:defRPr/>
            </a:pPr>
            <a:r>
              <a:rPr lang="en-US" altLang="en-US" sz="1200" dirty="0">
                <a:solidFill>
                  <a:schemeClr val="bg1"/>
                </a:solidFill>
              </a:rPr>
              <a:t>Sie sollten auch in Erwägung ziehen, topische Steroide abzusetzen, da diese die Reepithelisierung verzögern können. Als allgemeine Regel gilt: Wenn die Hornhaut deutlich verdünnt ist, vermeiden Sie topische Steroide.</a:t>
            </a:r>
          </a:p>
          <a:p>
            <a:pPr lvl="1" eaLnBrk="1" hangingPunct="1">
              <a:buFont typeface="Wingdings" panose="05000000000000000000" pitchFamily="2" charset="2"/>
              <a:buNone/>
              <a:defRPr/>
            </a:pPr>
            <a:r>
              <a:rPr lang="en-US" altLang="en-US" sz="1200" dirty="0">
                <a:solidFill>
                  <a:schemeClr val="bg1">
                    <a:lumMod val="75000"/>
                  </a:schemeClr>
                </a:solidFill>
              </a:rPr>
              <a:t>3) Unterdrückung der systemischen Entzündung </a:t>
            </a:r>
          </a:p>
          <a:p>
            <a:pPr eaLnBrk="1" hangingPunct="1">
              <a:defRPr/>
            </a:pPr>
            <a:endParaRPr lang="en-US" altLang="en-US" sz="2400" dirty="0"/>
          </a:p>
        </p:txBody>
      </p:sp>
      <p:sp>
        <p:nvSpPr>
          <p:cNvPr id="39948" name="Slide Number Placeholder 1">
            <a:extLst>
              <a:ext uri="{FF2B5EF4-FFF2-40B4-BE49-F238E27FC236}">
                <a16:creationId xmlns:a16="http://schemas.microsoft.com/office/drawing/2014/main" id="{D8E36CAC-8AD0-4361-2997-312287EB53CC}"/>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54560DE-521C-4D6B-BEE7-02D2FB8838F3}" type="slidenum">
              <a:rPr lang="en-US" altLang="en-US" sz="1000" smtClean="0"/>
              <a:t>80</a:t>
            </a:fld>
            <a:endParaRPr lang="en-US" altLang="en-US" sz="1000"/>
          </a:p>
        </p:txBody>
      </p:sp>
      <p:sp>
        <p:nvSpPr>
          <p:cNvPr id="15" name="Rectangle 14">
            <a:extLst>
              <a:ext uri="{FF2B5EF4-FFF2-40B4-BE49-F238E27FC236}">
                <a16:creationId xmlns:a16="http://schemas.microsoft.com/office/drawing/2014/main" id="{40D27B73-FF5A-F33E-2348-BE95086A1878}"/>
              </a:ext>
            </a:extLst>
          </p:cNvPr>
          <p:cNvSpPr/>
          <p:nvPr/>
        </p:nvSpPr>
        <p:spPr>
          <a:xfrm>
            <a:off x="990600" y="3657600"/>
            <a:ext cx="4572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9950" name="TextBox 2">
            <a:extLst>
              <a:ext uri="{FF2B5EF4-FFF2-40B4-BE49-F238E27FC236}">
                <a16:creationId xmlns:a16="http://schemas.microsoft.com/office/drawing/2014/main" id="{287E3EDB-6150-C0A0-EA5A-4A3A022935A4}"/>
              </a:ext>
            </a:extLst>
          </p:cNvPr>
          <p:cNvSpPr txBox="1">
            <a:spLocks noChangeArrowheads="1"/>
          </p:cNvSpPr>
          <p:nvPr/>
        </p:nvSpPr>
        <p:spPr bwMode="auto">
          <a:xfrm>
            <a:off x="582613" y="3657600"/>
            <a:ext cx="8027987" cy="1570038"/>
          </a:xfrm>
          <a:prstGeom prst="rect">
            <a:avLst/>
          </a:prstGeom>
          <a:solidFill>
            <a:schemeClr val="bg2">
              <a:lumMod val="20000"/>
              <a:lumOff val="8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Um welche Art von Klebstoff handelt es sich hier konkret?</a:t>
            </a:r>
          </a:p>
          <a:p>
            <a:pPr eaLnBrk="1" hangingPunct="1">
              <a:spcBef>
                <a:spcPct val="0"/>
              </a:spcBef>
              <a:buClrTx/>
              <a:buSzTx/>
              <a:buFontTx/>
              <a:buNone/>
            </a:pPr>
            <a:r>
              <a:rPr lang="en-US" altLang="en-US" sz="1200" dirty="0">
                <a:solidFill>
                  <a:srgbClr val="0000FF"/>
                </a:solidFill>
              </a:rPr>
              <a:t>Cyanacrylat-Kleber</a:t>
            </a:r>
          </a:p>
          <a:p>
            <a:pPr eaLnBrk="1" hangingPunct="1">
              <a:spcBef>
                <a:spcPct val="0"/>
              </a:spcBef>
              <a:buClrTx/>
              <a:buSzTx/>
              <a:buFontTx/>
              <a:buNone/>
            </a:pPr>
            <a:endParaRPr lang="en-US" altLang="en-US" sz="1600" dirty="0">
              <a:solidFill>
                <a:srgbClr val="0000FF"/>
              </a:solidFill>
            </a:endParaRPr>
          </a:p>
          <a:p>
            <a:pPr eaLnBrk="1" hangingPunct="1">
              <a:spcBef>
                <a:spcPct val="0"/>
              </a:spcBef>
              <a:buClrTx/>
              <a:buSzTx/>
              <a:buFontTx/>
              <a:buNone/>
            </a:pPr>
            <a:r>
              <a:rPr lang="en-US" altLang="en-US" sz="1200" i="1" dirty="0">
                <a:solidFill>
                  <a:srgbClr val="0000FF"/>
                </a:solidFill>
              </a:rPr>
              <a:t>Inwiefern unterstützt der Klebstoff die Heilung bei PUK?</a:t>
            </a:r>
          </a:p>
          <a:p>
            <a:pPr eaLnBrk="1" hangingPunct="1">
              <a:spcBef>
                <a:spcPct val="0"/>
              </a:spcBef>
              <a:buClrTx/>
              <a:buSzTx/>
              <a:buFontTx/>
              <a:buNone/>
            </a:pPr>
            <a:r>
              <a:rPr lang="en-US" altLang="en-US" sz="1200" i="1" dirty="0">
                <a:solidFill>
                  <a:srgbClr val="0000FF"/>
                </a:solidFill>
              </a:rPr>
              <a:t>1) </a:t>
            </a:r>
            <a:r>
              <a:rPr lang="en-US" altLang="en-US" sz="1200" dirty="0">
                <a:solidFill>
                  <a:srgbClr val="0000FF"/>
                </a:solidFill>
              </a:rPr>
              <a:t>Er sorgt für  tektonische Stabilität</a:t>
            </a:r>
            <a:endParaRPr lang="en-US" altLang="en-US" sz="1600" dirty="0"/>
          </a:p>
          <a:p>
            <a:pPr eaLnBrk="1" hangingPunct="1">
              <a:spcBef>
                <a:spcPct val="0"/>
              </a:spcBef>
              <a:buClrTx/>
              <a:buSzTx/>
              <a:buFontTx/>
              <a:buNone/>
            </a:pPr>
            <a:r>
              <a:rPr lang="en-US" altLang="en-US" sz="1200" i="1" dirty="0">
                <a:solidFill>
                  <a:schemeClr val="bg1">
                    <a:lumMod val="75000"/>
                  </a:schemeClr>
                </a:solidFill>
              </a:rPr>
              <a:t>2) </a:t>
            </a:r>
            <a:r>
              <a:rPr lang="en-US" altLang="en-US" sz="1200" b="1" i="1" dirty="0">
                <a:solidFill>
                  <a:schemeClr val="bg1">
                    <a:lumMod val="75000"/>
                  </a:schemeClr>
                </a:solidFill>
              </a:rPr>
              <a:t>? </a:t>
            </a:r>
            <a:r>
              <a:rPr lang="en-US" altLang="en-US" sz="1200" dirty="0">
                <a:solidFill>
                  <a:schemeClr val="bg2">
                    <a:lumMod val="20000"/>
                    <a:lumOff val="80000"/>
                  </a:schemeClr>
                </a:solidFill>
              </a:rPr>
              <a:t>wirkt als Barriere, die verhindert, dass PMNs das Hornhautstroma erreichen (und zerstören) </a:t>
            </a:r>
          </a:p>
        </p:txBody>
      </p:sp>
      <p:sp>
        <p:nvSpPr>
          <p:cNvPr id="3" name="Text Box 4">
            <a:extLst>
              <a:ext uri="{FF2B5EF4-FFF2-40B4-BE49-F238E27FC236}">
                <a16:creationId xmlns:a16="http://schemas.microsoft.com/office/drawing/2014/main" id="{73BDFF07-B806-91BF-4DA6-6E673030D536}"/>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extLst>
      <p:ext uri="{BB962C8B-B14F-4D97-AF65-F5344CB8AC3E}">
        <p14:creationId xmlns:p14="http://schemas.microsoft.com/office/powerpoint/2010/main" val="295676493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14C31-D2EA-EAC8-7F0F-AE0EBD4E9227}"/>
            </a:ext>
          </a:extLst>
        </p:cNvPr>
        <p:cNvGrpSpPr/>
        <p:nvPr/>
      </p:nvGrpSpPr>
      <p:grpSpPr>
        <a:xfrm>
          <a:off x="0" y="0"/>
          <a:ext cx="0" cy="0"/>
          <a:chOff x="0" y="0"/>
          <a:chExt cx="0" cy="0"/>
        </a:xfrm>
      </p:grpSpPr>
      <p:sp>
        <p:nvSpPr>
          <p:cNvPr id="39945" name="Rectangle 11">
            <a:extLst>
              <a:ext uri="{FF2B5EF4-FFF2-40B4-BE49-F238E27FC236}">
                <a16:creationId xmlns:a16="http://schemas.microsoft.com/office/drawing/2014/main" id="{A2D10259-9C79-4473-72A7-D075EDB430B6}"/>
              </a:ext>
            </a:extLst>
          </p:cNvPr>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1274" name="Rectangle 12">
            <a:extLst>
              <a:ext uri="{FF2B5EF4-FFF2-40B4-BE49-F238E27FC236}">
                <a16:creationId xmlns:a16="http://schemas.microsoft.com/office/drawing/2014/main" id="{35A1853A-FAC9-0401-9624-2A3E97256573}"/>
              </a:ext>
            </a:extLst>
          </p:cNvPr>
          <p:cNvSpPr>
            <a:spLocks noGrp="1" noChangeArrowheads="1"/>
          </p:cNvSpPr>
          <p:nvPr>
            <p:ph type="body" idx="1"/>
          </p:nvPr>
        </p:nvSpPr>
        <p:spPr>
          <a:xfrm>
            <a:off x="457200" y="1816799"/>
            <a:ext cx="8534400" cy="4876800"/>
          </a:xfrm>
        </p:spPr>
        <p:txBody>
          <a:bodyPr wrap="square" lIns="25400" tIns="12700" rIns="25400" bIns="12700"/>
          <a:lstStyle/>
          <a:p>
            <a:pPr eaLnBrk="1" hangingPunct="1">
              <a:defRPr/>
            </a:pPr>
            <a:r>
              <a:rPr lang="en-US" altLang="en-US" sz="1200" dirty="0">
                <a:solidFill>
                  <a:schemeClr val="bg1">
                    <a:lumMod val="75000"/>
                  </a:schemeClr>
                </a:solidFill>
              </a:rPr>
              <a:t>Autoimmun-PUK ist in der Regel einseitig und </a:t>
            </a:r>
            <a:r>
              <a:rPr lang="en-US" altLang="en-US" sz="1200" dirty="0" err="1">
                <a:solidFill>
                  <a:schemeClr val="bg1">
                    <a:lumMod val="75000"/>
                  </a:schemeClr>
                </a:solidFill>
              </a:rPr>
              <a:t>sektoral </a:t>
            </a:r>
            <a:r>
              <a:rPr lang="en-US" altLang="en-US" sz="1200" dirty="0">
                <a:solidFill>
                  <a:schemeClr val="bg1">
                    <a:lumMod val="75000"/>
                  </a:schemeClr>
                </a:solidFill>
              </a:rPr>
              <a:t>                        </a:t>
            </a:r>
          </a:p>
          <a:p>
            <a:pPr eaLnBrk="1" hangingPunct="1">
              <a:defRPr/>
            </a:pPr>
            <a:r>
              <a:rPr lang="en-US" altLang="en-US" sz="1200" dirty="0">
                <a:solidFill>
                  <a:schemeClr val="bg1">
                    <a:lumMod val="75000"/>
                  </a:schemeClr>
                </a:solidFill>
              </a:rPr>
              <a:t>Sie kündigt häufig eine Verschlimmerung einer systemischen Erkrankung an </a:t>
            </a:r>
          </a:p>
          <a:p>
            <a:pPr eaLnBrk="1" hangingPunct="1">
              <a:defRPr/>
            </a:pPr>
            <a:r>
              <a:rPr lang="en-US" altLang="en-US" sz="1200" dirty="0">
                <a:solidFill>
                  <a:schemeClr val="bg1">
                    <a:lumMod val="75000"/>
                  </a:schemeClr>
                </a:solidFill>
              </a:rPr>
              <a:t>Das Behandlungsziel besteht darin, das Abschmelzen des K durch drei Maßnahmen zu stoppen:</a:t>
            </a:r>
          </a:p>
          <a:p>
            <a:pPr lvl="1" eaLnBrk="1" hangingPunct="1">
              <a:buFont typeface="Wingdings" panose="05000000000000000000" pitchFamily="2" charset="2"/>
              <a:buNone/>
              <a:defRPr/>
            </a:pPr>
            <a:r>
              <a:rPr lang="en-US" altLang="en-US" sz="1200" dirty="0">
                <a:solidFill>
                  <a:schemeClr val="bg1">
                    <a:lumMod val="75000"/>
                  </a:schemeClr>
                </a:solidFill>
              </a:rPr>
              <a:t>1) Verbesserung der Benetzung</a:t>
            </a:r>
          </a:p>
          <a:p>
            <a:pPr lvl="1" eaLnBrk="1" hangingPunct="1">
              <a:buNone/>
              <a:defRPr/>
            </a:pPr>
            <a:r>
              <a:rPr lang="en-US" altLang="en-US" sz="1200" dirty="0">
                <a:solidFill>
                  <a:schemeClr val="bg1">
                    <a:lumMod val="75000"/>
                  </a:schemeClr>
                </a:solidFill>
              </a:rPr>
              <a:t>2) Förderung der Reepithelisierung </a:t>
            </a:r>
            <a:r>
              <a:rPr lang="en-US" altLang="en-US" sz="1200" dirty="0" err="1">
                <a:solidFill>
                  <a:schemeClr val="bg1">
                    <a:lumMod val="75000"/>
                  </a:schemeClr>
                </a:solidFill>
              </a:rPr>
              <a:t>durch</a:t>
            </a:r>
            <a:r>
              <a:rPr lang="en-US" altLang="en-US" sz="1200" dirty="0">
                <a:solidFill>
                  <a:schemeClr val="bg1">
                    <a:lumMod val="75000"/>
                  </a:schemeClr>
                </a:solidFill>
              </a:rPr>
              <a:t> </a:t>
            </a:r>
            <a:r>
              <a:rPr lang="en-US" altLang="en-US" sz="1200" dirty="0" err="1">
                <a:solidFill>
                  <a:schemeClr val="bg1">
                    <a:lumMod val="75000"/>
                  </a:schemeClr>
                </a:solidFill>
              </a:rPr>
              <a:t>Befeuchtung</a:t>
            </a:r>
            <a:r>
              <a:rPr lang="en-US" altLang="en-US" sz="1200" dirty="0">
                <a:solidFill>
                  <a:schemeClr val="bg1">
                    <a:lumMod val="75000"/>
                  </a:schemeClr>
                </a:solidFill>
              </a:rPr>
              <a:t>, BCL, Patching, </a:t>
            </a:r>
            <a:r>
              <a:rPr lang="en-US" altLang="en-US" sz="1200" b="1" dirty="0">
                <a:solidFill>
                  <a:srgbClr val="0000FF"/>
                </a:solidFill>
              </a:rPr>
              <a:t>Kleber</a:t>
            </a:r>
          </a:p>
          <a:p>
            <a:pPr lvl="2" eaLnBrk="1" hangingPunct="1">
              <a:defRPr/>
            </a:pPr>
            <a:r>
              <a:rPr lang="en-US" altLang="en-US" sz="1200" dirty="0">
                <a:solidFill>
                  <a:schemeClr val="bg1"/>
                </a:solidFill>
              </a:rPr>
              <a:t>Sie sollten auch in Erwägung ziehen, topische Steroide abzusetzen, da diese die Reepithelisierung verzögern können. Als allgemeine Regel gilt: Wenn die Hornhaut deutlich verdünnt ist, vermeiden Sie topische Steroide.</a:t>
            </a:r>
          </a:p>
          <a:p>
            <a:pPr lvl="1" eaLnBrk="1" hangingPunct="1">
              <a:buFont typeface="Wingdings" panose="05000000000000000000" pitchFamily="2" charset="2"/>
              <a:buNone/>
              <a:defRPr/>
            </a:pPr>
            <a:r>
              <a:rPr lang="en-US" altLang="en-US" sz="1200" dirty="0">
                <a:solidFill>
                  <a:schemeClr val="bg1">
                    <a:lumMod val="75000"/>
                  </a:schemeClr>
                </a:solidFill>
              </a:rPr>
              <a:t>3) Unterdrückung der systemischen Entzündung </a:t>
            </a:r>
          </a:p>
          <a:p>
            <a:pPr eaLnBrk="1" hangingPunct="1">
              <a:defRPr/>
            </a:pPr>
            <a:endParaRPr lang="en-US" altLang="en-US" sz="2400" dirty="0"/>
          </a:p>
        </p:txBody>
      </p:sp>
      <p:sp>
        <p:nvSpPr>
          <p:cNvPr id="39948" name="Slide Number Placeholder 1">
            <a:extLst>
              <a:ext uri="{FF2B5EF4-FFF2-40B4-BE49-F238E27FC236}">
                <a16:creationId xmlns:a16="http://schemas.microsoft.com/office/drawing/2014/main" id="{359B9CD5-6655-FEF7-99AE-32ADEC983586}"/>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54560DE-521C-4D6B-BEE7-02D2FB8838F3}" type="slidenum">
              <a:rPr lang="en-US" altLang="en-US" sz="1000" smtClean="0"/>
              <a:t>81</a:t>
            </a:fld>
            <a:endParaRPr lang="en-US" altLang="en-US" sz="1000"/>
          </a:p>
        </p:txBody>
      </p:sp>
      <p:sp>
        <p:nvSpPr>
          <p:cNvPr id="15" name="Rectangle 14">
            <a:extLst>
              <a:ext uri="{FF2B5EF4-FFF2-40B4-BE49-F238E27FC236}">
                <a16:creationId xmlns:a16="http://schemas.microsoft.com/office/drawing/2014/main" id="{4F4A1438-B028-F68F-499C-F4517EC60117}"/>
              </a:ext>
            </a:extLst>
          </p:cNvPr>
          <p:cNvSpPr/>
          <p:nvPr/>
        </p:nvSpPr>
        <p:spPr>
          <a:xfrm>
            <a:off x="990600" y="3657600"/>
            <a:ext cx="4572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9950" name="TextBox 2">
            <a:extLst>
              <a:ext uri="{FF2B5EF4-FFF2-40B4-BE49-F238E27FC236}">
                <a16:creationId xmlns:a16="http://schemas.microsoft.com/office/drawing/2014/main" id="{9D53517D-4A93-A75C-F014-BA9B1E59A521}"/>
              </a:ext>
            </a:extLst>
          </p:cNvPr>
          <p:cNvSpPr txBox="1">
            <a:spLocks noChangeArrowheads="1"/>
          </p:cNvSpPr>
          <p:nvPr/>
        </p:nvSpPr>
        <p:spPr bwMode="auto">
          <a:xfrm>
            <a:off x="582613" y="3657600"/>
            <a:ext cx="8027987" cy="1195199"/>
          </a:xfrm>
          <a:prstGeom prst="rect">
            <a:avLst/>
          </a:prstGeom>
          <a:solidFill>
            <a:schemeClr val="bg2">
              <a:lumMod val="20000"/>
              <a:lumOff val="8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Um welche Art von Klebstoff handelt es sich hier konkret?</a:t>
            </a:r>
          </a:p>
          <a:p>
            <a:pPr eaLnBrk="1" hangingPunct="1">
              <a:spcBef>
                <a:spcPct val="0"/>
              </a:spcBef>
              <a:buClrTx/>
              <a:buSzTx/>
              <a:buFontTx/>
              <a:buNone/>
            </a:pPr>
            <a:r>
              <a:rPr lang="en-US" altLang="en-US" sz="1200" dirty="0">
                <a:solidFill>
                  <a:srgbClr val="0000FF"/>
                </a:solidFill>
              </a:rPr>
              <a:t>Cyanacrylat-Kleber</a:t>
            </a:r>
          </a:p>
          <a:p>
            <a:pPr eaLnBrk="1" hangingPunct="1">
              <a:spcBef>
                <a:spcPct val="0"/>
              </a:spcBef>
              <a:buClrTx/>
              <a:buSzTx/>
              <a:buFontTx/>
              <a:buNone/>
            </a:pPr>
            <a:endParaRPr lang="en-US" altLang="en-US" sz="1600" dirty="0">
              <a:solidFill>
                <a:srgbClr val="0000FF"/>
              </a:solidFill>
            </a:endParaRPr>
          </a:p>
          <a:p>
            <a:pPr eaLnBrk="1" hangingPunct="1">
              <a:spcBef>
                <a:spcPct val="0"/>
              </a:spcBef>
              <a:buClrTx/>
              <a:buSzTx/>
              <a:buFontTx/>
              <a:buNone/>
            </a:pPr>
            <a:r>
              <a:rPr lang="en-US" altLang="en-US" sz="1200" i="1" dirty="0">
                <a:solidFill>
                  <a:srgbClr val="0000FF"/>
                </a:solidFill>
              </a:rPr>
              <a:t>Wie unterstützt der Klebstoff die Heilung bei PUK?</a:t>
            </a:r>
          </a:p>
          <a:p>
            <a:pPr eaLnBrk="1" hangingPunct="1">
              <a:spcBef>
                <a:spcPct val="0"/>
              </a:spcBef>
              <a:buClrTx/>
              <a:buSzTx/>
              <a:buFontTx/>
              <a:buNone/>
            </a:pPr>
            <a:r>
              <a:rPr lang="en-US" altLang="en-US" sz="1200" i="1" dirty="0">
                <a:solidFill>
                  <a:srgbClr val="0000FF"/>
                </a:solidFill>
              </a:rPr>
              <a:t>1) </a:t>
            </a:r>
            <a:r>
              <a:rPr lang="en-US" altLang="en-US" sz="1200" dirty="0">
                <a:solidFill>
                  <a:srgbClr val="0000FF"/>
                </a:solidFill>
              </a:rPr>
              <a:t>Er sorgt </a:t>
            </a:r>
            <a:r>
              <a:rPr lang="en-US" altLang="en-US" sz="1200" dirty="0" err="1">
                <a:solidFill>
                  <a:srgbClr val="0000FF"/>
                </a:solidFill>
              </a:rPr>
              <a:t>für</a:t>
            </a:r>
            <a:r>
              <a:rPr lang="en-US" altLang="en-US" sz="1200" dirty="0">
                <a:solidFill>
                  <a:srgbClr val="0000FF"/>
                </a:solidFill>
              </a:rPr>
              <a:t> </a:t>
            </a:r>
            <a:r>
              <a:rPr lang="en-US" altLang="en-US" sz="1200" dirty="0" err="1">
                <a:solidFill>
                  <a:srgbClr val="0000FF"/>
                </a:solidFill>
              </a:rPr>
              <a:t>tektonische</a:t>
            </a:r>
            <a:r>
              <a:rPr lang="en-US" altLang="en-US" sz="1200" dirty="0">
                <a:solidFill>
                  <a:srgbClr val="0000FF"/>
                </a:solidFill>
              </a:rPr>
              <a:t> </a:t>
            </a:r>
            <a:r>
              <a:rPr lang="en-US" altLang="en-US" sz="1200" dirty="0" err="1">
                <a:solidFill>
                  <a:srgbClr val="0000FF"/>
                </a:solidFill>
              </a:rPr>
              <a:t>Stabilität</a:t>
            </a:r>
            <a:r>
              <a:rPr lang="en-US" altLang="en-US" sz="1200" dirty="0">
                <a:solidFill>
                  <a:srgbClr val="0000FF"/>
                </a:solidFill>
              </a:rPr>
              <a:t> und </a:t>
            </a:r>
            <a:r>
              <a:rPr lang="en-US" altLang="en-US" sz="1200" dirty="0"/>
              <a:t>verringert dadurch das Risiko einer Perforation</a:t>
            </a:r>
          </a:p>
          <a:p>
            <a:pPr eaLnBrk="1" hangingPunct="1">
              <a:spcBef>
                <a:spcPct val="0"/>
              </a:spcBef>
              <a:buClrTx/>
              <a:buSzTx/>
              <a:buFontTx/>
              <a:buNone/>
            </a:pPr>
            <a:r>
              <a:rPr lang="en-US" altLang="en-US" sz="1200" i="1" dirty="0">
                <a:solidFill>
                  <a:schemeClr val="bg1">
                    <a:lumMod val="75000"/>
                  </a:schemeClr>
                </a:solidFill>
              </a:rPr>
              <a:t>2) </a:t>
            </a:r>
            <a:r>
              <a:rPr lang="en-US" altLang="en-US" sz="1200" b="1" i="1" dirty="0">
                <a:solidFill>
                  <a:schemeClr val="bg1">
                    <a:lumMod val="75000"/>
                  </a:schemeClr>
                </a:solidFill>
              </a:rPr>
              <a:t>Er </a:t>
            </a:r>
            <a:r>
              <a:rPr lang="en-US" altLang="en-US" sz="1200" dirty="0">
                <a:solidFill>
                  <a:schemeClr val="bg2">
                    <a:lumMod val="20000"/>
                    <a:lumOff val="80000"/>
                  </a:schemeClr>
                </a:solidFill>
              </a:rPr>
              <a:t>wirkt als Barriere, die verhindert, dass PMNs das Hornhautstroma erreichen (und zerstören) </a:t>
            </a:r>
          </a:p>
        </p:txBody>
      </p:sp>
      <p:sp>
        <p:nvSpPr>
          <p:cNvPr id="2" name="Oval 1">
            <a:extLst>
              <a:ext uri="{FF2B5EF4-FFF2-40B4-BE49-F238E27FC236}">
                <a16:creationId xmlns:a16="http://schemas.microsoft.com/office/drawing/2014/main" id="{23E9DC0B-8D6B-368B-30D1-F6528543B9FD}"/>
              </a:ext>
            </a:extLst>
          </p:cNvPr>
          <p:cNvSpPr/>
          <p:nvPr/>
        </p:nvSpPr>
        <p:spPr>
          <a:xfrm>
            <a:off x="5562600" y="2582333"/>
            <a:ext cx="762000" cy="5715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 name="Text Box 4">
            <a:extLst>
              <a:ext uri="{FF2B5EF4-FFF2-40B4-BE49-F238E27FC236}">
                <a16:creationId xmlns:a16="http://schemas.microsoft.com/office/drawing/2014/main" id="{9F9C9F85-CFB7-E2A8-9D77-3BF264E1DF3C}"/>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4" name="Rectangle 3">
            <a:extLst>
              <a:ext uri="{FF2B5EF4-FFF2-40B4-BE49-F238E27FC236}">
                <a16:creationId xmlns:a16="http://schemas.microsoft.com/office/drawing/2014/main" id="{6B855B42-1D48-06A3-A804-2F6C83A26C42}"/>
              </a:ext>
            </a:extLst>
          </p:cNvPr>
          <p:cNvSpPr/>
          <p:nvPr/>
        </p:nvSpPr>
        <p:spPr>
          <a:xfrm>
            <a:off x="5696373" y="4392782"/>
            <a:ext cx="1280160" cy="2286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solidFill>
                <a:schemeClr val="tx1"/>
              </a:solidFill>
            </a:endParaRPr>
          </a:p>
        </p:txBody>
      </p:sp>
    </p:spTree>
    <p:extLst>
      <p:ext uri="{BB962C8B-B14F-4D97-AF65-F5344CB8AC3E}">
        <p14:creationId xmlns:p14="http://schemas.microsoft.com/office/powerpoint/2010/main" val="179164358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14C31-D2EA-EAC8-7F0F-AE0EBD4E9227}"/>
            </a:ext>
          </a:extLst>
        </p:cNvPr>
        <p:cNvGrpSpPr/>
        <p:nvPr/>
      </p:nvGrpSpPr>
      <p:grpSpPr>
        <a:xfrm>
          <a:off x="0" y="0"/>
          <a:ext cx="0" cy="0"/>
          <a:chOff x="0" y="0"/>
          <a:chExt cx="0" cy="0"/>
        </a:xfrm>
      </p:grpSpPr>
      <p:sp>
        <p:nvSpPr>
          <p:cNvPr id="39945" name="Rectangle 11">
            <a:extLst>
              <a:ext uri="{FF2B5EF4-FFF2-40B4-BE49-F238E27FC236}">
                <a16:creationId xmlns:a16="http://schemas.microsoft.com/office/drawing/2014/main" id="{A2D10259-9C79-4473-72A7-D075EDB430B6}"/>
              </a:ext>
            </a:extLst>
          </p:cNvPr>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1274" name="Rectangle 12">
            <a:extLst>
              <a:ext uri="{FF2B5EF4-FFF2-40B4-BE49-F238E27FC236}">
                <a16:creationId xmlns:a16="http://schemas.microsoft.com/office/drawing/2014/main" id="{35A1853A-FAC9-0401-9624-2A3E97256573}"/>
              </a:ext>
            </a:extLst>
          </p:cNvPr>
          <p:cNvSpPr>
            <a:spLocks noGrp="1" noChangeArrowheads="1"/>
          </p:cNvSpPr>
          <p:nvPr>
            <p:ph type="body" idx="1"/>
          </p:nvPr>
        </p:nvSpPr>
        <p:spPr>
          <a:xfrm>
            <a:off x="457200" y="1816799"/>
            <a:ext cx="8534400" cy="4876800"/>
          </a:xfrm>
        </p:spPr>
        <p:txBody>
          <a:bodyPr wrap="square" lIns="25400" tIns="12700" rIns="25400" bIns="12700"/>
          <a:lstStyle/>
          <a:p>
            <a:pPr eaLnBrk="1" hangingPunct="1">
              <a:defRPr/>
            </a:pPr>
            <a:r>
              <a:rPr lang="en-US" altLang="en-US" sz="1200" dirty="0">
                <a:solidFill>
                  <a:schemeClr val="bg1">
                    <a:lumMod val="75000"/>
                  </a:schemeClr>
                </a:solidFill>
              </a:rPr>
              <a:t>Autoimmun-PUK ist in der Regel einseitig und </a:t>
            </a:r>
            <a:r>
              <a:rPr lang="en-US" altLang="en-US" sz="1200" dirty="0" err="1">
                <a:solidFill>
                  <a:schemeClr val="bg1">
                    <a:lumMod val="75000"/>
                  </a:schemeClr>
                </a:solidFill>
              </a:rPr>
              <a:t>sektoral </a:t>
            </a:r>
            <a:r>
              <a:rPr lang="en-US" altLang="en-US" sz="1200" dirty="0">
                <a:solidFill>
                  <a:schemeClr val="bg1">
                    <a:lumMod val="75000"/>
                  </a:schemeClr>
                </a:solidFill>
              </a:rPr>
              <a:t>                        </a:t>
            </a:r>
          </a:p>
          <a:p>
            <a:pPr eaLnBrk="1" hangingPunct="1">
              <a:defRPr/>
            </a:pPr>
            <a:r>
              <a:rPr lang="en-US" altLang="en-US" sz="1200" dirty="0">
                <a:solidFill>
                  <a:schemeClr val="bg1">
                    <a:lumMod val="75000"/>
                  </a:schemeClr>
                </a:solidFill>
              </a:rPr>
              <a:t>Sie kündigt häufig eine Verschlimmerung einer systemischen Erkrankung an </a:t>
            </a:r>
          </a:p>
          <a:p>
            <a:pPr eaLnBrk="1" hangingPunct="1">
              <a:defRPr/>
            </a:pPr>
            <a:r>
              <a:rPr lang="en-US" altLang="en-US" sz="1200" dirty="0">
                <a:solidFill>
                  <a:schemeClr val="bg1">
                    <a:lumMod val="75000"/>
                  </a:schemeClr>
                </a:solidFill>
              </a:rPr>
              <a:t>Das Behandlungsziel besteht darin, das Abschmelzen des K durch drei Maßnahmen zu stoppen:</a:t>
            </a:r>
          </a:p>
          <a:p>
            <a:pPr lvl="1" eaLnBrk="1" hangingPunct="1">
              <a:buFont typeface="Wingdings" panose="05000000000000000000" pitchFamily="2" charset="2"/>
              <a:buNone/>
              <a:defRPr/>
            </a:pPr>
            <a:r>
              <a:rPr lang="en-US" altLang="en-US" sz="1200" dirty="0">
                <a:solidFill>
                  <a:schemeClr val="bg1">
                    <a:lumMod val="75000"/>
                  </a:schemeClr>
                </a:solidFill>
              </a:rPr>
              <a:t>1) Verbesserung der Benetzung</a:t>
            </a:r>
          </a:p>
          <a:p>
            <a:pPr lvl="1" eaLnBrk="1" hangingPunct="1">
              <a:buNone/>
              <a:defRPr/>
            </a:pPr>
            <a:r>
              <a:rPr lang="en-US" altLang="en-US" sz="1200" dirty="0">
                <a:solidFill>
                  <a:schemeClr val="bg1">
                    <a:lumMod val="75000"/>
                  </a:schemeClr>
                </a:solidFill>
              </a:rPr>
              <a:t>2) Förderung der Reepithelisierung </a:t>
            </a:r>
            <a:r>
              <a:rPr lang="en-US" altLang="en-US" sz="1200" dirty="0" err="1">
                <a:solidFill>
                  <a:schemeClr val="bg1">
                    <a:lumMod val="75000"/>
                  </a:schemeClr>
                </a:solidFill>
              </a:rPr>
              <a:t>durch</a:t>
            </a:r>
            <a:r>
              <a:rPr lang="en-US" altLang="en-US" sz="1200" dirty="0">
                <a:solidFill>
                  <a:schemeClr val="bg1">
                    <a:lumMod val="75000"/>
                  </a:schemeClr>
                </a:solidFill>
              </a:rPr>
              <a:t> </a:t>
            </a:r>
            <a:r>
              <a:rPr lang="en-US" altLang="en-US" sz="1200" dirty="0" err="1">
                <a:solidFill>
                  <a:schemeClr val="bg1">
                    <a:lumMod val="75000"/>
                  </a:schemeClr>
                </a:solidFill>
              </a:rPr>
              <a:t>Befeuchtung</a:t>
            </a:r>
            <a:r>
              <a:rPr lang="en-US" altLang="en-US" sz="1200" dirty="0">
                <a:solidFill>
                  <a:schemeClr val="bg1">
                    <a:lumMod val="75000"/>
                  </a:schemeClr>
                </a:solidFill>
              </a:rPr>
              <a:t>, BCL, Patching, </a:t>
            </a:r>
            <a:r>
              <a:rPr lang="en-US" altLang="en-US" sz="1200" b="1" dirty="0">
                <a:solidFill>
                  <a:srgbClr val="0000FF"/>
                </a:solidFill>
              </a:rPr>
              <a:t>Kleber</a:t>
            </a:r>
          </a:p>
          <a:p>
            <a:pPr lvl="2" eaLnBrk="1" hangingPunct="1">
              <a:defRPr/>
            </a:pPr>
            <a:r>
              <a:rPr lang="en-US" altLang="en-US" sz="1200" dirty="0">
                <a:solidFill>
                  <a:schemeClr val="bg1"/>
                </a:solidFill>
              </a:rPr>
              <a:t>Sie sollten auch in Erwägung ziehen, topische Steroide abzusetzen, da diese die Reepithelisierung verzögern können. Als allgemeine Regel gilt: Wenn die Hornhaut deutlich verdünnt ist, vermeiden Sie topische Steroide.</a:t>
            </a:r>
          </a:p>
          <a:p>
            <a:pPr lvl="1" eaLnBrk="1" hangingPunct="1">
              <a:buFont typeface="Wingdings" panose="05000000000000000000" pitchFamily="2" charset="2"/>
              <a:buNone/>
              <a:defRPr/>
            </a:pPr>
            <a:r>
              <a:rPr lang="en-US" altLang="en-US" sz="1200" dirty="0">
                <a:solidFill>
                  <a:schemeClr val="bg1">
                    <a:lumMod val="75000"/>
                  </a:schemeClr>
                </a:solidFill>
              </a:rPr>
              <a:t>3) Unterdrückung der systemischen Entzündung </a:t>
            </a:r>
          </a:p>
          <a:p>
            <a:pPr eaLnBrk="1" hangingPunct="1">
              <a:defRPr/>
            </a:pPr>
            <a:endParaRPr lang="en-US" altLang="en-US" sz="2400" dirty="0"/>
          </a:p>
        </p:txBody>
      </p:sp>
      <p:sp>
        <p:nvSpPr>
          <p:cNvPr id="39948" name="Slide Number Placeholder 1">
            <a:extLst>
              <a:ext uri="{FF2B5EF4-FFF2-40B4-BE49-F238E27FC236}">
                <a16:creationId xmlns:a16="http://schemas.microsoft.com/office/drawing/2014/main" id="{359B9CD5-6655-FEF7-99AE-32ADEC983586}"/>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54560DE-521C-4D6B-BEE7-02D2FB8838F3}" type="slidenum">
              <a:rPr lang="en-US" altLang="en-US" sz="1000" smtClean="0"/>
              <a:t>82</a:t>
            </a:fld>
            <a:endParaRPr lang="en-US" altLang="en-US" sz="1000"/>
          </a:p>
        </p:txBody>
      </p:sp>
      <p:sp>
        <p:nvSpPr>
          <p:cNvPr id="15" name="Rectangle 14">
            <a:extLst>
              <a:ext uri="{FF2B5EF4-FFF2-40B4-BE49-F238E27FC236}">
                <a16:creationId xmlns:a16="http://schemas.microsoft.com/office/drawing/2014/main" id="{4F4A1438-B028-F68F-499C-F4517EC60117}"/>
              </a:ext>
            </a:extLst>
          </p:cNvPr>
          <p:cNvSpPr/>
          <p:nvPr/>
        </p:nvSpPr>
        <p:spPr>
          <a:xfrm>
            <a:off x="990600" y="3657600"/>
            <a:ext cx="4572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9950" name="TextBox 2">
            <a:extLst>
              <a:ext uri="{FF2B5EF4-FFF2-40B4-BE49-F238E27FC236}">
                <a16:creationId xmlns:a16="http://schemas.microsoft.com/office/drawing/2014/main" id="{9D53517D-4A93-A75C-F014-BA9B1E59A521}"/>
              </a:ext>
            </a:extLst>
          </p:cNvPr>
          <p:cNvSpPr txBox="1">
            <a:spLocks noChangeArrowheads="1"/>
          </p:cNvSpPr>
          <p:nvPr/>
        </p:nvSpPr>
        <p:spPr bwMode="auto">
          <a:xfrm>
            <a:off x="582613" y="3657600"/>
            <a:ext cx="8027987" cy="1195199"/>
          </a:xfrm>
          <a:prstGeom prst="rect">
            <a:avLst/>
          </a:prstGeom>
          <a:solidFill>
            <a:schemeClr val="bg2">
              <a:lumMod val="20000"/>
              <a:lumOff val="8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Um welche Art von Klebstoff handelt es sich hier konkret?</a:t>
            </a:r>
          </a:p>
          <a:p>
            <a:pPr eaLnBrk="1" hangingPunct="1">
              <a:spcBef>
                <a:spcPct val="0"/>
              </a:spcBef>
              <a:buClrTx/>
              <a:buSzTx/>
              <a:buFontTx/>
              <a:buNone/>
            </a:pPr>
            <a:r>
              <a:rPr lang="en-US" altLang="en-US" sz="1200" dirty="0">
                <a:solidFill>
                  <a:srgbClr val="0000FF"/>
                </a:solidFill>
              </a:rPr>
              <a:t>Cyanacrylat-Kleber</a:t>
            </a:r>
          </a:p>
          <a:p>
            <a:pPr eaLnBrk="1" hangingPunct="1">
              <a:spcBef>
                <a:spcPct val="0"/>
              </a:spcBef>
              <a:buClrTx/>
              <a:buSzTx/>
              <a:buFontTx/>
              <a:buNone/>
            </a:pPr>
            <a:endParaRPr lang="en-US" altLang="en-US" sz="1600" dirty="0">
              <a:solidFill>
                <a:srgbClr val="0000FF"/>
              </a:solidFill>
            </a:endParaRPr>
          </a:p>
          <a:p>
            <a:pPr eaLnBrk="1" hangingPunct="1">
              <a:spcBef>
                <a:spcPct val="0"/>
              </a:spcBef>
              <a:buClrTx/>
              <a:buSzTx/>
              <a:buFontTx/>
              <a:buNone/>
            </a:pPr>
            <a:r>
              <a:rPr lang="en-US" altLang="en-US" sz="1200" i="1" dirty="0">
                <a:solidFill>
                  <a:srgbClr val="0000FF"/>
                </a:solidFill>
              </a:rPr>
              <a:t>Wie unterstützt der Klebstoff die Heilung bei PUK?</a:t>
            </a:r>
          </a:p>
          <a:p>
            <a:pPr eaLnBrk="1" hangingPunct="1">
              <a:spcBef>
                <a:spcPct val="0"/>
              </a:spcBef>
              <a:buClrTx/>
              <a:buSzTx/>
              <a:buFontTx/>
              <a:buNone/>
            </a:pPr>
            <a:r>
              <a:rPr lang="en-US" altLang="en-US" sz="1200" i="1" dirty="0">
                <a:solidFill>
                  <a:srgbClr val="0000FF"/>
                </a:solidFill>
              </a:rPr>
              <a:t>1) </a:t>
            </a:r>
            <a:r>
              <a:rPr lang="en-US" altLang="en-US" sz="1200" dirty="0">
                <a:solidFill>
                  <a:srgbClr val="0000FF"/>
                </a:solidFill>
              </a:rPr>
              <a:t>Er sorgt </a:t>
            </a:r>
            <a:r>
              <a:rPr lang="en-US" altLang="en-US" sz="1200" dirty="0" err="1">
                <a:solidFill>
                  <a:srgbClr val="0000FF"/>
                </a:solidFill>
              </a:rPr>
              <a:t>für</a:t>
            </a:r>
            <a:r>
              <a:rPr lang="en-US" altLang="en-US" sz="1200" dirty="0">
                <a:solidFill>
                  <a:srgbClr val="0000FF"/>
                </a:solidFill>
              </a:rPr>
              <a:t> </a:t>
            </a:r>
            <a:r>
              <a:rPr lang="en-US" altLang="en-US" sz="1200" dirty="0" err="1">
                <a:solidFill>
                  <a:srgbClr val="0000FF"/>
                </a:solidFill>
              </a:rPr>
              <a:t>tektonische</a:t>
            </a:r>
            <a:r>
              <a:rPr lang="en-US" altLang="en-US" sz="1200" dirty="0">
                <a:solidFill>
                  <a:srgbClr val="0000FF"/>
                </a:solidFill>
              </a:rPr>
              <a:t> </a:t>
            </a:r>
            <a:r>
              <a:rPr lang="en-US" altLang="en-US" sz="1200" dirty="0" err="1">
                <a:solidFill>
                  <a:srgbClr val="0000FF"/>
                </a:solidFill>
              </a:rPr>
              <a:t>Stabilität</a:t>
            </a:r>
            <a:r>
              <a:rPr lang="en-US" altLang="en-US" sz="1200" dirty="0">
                <a:solidFill>
                  <a:srgbClr val="0000FF"/>
                </a:solidFill>
              </a:rPr>
              <a:t> und </a:t>
            </a:r>
            <a:r>
              <a:rPr lang="en-US" altLang="en-US" sz="1200" dirty="0"/>
              <a:t>verringert dadurch das Risiko einer Perforation</a:t>
            </a:r>
          </a:p>
          <a:p>
            <a:pPr eaLnBrk="1" hangingPunct="1">
              <a:spcBef>
                <a:spcPct val="0"/>
              </a:spcBef>
              <a:buClrTx/>
              <a:buSzTx/>
              <a:buFontTx/>
              <a:buNone/>
            </a:pPr>
            <a:r>
              <a:rPr lang="en-US" altLang="en-US" sz="1200" i="1" dirty="0">
                <a:solidFill>
                  <a:schemeClr val="bg1">
                    <a:lumMod val="75000"/>
                  </a:schemeClr>
                </a:solidFill>
              </a:rPr>
              <a:t>2) </a:t>
            </a:r>
            <a:r>
              <a:rPr lang="en-US" altLang="en-US" sz="1200" b="1" i="1" dirty="0">
                <a:solidFill>
                  <a:schemeClr val="bg1">
                    <a:lumMod val="75000"/>
                  </a:schemeClr>
                </a:solidFill>
              </a:rPr>
              <a:t>Er </a:t>
            </a:r>
            <a:r>
              <a:rPr lang="en-US" altLang="en-US" sz="1200" dirty="0">
                <a:solidFill>
                  <a:schemeClr val="bg2">
                    <a:lumMod val="20000"/>
                    <a:lumOff val="80000"/>
                  </a:schemeClr>
                </a:solidFill>
              </a:rPr>
              <a:t>wirkt als Barriere, die verhindert, dass PMNs das Hornhautstroma erreichen (und zerstören) </a:t>
            </a:r>
          </a:p>
        </p:txBody>
      </p:sp>
      <p:sp>
        <p:nvSpPr>
          <p:cNvPr id="2" name="Oval 1">
            <a:extLst>
              <a:ext uri="{FF2B5EF4-FFF2-40B4-BE49-F238E27FC236}">
                <a16:creationId xmlns:a16="http://schemas.microsoft.com/office/drawing/2014/main" id="{23E9DC0B-8D6B-368B-30D1-F6528543B9FD}"/>
              </a:ext>
            </a:extLst>
          </p:cNvPr>
          <p:cNvSpPr/>
          <p:nvPr/>
        </p:nvSpPr>
        <p:spPr>
          <a:xfrm>
            <a:off x="5562600" y="2582333"/>
            <a:ext cx="762000" cy="5715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 name="Text Box 4">
            <a:extLst>
              <a:ext uri="{FF2B5EF4-FFF2-40B4-BE49-F238E27FC236}">
                <a16:creationId xmlns:a16="http://schemas.microsoft.com/office/drawing/2014/main" id="{9F9C9F85-CFB7-E2A8-9D77-3BF264E1DF3C}"/>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extLst>
      <p:ext uri="{BB962C8B-B14F-4D97-AF65-F5344CB8AC3E}">
        <p14:creationId xmlns:p14="http://schemas.microsoft.com/office/powerpoint/2010/main" val="240183123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14C31-D2EA-EAC8-7F0F-AE0EBD4E9227}"/>
            </a:ext>
          </a:extLst>
        </p:cNvPr>
        <p:cNvGrpSpPr/>
        <p:nvPr/>
      </p:nvGrpSpPr>
      <p:grpSpPr>
        <a:xfrm>
          <a:off x="0" y="0"/>
          <a:ext cx="0" cy="0"/>
          <a:chOff x="0" y="0"/>
          <a:chExt cx="0" cy="0"/>
        </a:xfrm>
      </p:grpSpPr>
      <p:sp>
        <p:nvSpPr>
          <p:cNvPr id="39945" name="Rectangle 11">
            <a:extLst>
              <a:ext uri="{FF2B5EF4-FFF2-40B4-BE49-F238E27FC236}">
                <a16:creationId xmlns:a16="http://schemas.microsoft.com/office/drawing/2014/main" id="{A2D10259-9C79-4473-72A7-D075EDB430B6}"/>
              </a:ext>
            </a:extLst>
          </p:cNvPr>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1274" name="Rectangle 12">
            <a:extLst>
              <a:ext uri="{FF2B5EF4-FFF2-40B4-BE49-F238E27FC236}">
                <a16:creationId xmlns:a16="http://schemas.microsoft.com/office/drawing/2014/main" id="{35A1853A-FAC9-0401-9624-2A3E97256573}"/>
              </a:ext>
            </a:extLst>
          </p:cNvPr>
          <p:cNvSpPr>
            <a:spLocks noGrp="1" noChangeArrowheads="1"/>
          </p:cNvSpPr>
          <p:nvPr>
            <p:ph type="body" idx="1"/>
          </p:nvPr>
        </p:nvSpPr>
        <p:spPr>
          <a:xfrm>
            <a:off x="457200" y="1816799"/>
            <a:ext cx="8534400" cy="4876800"/>
          </a:xfrm>
        </p:spPr>
        <p:txBody>
          <a:bodyPr wrap="square" lIns="25400" tIns="12700" rIns="25400" bIns="12700"/>
          <a:lstStyle/>
          <a:p>
            <a:pPr eaLnBrk="1" hangingPunct="1">
              <a:defRPr/>
            </a:pPr>
            <a:r>
              <a:rPr lang="en-US" altLang="en-US" sz="1200" dirty="0">
                <a:solidFill>
                  <a:schemeClr val="bg1">
                    <a:lumMod val="75000"/>
                  </a:schemeClr>
                </a:solidFill>
              </a:rPr>
              <a:t>Autoimmun-PUK ist in der Regel einseitig und </a:t>
            </a:r>
            <a:r>
              <a:rPr lang="en-US" altLang="en-US" sz="1200" dirty="0" err="1">
                <a:solidFill>
                  <a:schemeClr val="bg1">
                    <a:lumMod val="75000"/>
                  </a:schemeClr>
                </a:solidFill>
              </a:rPr>
              <a:t>sektoral </a:t>
            </a:r>
            <a:r>
              <a:rPr lang="en-US" altLang="en-US" sz="1200" dirty="0">
                <a:solidFill>
                  <a:schemeClr val="bg1">
                    <a:lumMod val="75000"/>
                  </a:schemeClr>
                </a:solidFill>
              </a:rPr>
              <a:t>                        </a:t>
            </a:r>
          </a:p>
          <a:p>
            <a:pPr eaLnBrk="1" hangingPunct="1">
              <a:defRPr/>
            </a:pPr>
            <a:r>
              <a:rPr lang="en-US" altLang="en-US" sz="1200" dirty="0">
                <a:solidFill>
                  <a:schemeClr val="bg1">
                    <a:lumMod val="75000"/>
                  </a:schemeClr>
                </a:solidFill>
              </a:rPr>
              <a:t>Sie kündigt häufig eine Verschlimmerung einer systemischen Erkrankung an </a:t>
            </a:r>
          </a:p>
          <a:p>
            <a:pPr eaLnBrk="1" hangingPunct="1">
              <a:defRPr/>
            </a:pPr>
            <a:r>
              <a:rPr lang="en-US" altLang="en-US" sz="1200" dirty="0">
                <a:solidFill>
                  <a:schemeClr val="bg1">
                    <a:lumMod val="75000"/>
                  </a:schemeClr>
                </a:solidFill>
              </a:rPr>
              <a:t>Das Behandlungsziel besteht darin, das Abschmelzen des K durch drei Maßnahmen zu stoppen:</a:t>
            </a:r>
          </a:p>
          <a:p>
            <a:pPr lvl="1" eaLnBrk="1" hangingPunct="1">
              <a:buFont typeface="Wingdings" panose="05000000000000000000" pitchFamily="2" charset="2"/>
              <a:buNone/>
              <a:defRPr/>
            </a:pPr>
            <a:r>
              <a:rPr lang="en-US" altLang="en-US" sz="1200" dirty="0">
                <a:solidFill>
                  <a:schemeClr val="bg1">
                    <a:lumMod val="75000"/>
                  </a:schemeClr>
                </a:solidFill>
              </a:rPr>
              <a:t>1) Verbesserung der Benetzung</a:t>
            </a:r>
          </a:p>
          <a:p>
            <a:pPr lvl="1" eaLnBrk="1" hangingPunct="1">
              <a:buNone/>
              <a:defRPr/>
            </a:pPr>
            <a:r>
              <a:rPr lang="en-US" altLang="en-US" sz="1200" dirty="0">
                <a:solidFill>
                  <a:schemeClr val="bg1">
                    <a:lumMod val="75000"/>
                  </a:schemeClr>
                </a:solidFill>
              </a:rPr>
              <a:t>2) Förderung der Reepithelisierung </a:t>
            </a:r>
            <a:r>
              <a:rPr lang="en-US" altLang="en-US" sz="1200" dirty="0" err="1">
                <a:solidFill>
                  <a:schemeClr val="bg1">
                    <a:lumMod val="75000"/>
                  </a:schemeClr>
                </a:solidFill>
              </a:rPr>
              <a:t>durch</a:t>
            </a:r>
            <a:r>
              <a:rPr lang="en-US" altLang="en-US" sz="1200" dirty="0">
                <a:solidFill>
                  <a:schemeClr val="bg1">
                    <a:lumMod val="75000"/>
                  </a:schemeClr>
                </a:solidFill>
              </a:rPr>
              <a:t> </a:t>
            </a:r>
            <a:r>
              <a:rPr lang="en-US" altLang="en-US" sz="1200" dirty="0" err="1">
                <a:solidFill>
                  <a:schemeClr val="bg1">
                    <a:lumMod val="75000"/>
                  </a:schemeClr>
                </a:solidFill>
              </a:rPr>
              <a:t>Befeuchtung</a:t>
            </a:r>
            <a:r>
              <a:rPr lang="en-US" altLang="en-US" sz="1200" dirty="0">
                <a:solidFill>
                  <a:schemeClr val="bg1">
                    <a:lumMod val="75000"/>
                  </a:schemeClr>
                </a:solidFill>
              </a:rPr>
              <a:t>, BCL, Patching, </a:t>
            </a:r>
            <a:r>
              <a:rPr lang="en-US" altLang="en-US" sz="1200" b="1" dirty="0">
                <a:solidFill>
                  <a:srgbClr val="0000FF"/>
                </a:solidFill>
              </a:rPr>
              <a:t>Kleber</a:t>
            </a:r>
          </a:p>
          <a:p>
            <a:pPr lvl="2" eaLnBrk="1" hangingPunct="1">
              <a:defRPr/>
            </a:pPr>
            <a:r>
              <a:rPr lang="en-US" altLang="en-US" sz="1200" dirty="0">
                <a:solidFill>
                  <a:schemeClr val="bg1"/>
                </a:solidFill>
              </a:rPr>
              <a:t>Sie sollten auch in Erwägung ziehen, topische Steroide abzusetzen, da diese die Reepithelisierung verzögern können. Als allgemeine Regel gilt: Wenn die Hornhaut deutlich verdünnt ist, vermeiden Sie topische Steroide.</a:t>
            </a:r>
          </a:p>
          <a:p>
            <a:pPr lvl="1" eaLnBrk="1" hangingPunct="1">
              <a:buFont typeface="Wingdings" panose="05000000000000000000" pitchFamily="2" charset="2"/>
              <a:buNone/>
              <a:defRPr/>
            </a:pPr>
            <a:r>
              <a:rPr lang="en-US" altLang="en-US" sz="1200" dirty="0">
                <a:solidFill>
                  <a:schemeClr val="bg1">
                    <a:lumMod val="75000"/>
                  </a:schemeClr>
                </a:solidFill>
              </a:rPr>
              <a:t>3) Unterdrückung der systemischen Entzündung </a:t>
            </a:r>
          </a:p>
          <a:p>
            <a:pPr eaLnBrk="1" hangingPunct="1">
              <a:defRPr/>
            </a:pPr>
            <a:endParaRPr lang="en-US" altLang="en-US" sz="2400" dirty="0"/>
          </a:p>
        </p:txBody>
      </p:sp>
      <p:sp>
        <p:nvSpPr>
          <p:cNvPr id="39948" name="Slide Number Placeholder 1">
            <a:extLst>
              <a:ext uri="{FF2B5EF4-FFF2-40B4-BE49-F238E27FC236}">
                <a16:creationId xmlns:a16="http://schemas.microsoft.com/office/drawing/2014/main" id="{359B9CD5-6655-FEF7-99AE-32ADEC983586}"/>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54560DE-521C-4D6B-BEE7-02D2FB8838F3}" type="slidenum">
              <a:rPr lang="en-US" altLang="en-US" sz="1000" smtClean="0"/>
              <a:t>83</a:t>
            </a:fld>
            <a:endParaRPr lang="en-US" altLang="en-US" sz="1000"/>
          </a:p>
        </p:txBody>
      </p:sp>
      <p:sp>
        <p:nvSpPr>
          <p:cNvPr id="15" name="Rectangle 14">
            <a:extLst>
              <a:ext uri="{FF2B5EF4-FFF2-40B4-BE49-F238E27FC236}">
                <a16:creationId xmlns:a16="http://schemas.microsoft.com/office/drawing/2014/main" id="{4F4A1438-B028-F68F-499C-F4517EC60117}"/>
              </a:ext>
            </a:extLst>
          </p:cNvPr>
          <p:cNvSpPr/>
          <p:nvPr/>
        </p:nvSpPr>
        <p:spPr>
          <a:xfrm>
            <a:off x="990600" y="3657600"/>
            <a:ext cx="4572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9950" name="TextBox 2">
            <a:extLst>
              <a:ext uri="{FF2B5EF4-FFF2-40B4-BE49-F238E27FC236}">
                <a16:creationId xmlns:a16="http://schemas.microsoft.com/office/drawing/2014/main" id="{9D53517D-4A93-A75C-F014-BA9B1E59A521}"/>
              </a:ext>
            </a:extLst>
          </p:cNvPr>
          <p:cNvSpPr txBox="1">
            <a:spLocks noChangeArrowheads="1"/>
          </p:cNvSpPr>
          <p:nvPr/>
        </p:nvSpPr>
        <p:spPr bwMode="auto">
          <a:xfrm>
            <a:off x="582613" y="3657600"/>
            <a:ext cx="8027987" cy="1195199"/>
          </a:xfrm>
          <a:prstGeom prst="rect">
            <a:avLst/>
          </a:prstGeom>
          <a:solidFill>
            <a:schemeClr val="bg2">
              <a:lumMod val="20000"/>
              <a:lumOff val="8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Um welche Art von Klebstoff handelt es sich hier konkret?</a:t>
            </a:r>
          </a:p>
          <a:p>
            <a:pPr eaLnBrk="1" hangingPunct="1">
              <a:spcBef>
                <a:spcPct val="0"/>
              </a:spcBef>
              <a:buClrTx/>
              <a:buSzTx/>
              <a:buFontTx/>
              <a:buNone/>
            </a:pPr>
            <a:r>
              <a:rPr lang="en-US" altLang="en-US" sz="1200" dirty="0">
                <a:solidFill>
                  <a:srgbClr val="0000FF"/>
                </a:solidFill>
              </a:rPr>
              <a:t>Cyanacrylat-Kleber</a:t>
            </a:r>
          </a:p>
          <a:p>
            <a:pPr eaLnBrk="1" hangingPunct="1">
              <a:spcBef>
                <a:spcPct val="0"/>
              </a:spcBef>
              <a:buClrTx/>
              <a:buSzTx/>
              <a:buFontTx/>
              <a:buNone/>
            </a:pPr>
            <a:endParaRPr lang="en-US" altLang="en-US" sz="1600" dirty="0">
              <a:solidFill>
                <a:srgbClr val="0000FF"/>
              </a:solidFill>
            </a:endParaRPr>
          </a:p>
          <a:p>
            <a:pPr eaLnBrk="1" hangingPunct="1">
              <a:spcBef>
                <a:spcPct val="0"/>
              </a:spcBef>
              <a:buClrTx/>
              <a:buSzTx/>
              <a:buFontTx/>
              <a:buNone/>
            </a:pPr>
            <a:r>
              <a:rPr lang="en-US" altLang="en-US" sz="1200" i="1" dirty="0">
                <a:solidFill>
                  <a:srgbClr val="0000FF"/>
                </a:solidFill>
              </a:rPr>
              <a:t>Wie unterstützt der Klebstoff die Heilung bei PUK?</a:t>
            </a:r>
          </a:p>
          <a:p>
            <a:pPr eaLnBrk="1" hangingPunct="1">
              <a:spcBef>
                <a:spcPct val="0"/>
              </a:spcBef>
              <a:buClrTx/>
              <a:buSzTx/>
              <a:buFontTx/>
              <a:buNone/>
            </a:pPr>
            <a:r>
              <a:rPr lang="en-US" altLang="en-US" sz="1200" i="1" dirty="0">
                <a:solidFill>
                  <a:srgbClr val="0000FF"/>
                </a:solidFill>
              </a:rPr>
              <a:t>1) </a:t>
            </a:r>
            <a:r>
              <a:rPr lang="en-US" altLang="en-US" sz="1200" dirty="0">
                <a:solidFill>
                  <a:srgbClr val="0000FF"/>
                </a:solidFill>
              </a:rPr>
              <a:t>Er sorgt </a:t>
            </a:r>
            <a:r>
              <a:rPr lang="en-US" altLang="en-US" sz="1200" dirty="0" err="1">
                <a:solidFill>
                  <a:srgbClr val="0000FF"/>
                </a:solidFill>
              </a:rPr>
              <a:t>für</a:t>
            </a:r>
            <a:r>
              <a:rPr lang="en-US" altLang="en-US" sz="1200" dirty="0">
                <a:solidFill>
                  <a:srgbClr val="0000FF"/>
                </a:solidFill>
              </a:rPr>
              <a:t> </a:t>
            </a:r>
            <a:r>
              <a:rPr lang="en-US" altLang="en-US" sz="1200" dirty="0" err="1">
                <a:solidFill>
                  <a:srgbClr val="0000FF"/>
                </a:solidFill>
              </a:rPr>
              <a:t>tektonische</a:t>
            </a:r>
            <a:r>
              <a:rPr lang="en-US" altLang="en-US" sz="1200" dirty="0">
                <a:solidFill>
                  <a:srgbClr val="0000FF"/>
                </a:solidFill>
              </a:rPr>
              <a:t> </a:t>
            </a:r>
            <a:r>
              <a:rPr lang="en-US" altLang="en-US" sz="1200" dirty="0" err="1">
                <a:solidFill>
                  <a:srgbClr val="0000FF"/>
                </a:solidFill>
              </a:rPr>
              <a:t>Stabilität</a:t>
            </a:r>
            <a:r>
              <a:rPr lang="en-US" altLang="en-US" sz="1200" dirty="0">
                <a:solidFill>
                  <a:srgbClr val="0000FF"/>
                </a:solidFill>
              </a:rPr>
              <a:t> und </a:t>
            </a:r>
            <a:r>
              <a:rPr lang="en-US" altLang="en-US" sz="1200" dirty="0"/>
              <a:t>verringert dadurch das Risiko einer Perforation</a:t>
            </a:r>
          </a:p>
          <a:p>
            <a:pPr eaLnBrk="1" hangingPunct="1">
              <a:spcBef>
                <a:spcPct val="0"/>
              </a:spcBef>
              <a:buClrTx/>
              <a:buSzTx/>
              <a:buFontTx/>
              <a:buNone/>
            </a:pPr>
            <a:r>
              <a:rPr lang="en-US" altLang="en-US" sz="1200" i="1" dirty="0">
                <a:solidFill>
                  <a:schemeClr val="bg1">
                    <a:lumMod val="75000"/>
                  </a:schemeClr>
                </a:solidFill>
              </a:rPr>
              <a:t>2) </a:t>
            </a:r>
            <a:r>
              <a:rPr lang="en-US" altLang="en-US" sz="1200" b="1" i="1" dirty="0">
                <a:solidFill>
                  <a:schemeClr val="bg1">
                    <a:lumMod val="75000"/>
                  </a:schemeClr>
                </a:solidFill>
              </a:rPr>
              <a:t>Er </a:t>
            </a:r>
            <a:r>
              <a:rPr lang="en-US" altLang="en-US" sz="1200" dirty="0">
                <a:solidFill>
                  <a:schemeClr val="bg2">
                    <a:lumMod val="20000"/>
                    <a:lumOff val="80000"/>
                  </a:schemeClr>
                </a:solidFill>
              </a:rPr>
              <a:t>wirkt als Barriere, die verhindert, dass PMNs das Hornhautstroma erreichen (und zerstören) </a:t>
            </a:r>
          </a:p>
        </p:txBody>
      </p:sp>
      <p:sp>
        <p:nvSpPr>
          <p:cNvPr id="2" name="Oval 1">
            <a:extLst>
              <a:ext uri="{FF2B5EF4-FFF2-40B4-BE49-F238E27FC236}">
                <a16:creationId xmlns:a16="http://schemas.microsoft.com/office/drawing/2014/main" id="{23E9DC0B-8D6B-368B-30D1-F6528543B9FD}"/>
              </a:ext>
            </a:extLst>
          </p:cNvPr>
          <p:cNvSpPr/>
          <p:nvPr/>
        </p:nvSpPr>
        <p:spPr>
          <a:xfrm>
            <a:off x="5562600" y="2582333"/>
            <a:ext cx="762000" cy="5715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 name="Text Box 4">
            <a:extLst>
              <a:ext uri="{FF2B5EF4-FFF2-40B4-BE49-F238E27FC236}">
                <a16:creationId xmlns:a16="http://schemas.microsoft.com/office/drawing/2014/main" id="{9F9C9F85-CFB7-E2A8-9D77-3BF264E1DF3C}"/>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10" name="Arrow: Left 4">
            <a:extLst>
              <a:ext uri="{FF2B5EF4-FFF2-40B4-BE49-F238E27FC236}">
                <a16:creationId xmlns:a16="http://schemas.microsoft.com/office/drawing/2014/main" id="{B92BE936-22FC-4EF3-B5AD-D4E888BDC85B}"/>
              </a:ext>
            </a:extLst>
          </p:cNvPr>
          <p:cNvSpPr/>
          <p:nvPr/>
        </p:nvSpPr>
        <p:spPr>
          <a:xfrm>
            <a:off x="838200" y="5105399"/>
            <a:ext cx="3124200" cy="774001"/>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wrap="square" lIns="25400" tIns="12700" rIns="25400" bIns="12700" rtlCol="0" anchor="ctr"/>
          <a:lstStyle/>
          <a:p>
            <a:pPr algn="ctr"/>
            <a:r>
              <a:rPr lang="en-US" sz="1200" i="1" dirty="0">
                <a:solidFill>
                  <a:schemeClr val="tx1"/>
                </a:solidFill>
              </a:rPr>
              <a:t>Nun, auf die andere Weise fördert Klebstoff die Heilung</a:t>
            </a:r>
          </a:p>
        </p:txBody>
      </p:sp>
    </p:spTree>
    <p:extLst>
      <p:ext uri="{BB962C8B-B14F-4D97-AF65-F5344CB8AC3E}">
        <p14:creationId xmlns:p14="http://schemas.microsoft.com/office/powerpoint/2010/main" val="127610769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14C31-D2EA-EAC8-7F0F-AE0EBD4E9227}"/>
            </a:ext>
          </a:extLst>
        </p:cNvPr>
        <p:cNvGrpSpPr/>
        <p:nvPr/>
      </p:nvGrpSpPr>
      <p:grpSpPr>
        <a:xfrm>
          <a:off x="0" y="0"/>
          <a:ext cx="0" cy="0"/>
          <a:chOff x="0" y="0"/>
          <a:chExt cx="0" cy="0"/>
        </a:xfrm>
      </p:grpSpPr>
      <p:sp>
        <p:nvSpPr>
          <p:cNvPr id="39945" name="Rectangle 11">
            <a:extLst>
              <a:ext uri="{FF2B5EF4-FFF2-40B4-BE49-F238E27FC236}">
                <a16:creationId xmlns:a16="http://schemas.microsoft.com/office/drawing/2014/main" id="{A2D10259-9C79-4473-72A7-D075EDB430B6}"/>
              </a:ext>
            </a:extLst>
          </p:cNvPr>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1274" name="Rectangle 12">
            <a:extLst>
              <a:ext uri="{FF2B5EF4-FFF2-40B4-BE49-F238E27FC236}">
                <a16:creationId xmlns:a16="http://schemas.microsoft.com/office/drawing/2014/main" id="{35A1853A-FAC9-0401-9624-2A3E97256573}"/>
              </a:ext>
            </a:extLst>
          </p:cNvPr>
          <p:cNvSpPr>
            <a:spLocks noGrp="1" noChangeArrowheads="1"/>
          </p:cNvSpPr>
          <p:nvPr>
            <p:ph type="body" idx="1"/>
          </p:nvPr>
        </p:nvSpPr>
        <p:spPr>
          <a:xfrm>
            <a:off x="457200" y="1816799"/>
            <a:ext cx="8534400" cy="4876800"/>
          </a:xfrm>
        </p:spPr>
        <p:txBody>
          <a:bodyPr wrap="square" lIns="25400" tIns="12700" rIns="25400" bIns="12700"/>
          <a:lstStyle/>
          <a:p>
            <a:pPr eaLnBrk="1" hangingPunct="1">
              <a:defRPr/>
            </a:pPr>
            <a:r>
              <a:rPr lang="en-US" altLang="en-US" sz="1200" dirty="0">
                <a:solidFill>
                  <a:schemeClr val="bg1">
                    <a:lumMod val="75000"/>
                  </a:schemeClr>
                </a:solidFill>
              </a:rPr>
              <a:t>Autoimmun-PUK ist in der Regel einseitig und </a:t>
            </a:r>
            <a:r>
              <a:rPr lang="en-US" altLang="en-US" sz="1200" dirty="0" err="1">
                <a:solidFill>
                  <a:schemeClr val="bg1">
                    <a:lumMod val="75000"/>
                  </a:schemeClr>
                </a:solidFill>
              </a:rPr>
              <a:t>sektoral </a:t>
            </a:r>
            <a:r>
              <a:rPr lang="en-US" altLang="en-US" sz="1200" dirty="0">
                <a:solidFill>
                  <a:schemeClr val="bg1">
                    <a:lumMod val="75000"/>
                  </a:schemeClr>
                </a:solidFill>
              </a:rPr>
              <a:t>                        </a:t>
            </a:r>
          </a:p>
          <a:p>
            <a:pPr eaLnBrk="1" hangingPunct="1">
              <a:defRPr/>
            </a:pPr>
            <a:r>
              <a:rPr lang="en-US" altLang="en-US" sz="1200" dirty="0">
                <a:solidFill>
                  <a:schemeClr val="bg1">
                    <a:lumMod val="75000"/>
                  </a:schemeClr>
                </a:solidFill>
              </a:rPr>
              <a:t>Sie kündigt häufig eine Verschlimmerung einer systemischen Erkrankung an </a:t>
            </a:r>
          </a:p>
          <a:p>
            <a:pPr eaLnBrk="1" hangingPunct="1">
              <a:defRPr/>
            </a:pPr>
            <a:r>
              <a:rPr lang="en-US" altLang="en-US" sz="1200" dirty="0">
                <a:solidFill>
                  <a:schemeClr val="bg1">
                    <a:lumMod val="75000"/>
                  </a:schemeClr>
                </a:solidFill>
              </a:rPr>
              <a:t>Das Behandlungsziel besteht darin, das Abschmelzen des K durch drei Maßnahmen zu stoppen:</a:t>
            </a:r>
          </a:p>
          <a:p>
            <a:pPr lvl="1" eaLnBrk="1" hangingPunct="1">
              <a:buFont typeface="Wingdings" panose="05000000000000000000" pitchFamily="2" charset="2"/>
              <a:buNone/>
              <a:defRPr/>
            </a:pPr>
            <a:r>
              <a:rPr lang="en-US" altLang="en-US" sz="1200" dirty="0">
                <a:solidFill>
                  <a:schemeClr val="bg1">
                    <a:lumMod val="75000"/>
                  </a:schemeClr>
                </a:solidFill>
              </a:rPr>
              <a:t>1) Verbesserung der Benetzung</a:t>
            </a:r>
          </a:p>
          <a:p>
            <a:pPr lvl="1" eaLnBrk="1" hangingPunct="1">
              <a:buNone/>
              <a:defRPr/>
            </a:pPr>
            <a:r>
              <a:rPr lang="en-US" altLang="en-US" sz="1200" dirty="0">
                <a:solidFill>
                  <a:schemeClr val="bg1">
                    <a:lumMod val="75000"/>
                  </a:schemeClr>
                </a:solidFill>
              </a:rPr>
              <a:t>2) Förderung der Reepithelisierung </a:t>
            </a:r>
            <a:r>
              <a:rPr lang="en-US" altLang="en-US" sz="1200" dirty="0" err="1">
                <a:solidFill>
                  <a:schemeClr val="bg1">
                    <a:lumMod val="75000"/>
                  </a:schemeClr>
                </a:solidFill>
              </a:rPr>
              <a:t>durch</a:t>
            </a:r>
            <a:r>
              <a:rPr lang="en-US" altLang="en-US" sz="1200" dirty="0">
                <a:solidFill>
                  <a:schemeClr val="bg1">
                    <a:lumMod val="75000"/>
                  </a:schemeClr>
                </a:solidFill>
              </a:rPr>
              <a:t> </a:t>
            </a:r>
            <a:r>
              <a:rPr lang="en-US" altLang="en-US" sz="1200" dirty="0" err="1">
                <a:solidFill>
                  <a:schemeClr val="bg1">
                    <a:lumMod val="75000"/>
                  </a:schemeClr>
                </a:solidFill>
              </a:rPr>
              <a:t>Befeuchtung</a:t>
            </a:r>
            <a:r>
              <a:rPr lang="en-US" altLang="en-US" sz="1200" dirty="0">
                <a:solidFill>
                  <a:schemeClr val="bg1">
                    <a:lumMod val="75000"/>
                  </a:schemeClr>
                </a:solidFill>
              </a:rPr>
              <a:t>, BCL, Patching, </a:t>
            </a:r>
            <a:r>
              <a:rPr lang="en-US" altLang="en-US" sz="1200" b="1" dirty="0">
                <a:solidFill>
                  <a:srgbClr val="0000FF"/>
                </a:solidFill>
              </a:rPr>
              <a:t>Kleber</a:t>
            </a:r>
          </a:p>
          <a:p>
            <a:pPr lvl="2" eaLnBrk="1" hangingPunct="1">
              <a:defRPr/>
            </a:pPr>
            <a:r>
              <a:rPr lang="en-US" altLang="en-US" sz="1200" dirty="0">
                <a:solidFill>
                  <a:schemeClr val="bg1"/>
                </a:solidFill>
              </a:rPr>
              <a:t>Sie sollten auch in Erwägung ziehen, topische Steroide abzusetzen, da diese die Reepithelisierung verzögern können. Als allgemeine Regel gilt: Wenn die Hornhaut deutlich verdünnt ist, vermeiden Sie topische Steroide.</a:t>
            </a:r>
          </a:p>
          <a:p>
            <a:pPr lvl="1" eaLnBrk="1" hangingPunct="1">
              <a:buFont typeface="Wingdings" panose="05000000000000000000" pitchFamily="2" charset="2"/>
              <a:buNone/>
              <a:defRPr/>
            </a:pPr>
            <a:r>
              <a:rPr lang="en-US" altLang="en-US" sz="1200" dirty="0">
                <a:solidFill>
                  <a:schemeClr val="bg1">
                    <a:lumMod val="75000"/>
                  </a:schemeClr>
                </a:solidFill>
              </a:rPr>
              <a:t>3) Unterdrückung der systemischen Entzündung </a:t>
            </a:r>
          </a:p>
          <a:p>
            <a:pPr eaLnBrk="1" hangingPunct="1">
              <a:defRPr/>
            </a:pPr>
            <a:endParaRPr lang="en-US" altLang="en-US" sz="2400" dirty="0"/>
          </a:p>
        </p:txBody>
      </p:sp>
      <p:sp>
        <p:nvSpPr>
          <p:cNvPr id="39948" name="Slide Number Placeholder 1">
            <a:extLst>
              <a:ext uri="{FF2B5EF4-FFF2-40B4-BE49-F238E27FC236}">
                <a16:creationId xmlns:a16="http://schemas.microsoft.com/office/drawing/2014/main" id="{359B9CD5-6655-FEF7-99AE-32ADEC983586}"/>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54560DE-521C-4D6B-BEE7-02D2FB8838F3}" type="slidenum">
              <a:rPr lang="en-US" altLang="en-US" sz="1000" smtClean="0"/>
              <a:t>84</a:t>
            </a:fld>
            <a:endParaRPr lang="en-US" altLang="en-US" sz="1000"/>
          </a:p>
        </p:txBody>
      </p:sp>
      <p:sp>
        <p:nvSpPr>
          <p:cNvPr id="15" name="Rectangle 14">
            <a:extLst>
              <a:ext uri="{FF2B5EF4-FFF2-40B4-BE49-F238E27FC236}">
                <a16:creationId xmlns:a16="http://schemas.microsoft.com/office/drawing/2014/main" id="{4F4A1438-B028-F68F-499C-F4517EC60117}"/>
              </a:ext>
            </a:extLst>
          </p:cNvPr>
          <p:cNvSpPr/>
          <p:nvPr/>
        </p:nvSpPr>
        <p:spPr>
          <a:xfrm>
            <a:off x="990600" y="3657600"/>
            <a:ext cx="4572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9950" name="TextBox 2">
            <a:extLst>
              <a:ext uri="{FF2B5EF4-FFF2-40B4-BE49-F238E27FC236}">
                <a16:creationId xmlns:a16="http://schemas.microsoft.com/office/drawing/2014/main" id="{9D53517D-4A93-A75C-F014-BA9B1E59A521}"/>
              </a:ext>
            </a:extLst>
          </p:cNvPr>
          <p:cNvSpPr txBox="1">
            <a:spLocks noChangeArrowheads="1"/>
          </p:cNvSpPr>
          <p:nvPr/>
        </p:nvSpPr>
        <p:spPr bwMode="auto">
          <a:xfrm>
            <a:off x="582613" y="3657600"/>
            <a:ext cx="8027987" cy="1195199"/>
          </a:xfrm>
          <a:prstGeom prst="rect">
            <a:avLst/>
          </a:prstGeom>
          <a:solidFill>
            <a:schemeClr val="bg2">
              <a:lumMod val="20000"/>
              <a:lumOff val="8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Um </a:t>
            </a:r>
            <a:r>
              <a:rPr lang="en-US" altLang="en-US" sz="1200" i="1" dirty="0" err="1">
                <a:solidFill>
                  <a:srgbClr val="0000FF"/>
                </a:solidFill>
              </a:rPr>
              <a:t>welche</a:t>
            </a:r>
            <a:r>
              <a:rPr lang="en-US" altLang="en-US" sz="1200" i="1" dirty="0">
                <a:solidFill>
                  <a:srgbClr val="0000FF"/>
                </a:solidFill>
              </a:rPr>
              <a:t> Art von </a:t>
            </a:r>
            <a:r>
              <a:rPr lang="en-US" altLang="en-US" sz="1200" i="1" dirty="0" err="1">
                <a:solidFill>
                  <a:srgbClr val="0000FF"/>
                </a:solidFill>
              </a:rPr>
              <a:t>Klebstoff</a:t>
            </a:r>
            <a:r>
              <a:rPr lang="en-US" altLang="en-US" sz="1200" i="1" dirty="0">
                <a:solidFill>
                  <a:srgbClr val="0000FF"/>
                </a:solidFill>
              </a:rPr>
              <a:t> </a:t>
            </a:r>
            <a:r>
              <a:rPr lang="en-US" altLang="en-US" sz="1200" i="1" dirty="0" err="1">
                <a:solidFill>
                  <a:srgbClr val="0000FF"/>
                </a:solidFill>
              </a:rPr>
              <a:t>handelt</a:t>
            </a:r>
            <a:r>
              <a:rPr lang="en-US" altLang="en-US" sz="1200" i="1" dirty="0">
                <a:solidFill>
                  <a:srgbClr val="0000FF"/>
                </a:solidFill>
              </a:rPr>
              <a:t> es </a:t>
            </a:r>
            <a:r>
              <a:rPr lang="en-US" altLang="en-US" sz="1200" i="1" dirty="0" err="1">
                <a:solidFill>
                  <a:srgbClr val="0000FF"/>
                </a:solidFill>
              </a:rPr>
              <a:t>sich</a:t>
            </a:r>
            <a:r>
              <a:rPr lang="en-US" altLang="en-US" sz="1200" i="1" dirty="0">
                <a:solidFill>
                  <a:srgbClr val="0000FF"/>
                </a:solidFill>
              </a:rPr>
              <a:t> </a:t>
            </a:r>
            <a:r>
              <a:rPr lang="en-US" altLang="en-US" sz="1200" i="1" dirty="0" err="1">
                <a:solidFill>
                  <a:srgbClr val="0000FF"/>
                </a:solidFill>
              </a:rPr>
              <a:t>hier</a:t>
            </a:r>
            <a:r>
              <a:rPr lang="en-US" altLang="en-US" sz="1200" i="1" dirty="0">
                <a:solidFill>
                  <a:srgbClr val="0000FF"/>
                </a:solidFill>
              </a:rPr>
              <a:t> </a:t>
            </a:r>
            <a:r>
              <a:rPr lang="en-US" altLang="en-US" sz="1200" i="1" dirty="0" err="1">
                <a:solidFill>
                  <a:srgbClr val="0000FF"/>
                </a:solidFill>
              </a:rPr>
              <a:t>konkret</a:t>
            </a:r>
            <a:r>
              <a:rPr lang="en-US" altLang="en-US" sz="1200" i="1" dirty="0">
                <a:solidFill>
                  <a:srgbClr val="0000FF"/>
                </a:solidFill>
              </a:rPr>
              <a:t>?</a:t>
            </a:r>
          </a:p>
          <a:p>
            <a:pPr eaLnBrk="1" hangingPunct="1">
              <a:spcBef>
                <a:spcPct val="0"/>
              </a:spcBef>
              <a:buClrTx/>
              <a:buSzTx/>
              <a:buFontTx/>
              <a:buNone/>
            </a:pPr>
            <a:r>
              <a:rPr lang="en-US" altLang="en-US" sz="1200" dirty="0" err="1">
                <a:solidFill>
                  <a:srgbClr val="0000FF"/>
                </a:solidFill>
              </a:rPr>
              <a:t>Cyanacrylat</a:t>
            </a:r>
            <a:r>
              <a:rPr lang="en-US" altLang="en-US" sz="1200" dirty="0">
                <a:solidFill>
                  <a:srgbClr val="0000FF"/>
                </a:solidFill>
              </a:rPr>
              <a:t>-Kleber</a:t>
            </a:r>
          </a:p>
          <a:p>
            <a:pPr eaLnBrk="1" hangingPunct="1">
              <a:spcBef>
                <a:spcPct val="0"/>
              </a:spcBef>
              <a:buClrTx/>
              <a:buSzTx/>
              <a:buFontTx/>
              <a:buNone/>
            </a:pPr>
            <a:endParaRPr lang="en-US" altLang="en-US" sz="1600" dirty="0">
              <a:solidFill>
                <a:srgbClr val="0000FF"/>
              </a:solidFill>
            </a:endParaRPr>
          </a:p>
          <a:p>
            <a:pPr eaLnBrk="1" hangingPunct="1">
              <a:spcBef>
                <a:spcPct val="0"/>
              </a:spcBef>
              <a:buClrTx/>
              <a:buSzTx/>
              <a:buFontTx/>
              <a:buNone/>
            </a:pPr>
            <a:r>
              <a:rPr lang="en-US" altLang="en-US" sz="1200" i="1" dirty="0" err="1">
                <a:solidFill>
                  <a:srgbClr val="0000FF"/>
                </a:solidFill>
              </a:rPr>
              <a:t>Inwiefern</a:t>
            </a:r>
            <a:r>
              <a:rPr lang="en-US" altLang="en-US" sz="1200" i="1" dirty="0">
                <a:solidFill>
                  <a:srgbClr val="0000FF"/>
                </a:solidFill>
              </a:rPr>
              <a:t> </a:t>
            </a:r>
            <a:r>
              <a:rPr lang="en-US" altLang="en-US" sz="1200" i="1" dirty="0" err="1">
                <a:solidFill>
                  <a:srgbClr val="0000FF"/>
                </a:solidFill>
              </a:rPr>
              <a:t>unterstützt</a:t>
            </a:r>
            <a:r>
              <a:rPr lang="en-US" altLang="en-US" sz="1200" i="1" dirty="0">
                <a:solidFill>
                  <a:srgbClr val="0000FF"/>
                </a:solidFill>
              </a:rPr>
              <a:t> der </a:t>
            </a:r>
            <a:r>
              <a:rPr lang="en-US" altLang="en-US" sz="1200" i="1" dirty="0" err="1">
                <a:solidFill>
                  <a:srgbClr val="0000FF"/>
                </a:solidFill>
              </a:rPr>
              <a:t>Klebstoff</a:t>
            </a:r>
            <a:r>
              <a:rPr lang="en-US" altLang="en-US" sz="1200" i="1" dirty="0">
                <a:solidFill>
                  <a:srgbClr val="0000FF"/>
                </a:solidFill>
              </a:rPr>
              <a:t> die </a:t>
            </a:r>
            <a:r>
              <a:rPr lang="en-US" altLang="en-US" sz="1200" i="1" dirty="0" err="1">
                <a:solidFill>
                  <a:srgbClr val="0000FF"/>
                </a:solidFill>
              </a:rPr>
              <a:t>Heilung</a:t>
            </a:r>
            <a:r>
              <a:rPr lang="en-US" altLang="en-US" sz="1200" i="1" dirty="0">
                <a:solidFill>
                  <a:srgbClr val="0000FF"/>
                </a:solidFill>
              </a:rPr>
              <a:t> </a:t>
            </a:r>
            <a:r>
              <a:rPr lang="en-US" altLang="en-US" sz="1200" i="1" dirty="0" err="1">
                <a:solidFill>
                  <a:srgbClr val="0000FF"/>
                </a:solidFill>
              </a:rPr>
              <a:t>bei</a:t>
            </a:r>
            <a:r>
              <a:rPr lang="en-US" altLang="en-US" sz="1200" i="1" dirty="0">
                <a:solidFill>
                  <a:srgbClr val="0000FF"/>
                </a:solidFill>
              </a:rPr>
              <a:t> PUK?</a:t>
            </a:r>
          </a:p>
          <a:p>
            <a:pPr eaLnBrk="1" hangingPunct="1">
              <a:spcBef>
                <a:spcPct val="0"/>
              </a:spcBef>
              <a:buClrTx/>
              <a:buSzTx/>
              <a:buFontTx/>
              <a:buNone/>
            </a:pPr>
            <a:r>
              <a:rPr lang="en-US" altLang="en-US" sz="1200" i="1" dirty="0">
                <a:solidFill>
                  <a:srgbClr val="0000FF"/>
                </a:solidFill>
              </a:rPr>
              <a:t>1) </a:t>
            </a:r>
            <a:r>
              <a:rPr lang="en-US" altLang="en-US" sz="1200" dirty="0" err="1">
                <a:solidFill>
                  <a:srgbClr val="0000FF"/>
                </a:solidFill>
              </a:rPr>
              <a:t>Er</a:t>
            </a:r>
            <a:r>
              <a:rPr lang="en-US" altLang="en-US" sz="1200" dirty="0">
                <a:solidFill>
                  <a:srgbClr val="0000FF"/>
                </a:solidFill>
              </a:rPr>
              <a:t> </a:t>
            </a:r>
            <a:r>
              <a:rPr lang="en-US" altLang="en-US" sz="1200" dirty="0" err="1">
                <a:solidFill>
                  <a:srgbClr val="0000FF"/>
                </a:solidFill>
              </a:rPr>
              <a:t>sorgt</a:t>
            </a:r>
            <a:r>
              <a:rPr lang="en-US" altLang="en-US" sz="1200" dirty="0">
                <a:solidFill>
                  <a:srgbClr val="0000FF"/>
                </a:solidFill>
              </a:rPr>
              <a:t> </a:t>
            </a:r>
            <a:r>
              <a:rPr lang="en-US" altLang="en-US" sz="1200" dirty="0" err="1">
                <a:solidFill>
                  <a:srgbClr val="0000FF"/>
                </a:solidFill>
              </a:rPr>
              <a:t>für</a:t>
            </a:r>
            <a:r>
              <a:rPr lang="en-US" altLang="en-US" sz="1200" dirty="0">
                <a:solidFill>
                  <a:srgbClr val="0000FF"/>
                </a:solidFill>
              </a:rPr>
              <a:t> </a:t>
            </a:r>
            <a:r>
              <a:rPr lang="en-US" altLang="en-US" sz="1200" dirty="0" err="1">
                <a:solidFill>
                  <a:srgbClr val="0000FF"/>
                </a:solidFill>
              </a:rPr>
              <a:t>tektonische</a:t>
            </a:r>
            <a:r>
              <a:rPr lang="en-US" altLang="en-US" sz="1200" dirty="0">
                <a:solidFill>
                  <a:srgbClr val="0000FF"/>
                </a:solidFill>
              </a:rPr>
              <a:t> </a:t>
            </a:r>
            <a:r>
              <a:rPr lang="en-US" altLang="en-US" sz="1200" dirty="0" err="1">
                <a:solidFill>
                  <a:srgbClr val="0000FF"/>
                </a:solidFill>
              </a:rPr>
              <a:t>Stabilität</a:t>
            </a:r>
            <a:r>
              <a:rPr lang="en-US" altLang="en-US" sz="1200" dirty="0">
                <a:solidFill>
                  <a:srgbClr val="0000FF"/>
                </a:solidFill>
              </a:rPr>
              <a:t> und </a:t>
            </a:r>
            <a:r>
              <a:rPr lang="en-US" altLang="en-US" sz="1200" dirty="0" err="1"/>
              <a:t>verringert</a:t>
            </a:r>
            <a:r>
              <a:rPr lang="en-US" altLang="en-US" sz="1200" dirty="0"/>
              <a:t> </a:t>
            </a:r>
            <a:r>
              <a:rPr lang="en-US" altLang="en-US" sz="1200" dirty="0" err="1"/>
              <a:t>dadurch</a:t>
            </a:r>
            <a:r>
              <a:rPr lang="en-US" altLang="en-US" sz="1200" dirty="0"/>
              <a:t> das </a:t>
            </a:r>
            <a:r>
              <a:rPr lang="en-US" altLang="en-US" sz="1200" dirty="0" err="1"/>
              <a:t>Risiko</a:t>
            </a:r>
            <a:r>
              <a:rPr lang="en-US" altLang="en-US" sz="1200" dirty="0"/>
              <a:t> </a:t>
            </a:r>
            <a:r>
              <a:rPr lang="en-US" altLang="en-US" sz="1200" dirty="0" err="1"/>
              <a:t>einer</a:t>
            </a:r>
            <a:r>
              <a:rPr lang="en-US" altLang="en-US" sz="1200" dirty="0"/>
              <a:t> Perforation</a:t>
            </a:r>
          </a:p>
          <a:p>
            <a:pPr eaLnBrk="1" hangingPunct="1">
              <a:spcBef>
                <a:spcPct val="0"/>
              </a:spcBef>
              <a:buClrTx/>
              <a:buSzTx/>
              <a:buFontTx/>
              <a:buNone/>
            </a:pPr>
            <a:r>
              <a:rPr lang="en-US" altLang="en-US" sz="1200" i="1" dirty="0">
                <a:solidFill>
                  <a:srgbClr val="0000FF"/>
                </a:solidFill>
              </a:rPr>
              <a:t>2) </a:t>
            </a:r>
            <a:r>
              <a:rPr lang="en-US" altLang="en-US" sz="1200" dirty="0" err="1">
                <a:solidFill>
                  <a:srgbClr val="0000FF"/>
                </a:solidFill>
              </a:rPr>
              <a:t>Er</a:t>
            </a:r>
            <a:r>
              <a:rPr lang="en-US" altLang="en-US" sz="1200" dirty="0">
                <a:solidFill>
                  <a:srgbClr val="0000FF"/>
                </a:solidFill>
              </a:rPr>
              <a:t> </a:t>
            </a:r>
            <a:r>
              <a:rPr lang="en-US" altLang="en-US" sz="1200" dirty="0" err="1">
                <a:solidFill>
                  <a:srgbClr val="0000FF"/>
                </a:solidFill>
              </a:rPr>
              <a:t>wirkt</a:t>
            </a:r>
            <a:r>
              <a:rPr lang="en-US" altLang="en-US" sz="1200" dirty="0">
                <a:solidFill>
                  <a:srgbClr val="0000FF"/>
                </a:solidFill>
              </a:rPr>
              <a:t> </a:t>
            </a:r>
            <a:r>
              <a:rPr lang="en-US" altLang="en-US" sz="1200" dirty="0" err="1">
                <a:solidFill>
                  <a:srgbClr val="0000FF"/>
                </a:solidFill>
              </a:rPr>
              <a:t>als</a:t>
            </a:r>
            <a:r>
              <a:rPr lang="en-US" altLang="en-US" sz="1200" dirty="0">
                <a:solidFill>
                  <a:srgbClr val="0000FF"/>
                </a:solidFill>
              </a:rPr>
              <a:t> </a:t>
            </a:r>
            <a:r>
              <a:rPr lang="en-US" altLang="en-US" sz="1200" dirty="0" err="1">
                <a:solidFill>
                  <a:srgbClr val="0000FF"/>
                </a:solidFill>
              </a:rPr>
              <a:t>Barriere</a:t>
            </a:r>
            <a:r>
              <a:rPr lang="en-US" altLang="en-US" sz="1200" dirty="0">
                <a:solidFill>
                  <a:srgbClr val="0000FF"/>
                </a:solidFill>
              </a:rPr>
              <a:t>, die </a:t>
            </a:r>
            <a:r>
              <a:rPr lang="en-US" altLang="en-US" sz="1200" dirty="0" err="1">
                <a:solidFill>
                  <a:srgbClr val="0000FF"/>
                </a:solidFill>
              </a:rPr>
              <a:t>verhindert</a:t>
            </a:r>
            <a:r>
              <a:rPr lang="en-US" altLang="en-US" sz="1200" dirty="0">
                <a:solidFill>
                  <a:srgbClr val="0000FF"/>
                </a:solidFill>
              </a:rPr>
              <a:t>, </a:t>
            </a:r>
            <a:r>
              <a:rPr lang="en-US" altLang="en-US" sz="1200" dirty="0" err="1">
                <a:solidFill>
                  <a:srgbClr val="0000FF"/>
                </a:solidFill>
              </a:rPr>
              <a:t>dass</a:t>
            </a:r>
            <a:r>
              <a:rPr lang="en-US" altLang="en-US" sz="1200" dirty="0">
                <a:solidFill>
                  <a:srgbClr val="0000FF"/>
                </a:solidFill>
              </a:rPr>
              <a:t> PMNs das </a:t>
            </a:r>
            <a:r>
              <a:rPr lang="en-US" altLang="en-US" sz="1200" dirty="0" err="1">
                <a:solidFill>
                  <a:srgbClr val="0000FF"/>
                </a:solidFill>
              </a:rPr>
              <a:t>Hornhautstroma</a:t>
            </a:r>
            <a:r>
              <a:rPr lang="en-US" altLang="en-US" sz="1200" dirty="0">
                <a:solidFill>
                  <a:srgbClr val="0000FF"/>
                </a:solidFill>
              </a:rPr>
              <a:t> </a:t>
            </a:r>
            <a:r>
              <a:rPr lang="en-US" altLang="en-US" sz="1200" dirty="0" err="1">
                <a:solidFill>
                  <a:srgbClr val="0000FF"/>
                </a:solidFill>
              </a:rPr>
              <a:t>erreichen</a:t>
            </a:r>
            <a:r>
              <a:rPr lang="en-US" altLang="en-US" sz="1200" dirty="0">
                <a:solidFill>
                  <a:srgbClr val="0000FF"/>
                </a:solidFill>
              </a:rPr>
              <a:t> (und </a:t>
            </a:r>
            <a:r>
              <a:rPr lang="en-US" altLang="en-US" sz="1200" dirty="0" err="1">
                <a:solidFill>
                  <a:srgbClr val="0000FF"/>
                </a:solidFill>
              </a:rPr>
              <a:t>zerstören</a:t>
            </a:r>
            <a:r>
              <a:rPr lang="en-US" altLang="en-US" sz="1200" dirty="0">
                <a:solidFill>
                  <a:srgbClr val="0000FF"/>
                </a:solidFill>
              </a:rPr>
              <a:t>) </a:t>
            </a:r>
          </a:p>
        </p:txBody>
      </p:sp>
      <p:sp>
        <p:nvSpPr>
          <p:cNvPr id="2" name="Oval 1">
            <a:extLst>
              <a:ext uri="{FF2B5EF4-FFF2-40B4-BE49-F238E27FC236}">
                <a16:creationId xmlns:a16="http://schemas.microsoft.com/office/drawing/2014/main" id="{23E9DC0B-8D6B-368B-30D1-F6528543B9FD}"/>
              </a:ext>
            </a:extLst>
          </p:cNvPr>
          <p:cNvSpPr/>
          <p:nvPr/>
        </p:nvSpPr>
        <p:spPr>
          <a:xfrm>
            <a:off x="5562600" y="2582333"/>
            <a:ext cx="762000" cy="5715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 name="Text Box 4">
            <a:extLst>
              <a:ext uri="{FF2B5EF4-FFF2-40B4-BE49-F238E27FC236}">
                <a16:creationId xmlns:a16="http://schemas.microsoft.com/office/drawing/2014/main" id="{9F9C9F85-CFB7-E2A8-9D77-3BF264E1DF3C}"/>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extLst>
      <p:ext uri="{BB962C8B-B14F-4D97-AF65-F5344CB8AC3E}">
        <p14:creationId xmlns:p14="http://schemas.microsoft.com/office/powerpoint/2010/main" val="310501914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3B8635-DB17-4AFC-B601-C15A6142FC7B}"/>
              </a:ext>
            </a:extLst>
          </p:cNvPr>
          <p:cNvSpPr>
            <a:spLocks noGrp="1"/>
          </p:cNvSpPr>
          <p:nvPr>
            <p:ph type="sldNum" sz="quarter" idx="12"/>
          </p:nvPr>
        </p:nvSpPr>
        <p:spPr/>
        <p:txBody>
          <a:bodyPr wrap="square" lIns="25400" tIns="12700" rIns="25400" bIns="12700"/>
          <a:lstStyle/>
          <a:p>
            <a:pPr>
              <a:defRPr/>
            </a:pPr>
            <a:fld id="{CEC7EAA0-63E1-4591-B2FA-3AF5449DF5B7}" type="slidenum">
              <a:rPr lang="en-US" altLang="en-US" smtClean="0"/>
              <a:t>85</a:t>
            </a:fld>
            <a:endParaRPr lang="en-US" altLang="en-US"/>
          </a:p>
        </p:txBody>
      </p:sp>
      <p:sp>
        <p:nvSpPr>
          <p:cNvPr id="8" name="TextBox 7">
            <a:extLst>
              <a:ext uri="{FF2B5EF4-FFF2-40B4-BE49-F238E27FC236}">
                <a16:creationId xmlns:a16="http://schemas.microsoft.com/office/drawing/2014/main" id="{5CFD3978-18E5-42FE-B9D0-4DB72D3A1DEE}"/>
              </a:ext>
            </a:extLst>
          </p:cNvPr>
          <p:cNvSpPr txBox="1"/>
          <p:nvPr/>
        </p:nvSpPr>
        <p:spPr>
          <a:xfrm>
            <a:off x="3928234" y="6031468"/>
            <a:ext cx="1287533" cy="369332"/>
          </a:xfrm>
          <a:prstGeom prst="rect">
            <a:avLst/>
          </a:prstGeom>
          <a:noFill/>
        </p:spPr>
        <p:txBody>
          <a:bodyPr wrap="square" lIns="25400" tIns="12700" rIns="25400" bIns="12700" rtlCol="0">
            <a:spAutoFit/>
          </a:bodyPr>
          <a:lstStyle/>
          <a:p>
            <a:pPr algn="ctr"/>
            <a:r>
              <a:rPr lang="en-US" sz="1200" dirty="0"/>
              <a:t>PUK bei RA</a:t>
            </a:r>
          </a:p>
        </p:txBody>
      </p:sp>
      <p:pic>
        <p:nvPicPr>
          <p:cNvPr id="3" name="Picture 2">
            <a:extLst>
              <a:ext uri="{FF2B5EF4-FFF2-40B4-BE49-F238E27FC236}">
                <a16:creationId xmlns:a16="http://schemas.microsoft.com/office/drawing/2014/main" id="{478445BD-7A1C-44C6-B5BD-5CEBDDCC5A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981200"/>
            <a:ext cx="4347727" cy="2896673"/>
          </a:xfrm>
          <a:prstGeom prst="rect">
            <a:avLst/>
          </a:prstGeom>
        </p:spPr>
      </p:pic>
      <p:pic>
        <p:nvPicPr>
          <p:cNvPr id="9" name="Picture 8">
            <a:extLst>
              <a:ext uri="{FF2B5EF4-FFF2-40B4-BE49-F238E27FC236}">
                <a16:creationId xmlns:a16="http://schemas.microsoft.com/office/drawing/2014/main" id="{00A660F6-9D87-49A2-9528-E9A92C080B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0" y="1984347"/>
            <a:ext cx="4096896" cy="2898554"/>
          </a:xfrm>
          <a:prstGeom prst="rect">
            <a:avLst/>
          </a:prstGeom>
        </p:spPr>
      </p:pic>
      <p:sp>
        <p:nvSpPr>
          <p:cNvPr id="10" name="TextBox 9">
            <a:extLst>
              <a:ext uri="{FF2B5EF4-FFF2-40B4-BE49-F238E27FC236}">
                <a16:creationId xmlns:a16="http://schemas.microsoft.com/office/drawing/2014/main" id="{845F12DE-441C-4DDA-839A-2C206D3554C8}"/>
              </a:ext>
            </a:extLst>
          </p:cNvPr>
          <p:cNvSpPr txBox="1"/>
          <p:nvPr/>
        </p:nvSpPr>
        <p:spPr>
          <a:xfrm>
            <a:off x="1468496" y="4877873"/>
            <a:ext cx="1715534" cy="307777"/>
          </a:xfrm>
          <a:prstGeom prst="rect">
            <a:avLst/>
          </a:prstGeom>
          <a:noFill/>
        </p:spPr>
        <p:txBody>
          <a:bodyPr wrap="square" lIns="25400" tIns="12700" rIns="25400" bIns="12700" rtlCol="0">
            <a:spAutoFit/>
          </a:bodyPr>
          <a:lstStyle/>
          <a:p>
            <a:pPr algn="ctr"/>
            <a:r>
              <a:rPr lang="en-US" sz="1200" dirty="0"/>
              <a:t>Unmittelbar vor der </a:t>
            </a:r>
            <a:r>
              <a:rPr lang="en-US" sz="1200" dirty="0" err="1"/>
              <a:t>Perforation</a:t>
            </a:r>
            <a:endParaRPr lang="en-US" sz="1400" dirty="0"/>
          </a:p>
        </p:txBody>
      </p:sp>
      <p:sp>
        <p:nvSpPr>
          <p:cNvPr id="11" name="TextBox 10">
            <a:extLst>
              <a:ext uri="{FF2B5EF4-FFF2-40B4-BE49-F238E27FC236}">
                <a16:creationId xmlns:a16="http://schemas.microsoft.com/office/drawing/2014/main" id="{23AF805F-30E1-4190-BEDA-D9F6B41D3454}"/>
              </a:ext>
            </a:extLst>
          </p:cNvPr>
          <p:cNvSpPr txBox="1"/>
          <p:nvPr/>
        </p:nvSpPr>
        <p:spPr>
          <a:xfrm>
            <a:off x="5570743" y="4877872"/>
            <a:ext cx="2879314" cy="307777"/>
          </a:xfrm>
          <a:prstGeom prst="rect">
            <a:avLst/>
          </a:prstGeom>
          <a:noFill/>
        </p:spPr>
        <p:txBody>
          <a:bodyPr wrap="square" lIns="25400" tIns="12700" rIns="25400" bIns="12700" rtlCol="0">
            <a:spAutoFit/>
          </a:bodyPr>
          <a:lstStyle/>
          <a:p>
            <a:r>
              <a:rPr lang="en-US" sz="1200" dirty="0"/>
              <a:t>Dasselbe Auge nach dem Verkleben (und auf IMT)</a:t>
            </a:r>
          </a:p>
        </p:txBody>
      </p:sp>
      <p:sp>
        <p:nvSpPr>
          <p:cNvPr id="2" name="Text Box 4">
            <a:extLst>
              <a:ext uri="{FF2B5EF4-FFF2-40B4-BE49-F238E27FC236}">
                <a16:creationId xmlns:a16="http://schemas.microsoft.com/office/drawing/2014/main" id="{0BF19C8A-F911-4056-931B-430B9A9AC184}"/>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extLst>
      <p:ext uri="{BB962C8B-B14F-4D97-AF65-F5344CB8AC3E}">
        <p14:creationId xmlns:p14="http://schemas.microsoft.com/office/powerpoint/2010/main" val="372359080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14C31-D2EA-EAC8-7F0F-AE0EBD4E9227}"/>
            </a:ext>
          </a:extLst>
        </p:cNvPr>
        <p:cNvGrpSpPr/>
        <p:nvPr/>
      </p:nvGrpSpPr>
      <p:grpSpPr>
        <a:xfrm>
          <a:off x="0" y="0"/>
          <a:ext cx="0" cy="0"/>
          <a:chOff x="0" y="0"/>
          <a:chExt cx="0" cy="0"/>
        </a:xfrm>
      </p:grpSpPr>
      <p:sp>
        <p:nvSpPr>
          <p:cNvPr id="39945" name="Rectangle 11">
            <a:extLst>
              <a:ext uri="{FF2B5EF4-FFF2-40B4-BE49-F238E27FC236}">
                <a16:creationId xmlns:a16="http://schemas.microsoft.com/office/drawing/2014/main" id="{A2D10259-9C79-4473-72A7-D075EDB430B6}"/>
              </a:ext>
            </a:extLst>
          </p:cNvPr>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1274" name="Rectangle 12">
            <a:extLst>
              <a:ext uri="{FF2B5EF4-FFF2-40B4-BE49-F238E27FC236}">
                <a16:creationId xmlns:a16="http://schemas.microsoft.com/office/drawing/2014/main" id="{35A1853A-FAC9-0401-9624-2A3E97256573}"/>
              </a:ext>
            </a:extLst>
          </p:cNvPr>
          <p:cNvSpPr>
            <a:spLocks noGrp="1" noChangeArrowheads="1"/>
          </p:cNvSpPr>
          <p:nvPr>
            <p:ph type="body" idx="1"/>
          </p:nvPr>
        </p:nvSpPr>
        <p:spPr>
          <a:xfrm>
            <a:off x="457200" y="1816799"/>
            <a:ext cx="8534400" cy="4876800"/>
          </a:xfrm>
        </p:spPr>
        <p:txBody>
          <a:bodyPr wrap="square" lIns="25400" tIns="12700" rIns="25400" bIns="12700"/>
          <a:lstStyle/>
          <a:p>
            <a:pPr eaLnBrk="1" hangingPunct="1">
              <a:defRPr/>
            </a:pPr>
            <a:r>
              <a:rPr lang="en-US" altLang="en-US" sz="1200" dirty="0">
                <a:solidFill>
                  <a:schemeClr val="bg1">
                    <a:lumMod val="75000"/>
                  </a:schemeClr>
                </a:solidFill>
              </a:rPr>
              <a:t>Autoimmun-PUK ist in der Regel einseitig und </a:t>
            </a:r>
            <a:r>
              <a:rPr lang="en-US" altLang="en-US" sz="1200" dirty="0" err="1">
                <a:solidFill>
                  <a:schemeClr val="bg1">
                    <a:lumMod val="75000"/>
                  </a:schemeClr>
                </a:solidFill>
              </a:rPr>
              <a:t>sektoral </a:t>
            </a:r>
            <a:r>
              <a:rPr lang="en-US" altLang="en-US" sz="1200" dirty="0">
                <a:solidFill>
                  <a:schemeClr val="bg1">
                    <a:lumMod val="75000"/>
                  </a:schemeClr>
                </a:solidFill>
              </a:rPr>
              <a:t>                        </a:t>
            </a:r>
          </a:p>
          <a:p>
            <a:pPr eaLnBrk="1" hangingPunct="1">
              <a:defRPr/>
            </a:pPr>
            <a:r>
              <a:rPr lang="en-US" altLang="en-US" sz="1200" dirty="0">
                <a:solidFill>
                  <a:schemeClr val="bg1">
                    <a:lumMod val="75000"/>
                  </a:schemeClr>
                </a:solidFill>
              </a:rPr>
              <a:t>Sie kündigt häufig eine Verschlimmerung einer systemischen Erkrankung an </a:t>
            </a:r>
          </a:p>
          <a:p>
            <a:pPr eaLnBrk="1" hangingPunct="1">
              <a:defRPr/>
            </a:pPr>
            <a:r>
              <a:rPr lang="en-US" altLang="en-US" sz="1200" dirty="0">
                <a:solidFill>
                  <a:schemeClr val="bg1">
                    <a:lumMod val="75000"/>
                  </a:schemeClr>
                </a:solidFill>
              </a:rPr>
              <a:t>Das Behandlungsziel besteht darin, das Abschmelzen des K durch drei Maßnahmen zu stoppen:</a:t>
            </a:r>
          </a:p>
          <a:p>
            <a:pPr lvl="1" eaLnBrk="1" hangingPunct="1">
              <a:buFont typeface="Wingdings" panose="05000000000000000000" pitchFamily="2" charset="2"/>
              <a:buNone/>
              <a:defRPr/>
            </a:pPr>
            <a:r>
              <a:rPr lang="en-US" altLang="en-US" sz="1200" dirty="0">
                <a:solidFill>
                  <a:schemeClr val="bg1">
                    <a:lumMod val="75000"/>
                  </a:schemeClr>
                </a:solidFill>
              </a:rPr>
              <a:t>1) Verbesserung der Benetzung</a:t>
            </a:r>
          </a:p>
          <a:p>
            <a:pPr lvl="1" eaLnBrk="1" hangingPunct="1">
              <a:buNone/>
              <a:defRPr/>
            </a:pPr>
            <a:r>
              <a:rPr lang="en-US" altLang="en-US" sz="1200" dirty="0">
                <a:solidFill>
                  <a:schemeClr val="bg1">
                    <a:lumMod val="75000"/>
                  </a:schemeClr>
                </a:solidFill>
              </a:rPr>
              <a:t>2) Förderung der Reepithelisierung </a:t>
            </a:r>
            <a:r>
              <a:rPr lang="en-US" altLang="en-US" sz="1200" dirty="0" err="1">
                <a:solidFill>
                  <a:schemeClr val="bg1">
                    <a:lumMod val="75000"/>
                  </a:schemeClr>
                </a:solidFill>
              </a:rPr>
              <a:t>durch</a:t>
            </a:r>
            <a:r>
              <a:rPr lang="en-US" altLang="en-US" sz="1200" dirty="0">
                <a:solidFill>
                  <a:schemeClr val="bg1">
                    <a:lumMod val="75000"/>
                  </a:schemeClr>
                </a:solidFill>
              </a:rPr>
              <a:t> </a:t>
            </a:r>
            <a:r>
              <a:rPr lang="en-US" altLang="en-US" sz="1200" dirty="0" err="1">
                <a:solidFill>
                  <a:schemeClr val="bg1">
                    <a:lumMod val="75000"/>
                  </a:schemeClr>
                </a:solidFill>
              </a:rPr>
              <a:t>Befeuchtung</a:t>
            </a:r>
            <a:r>
              <a:rPr lang="en-US" altLang="en-US" sz="1200" dirty="0">
                <a:solidFill>
                  <a:schemeClr val="bg1">
                    <a:lumMod val="75000"/>
                  </a:schemeClr>
                </a:solidFill>
              </a:rPr>
              <a:t>, BCL, Patching, </a:t>
            </a:r>
            <a:r>
              <a:rPr lang="en-US" altLang="en-US" sz="1200" b="1" dirty="0">
                <a:solidFill>
                  <a:srgbClr val="0000FF"/>
                </a:solidFill>
              </a:rPr>
              <a:t>Kleber</a:t>
            </a:r>
          </a:p>
          <a:p>
            <a:pPr lvl="2" eaLnBrk="1" hangingPunct="1">
              <a:defRPr/>
            </a:pPr>
            <a:r>
              <a:rPr lang="en-US" altLang="en-US" sz="1200" dirty="0">
                <a:solidFill>
                  <a:schemeClr val="bg1"/>
                </a:solidFill>
              </a:rPr>
              <a:t>Sie sollten auch in Erwägung ziehen, topische Steroide abzusetzen, da diese die Reepithelisierung verzögern können. Als allgemeine Regel gilt: Wenn die Hornhaut deutlich verdünnt ist, vermeiden Sie topische Steroide.</a:t>
            </a:r>
          </a:p>
          <a:p>
            <a:pPr lvl="1" eaLnBrk="1" hangingPunct="1">
              <a:buFont typeface="Wingdings" panose="05000000000000000000" pitchFamily="2" charset="2"/>
              <a:buNone/>
              <a:defRPr/>
            </a:pPr>
            <a:r>
              <a:rPr lang="en-US" altLang="en-US" sz="1200" dirty="0">
                <a:solidFill>
                  <a:schemeClr val="bg1">
                    <a:lumMod val="75000"/>
                  </a:schemeClr>
                </a:solidFill>
              </a:rPr>
              <a:t>3) Unterdrückung der systemischen Entzündung </a:t>
            </a:r>
          </a:p>
          <a:p>
            <a:pPr eaLnBrk="1" hangingPunct="1">
              <a:defRPr/>
            </a:pPr>
            <a:endParaRPr lang="en-US" altLang="en-US" sz="2400" dirty="0"/>
          </a:p>
        </p:txBody>
      </p:sp>
      <p:sp>
        <p:nvSpPr>
          <p:cNvPr id="39948" name="Slide Number Placeholder 1">
            <a:extLst>
              <a:ext uri="{FF2B5EF4-FFF2-40B4-BE49-F238E27FC236}">
                <a16:creationId xmlns:a16="http://schemas.microsoft.com/office/drawing/2014/main" id="{359B9CD5-6655-FEF7-99AE-32ADEC983586}"/>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54560DE-521C-4D6B-BEE7-02D2FB8838F3}" type="slidenum">
              <a:rPr lang="en-US" altLang="en-US" sz="1000" smtClean="0"/>
              <a:t>86</a:t>
            </a:fld>
            <a:endParaRPr lang="en-US" altLang="en-US" sz="1000"/>
          </a:p>
        </p:txBody>
      </p:sp>
      <p:sp>
        <p:nvSpPr>
          <p:cNvPr id="15" name="Rectangle 14">
            <a:extLst>
              <a:ext uri="{FF2B5EF4-FFF2-40B4-BE49-F238E27FC236}">
                <a16:creationId xmlns:a16="http://schemas.microsoft.com/office/drawing/2014/main" id="{4F4A1438-B028-F68F-499C-F4517EC60117}"/>
              </a:ext>
            </a:extLst>
          </p:cNvPr>
          <p:cNvSpPr/>
          <p:nvPr/>
        </p:nvSpPr>
        <p:spPr>
          <a:xfrm>
            <a:off x="990600" y="3657600"/>
            <a:ext cx="4572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9950" name="TextBox 2">
            <a:extLst>
              <a:ext uri="{FF2B5EF4-FFF2-40B4-BE49-F238E27FC236}">
                <a16:creationId xmlns:a16="http://schemas.microsoft.com/office/drawing/2014/main" id="{9D53517D-4A93-A75C-F014-BA9B1E59A521}"/>
              </a:ext>
            </a:extLst>
          </p:cNvPr>
          <p:cNvSpPr txBox="1">
            <a:spLocks noChangeArrowheads="1"/>
          </p:cNvSpPr>
          <p:nvPr/>
        </p:nvSpPr>
        <p:spPr bwMode="auto">
          <a:xfrm>
            <a:off x="582613" y="3657600"/>
            <a:ext cx="8027987" cy="1195199"/>
          </a:xfrm>
          <a:prstGeom prst="rect">
            <a:avLst/>
          </a:prstGeom>
          <a:solidFill>
            <a:schemeClr val="bg2">
              <a:lumMod val="20000"/>
              <a:lumOff val="8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Um </a:t>
            </a:r>
            <a:r>
              <a:rPr lang="en-US" altLang="en-US" sz="1200" i="1" dirty="0" err="1">
                <a:solidFill>
                  <a:srgbClr val="0000FF"/>
                </a:solidFill>
              </a:rPr>
              <a:t>welche</a:t>
            </a:r>
            <a:r>
              <a:rPr lang="en-US" altLang="en-US" sz="1200" i="1" dirty="0">
                <a:solidFill>
                  <a:srgbClr val="0000FF"/>
                </a:solidFill>
              </a:rPr>
              <a:t> Art von </a:t>
            </a:r>
            <a:r>
              <a:rPr lang="en-US" altLang="en-US" sz="1200" i="1" dirty="0" err="1">
                <a:solidFill>
                  <a:srgbClr val="0000FF"/>
                </a:solidFill>
              </a:rPr>
              <a:t>Klebstoff</a:t>
            </a:r>
            <a:r>
              <a:rPr lang="en-US" altLang="en-US" sz="1200" i="1" dirty="0">
                <a:solidFill>
                  <a:srgbClr val="0000FF"/>
                </a:solidFill>
              </a:rPr>
              <a:t> </a:t>
            </a:r>
            <a:r>
              <a:rPr lang="en-US" altLang="en-US" sz="1200" i="1" dirty="0" err="1">
                <a:solidFill>
                  <a:srgbClr val="0000FF"/>
                </a:solidFill>
              </a:rPr>
              <a:t>handelt</a:t>
            </a:r>
            <a:r>
              <a:rPr lang="en-US" altLang="en-US" sz="1200" i="1" dirty="0">
                <a:solidFill>
                  <a:srgbClr val="0000FF"/>
                </a:solidFill>
              </a:rPr>
              <a:t> es </a:t>
            </a:r>
            <a:r>
              <a:rPr lang="en-US" altLang="en-US" sz="1200" i="1" dirty="0" err="1">
                <a:solidFill>
                  <a:srgbClr val="0000FF"/>
                </a:solidFill>
              </a:rPr>
              <a:t>sich</a:t>
            </a:r>
            <a:r>
              <a:rPr lang="en-US" altLang="en-US" sz="1200" i="1" dirty="0">
                <a:solidFill>
                  <a:srgbClr val="0000FF"/>
                </a:solidFill>
              </a:rPr>
              <a:t> </a:t>
            </a:r>
            <a:r>
              <a:rPr lang="en-US" altLang="en-US" sz="1200" i="1" dirty="0" err="1">
                <a:solidFill>
                  <a:srgbClr val="0000FF"/>
                </a:solidFill>
              </a:rPr>
              <a:t>hier</a:t>
            </a:r>
            <a:r>
              <a:rPr lang="en-US" altLang="en-US" sz="1200" i="1" dirty="0">
                <a:solidFill>
                  <a:srgbClr val="0000FF"/>
                </a:solidFill>
              </a:rPr>
              <a:t> </a:t>
            </a:r>
            <a:r>
              <a:rPr lang="en-US" altLang="en-US" sz="1200" i="1" dirty="0" err="1">
                <a:solidFill>
                  <a:srgbClr val="0000FF"/>
                </a:solidFill>
              </a:rPr>
              <a:t>konkret</a:t>
            </a:r>
            <a:r>
              <a:rPr lang="en-US" altLang="en-US" sz="1200" i="1" dirty="0">
                <a:solidFill>
                  <a:srgbClr val="0000FF"/>
                </a:solidFill>
              </a:rPr>
              <a:t>?</a:t>
            </a:r>
          </a:p>
          <a:p>
            <a:pPr eaLnBrk="1" hangingPunct="1">
              <a:spcBef>
                <a:spcPct val="0"/>
              </a:spcBef>
              <a:buClrTx/>
              <a:buSzTx/>
              <a:buFontTx/>
              <a:buNone/>
            </a:pPr>
            <a:r>
              <a:rPr lang="en-US" altLang="en-US" sz="1200" dirty="0" err="1">
                <a:solidFill>
                  <a:srgbClr val="0000FF"/>
                </a:solidFill>
              </a:rPr>
              <a:t>Cyanacrylat</a:t>
            </a:r>
            <a:r>
              <a:rPr lang="en-US" altLang="en-US" sz="1200" dirty="0">
                <a:solidFill>
                  <a:srgbClr val="0000FF"/>
                </a:solidFill>
              </a:rPr>
              <a:t>-Kleber</a:t>
            </a:r>
          </a:p>
          <a:p>
            <a:pPr eaLnBrk="1" hangingPunct="1">
              <a:spcBef>
                <a:spcPct val="0"/>
              </a:spcBef>
              <a:buClrTx/>
              <a:buSzTx/>
              <a:buFontTx/>
              <a:buNone/>
            </a:pPr>
            <a:endParaRPr lang="en-US" altLang="en-US" sz="1600" dirty="0">
              <a:solidFill>
                <a:srgbClr val="0000FF"/>
              </a:solidFill>
            </a:endParaRPr>
          </a:p>
          <a:p>
            <a:pPr eaLnBrk="1" hangingPunct="1">
              <a:spcBef>
                <a:spcPct val="0"/>
              </a:spcBef>
              <a:buClrTx/>
              <a:buSzTx/>
              <a:buFontTx/>
              <a:buNone/>
            </a:pPr>
            <a:r>
              <a:rPr lang="en-US" altLang="en-US" sz="1200" i="1" dirty="0" err="1">
                <a:solidFill>
                  <a:srgbClr val="0000FF"/>
                </a:solidFill>
              </a:rPr>
              <a:t>Inwiefern</a:t>
            </a:r>
            <a:r>
              <a:rPr lang="en-US" altLang="en-US" sz="1200" i="1" dirty="0">
                <a:solidFill>
                  <a:srgbClr val="0000FF"/>
                </a:solidFill>
              </a:rPr>
              <a:t> </a:t>
            </a:r>
            <a:r>
              <a:rPr lang="en-US" altLang="en-US" sz="1200" i="1" dirty="0" err="1">
                <a:solidFill>
                  <a:srgbClr val="0000FF"/>
                </a:solidFill>
              </a:rPr>
              <a:t>unterstützt</a:t>
            </a:r>
            <a:r>
              <a:rPr lang="en-US" altLang="en-US" sz="1200" i="1" dirty="0">
                <a:solidFill>
                  <a:srgbClr val="0000FF"/>
                </a:solidFill>
              </a:rPr>
              <a:t> der </a:t>
            </a:r>
            <a:r>
              <a:rPr lang="en-US" altLang="en-US" sz="1200" i="1" dirty="0" err="1">
                <a:solidFill>
                  <a:srgbClr val="0000FF"/>
                </a:solidFill>
              </a:rPr>
              <a:t>Klebstoff</a:t>
            </a:r>
            <a:r>
              <a:rPr lang="en-US" altLang="en-US" sz="1200" i="1" dirty="0">
                <a:solidFill>
                  <a:srgbClr val="0000FF"/>
                </a:solidFill>
              </a:rPr>
              <a:t> die </a:t>
            </a:r>
            <a:r>
              <a:rPr lang="en-US" altLang="en-US" sz="1200" i="1" dirty="0" err="1">
                <a:solidFill>
                  <a:srgbClr val="0000FF"/>
                </a:solidFill>
              </a:rPr>
              <a:t>Heilung</a:t>
            </a:r>
            <a:r>
              <a:rPr lang="en-US" altLang="en-US" sz="1200" i="1" dirty="0">
                <a:solidFill>
                  <a:srgbClr val="0000FF"/>
                </a:solidFill>
              </a:rPr>
              <a:t> </a:t>
            </a:r>
            <a:r>
              <a:rPr lang="en-US" altLang="en-US" sz="1200" i="1" dirty="0" err="1">
                <a:solidFill>
                  <a:srgbClr val="0000FF"/>
                </a:solidFill>
              </a:rPr>
              <a:t>bei</a:t>
            </a:r>
            <a:r>
              <a:rPr lang="en-US" altLang="en-US" sz="1200" i="1" dirty="0">
                <a:solidFill>
                  <a:srgbClr val="0000FF"/>
                </a:solidFill>
              </a:rPr>
              <a:t> PUK?</a:t>
            </a:r>
          </a:p>
          <a:p>
            <a:pPr eaLnBrk="1" hangingPunct="1">
              <a:spcBef>
                <a:spcPct val="0"/>
              </a:spcBef>
              <a:buClrTx/>
              <a:buSzTx/>
              <a:buFontTx/>
              <a:buNone/>
            </a:pPr>
            <a:r>
              <a:rPr lang="en-US" altLang="en-US" sz="1200" i="1" dirty="0">
                <a:solidFill>
                  <a:srgbClr val="0000FF"/>
                </a:solidFill>
              </a:rPr>
              <a:t>1) </a:t>
            </a:r>
            <a:r>
              <a:rPr lang="en-US" altLang="en-US" sz="1200" dirty="0" err="1">
                <a:solidFill>
                  <a:srgbClr val="0000FF"/>
                </a:solidFill>
              </a:rPr>
              <a:t>Er</a:t>
            </a:r>
            <a:r>
              <a:rPr lang="en-US" altLang="en-US" sz="1200" dirty="0">
                <a:solidFill>
                  <a:srgbClr val="0000FF"/>
                </a:solidFill>
              </a:rPr>
              <a:t> </a:t>
            </a:r>
            <a:r>
              <a:rPr lang="en-US" altLang="en-US" sz="1200" dirty="0" err="1">
                <a:solidFill>
                  <a:srgbClr val="0000FF"/>
                </a:solidFill>
              </a:rPr>
              <a:t>sorgt</a:t>
            </a:r>
            <a:r>
              <a:rPr lang="en-US" altLang="en-US" sz="1200" dirty="0">
                <a:solidFill>
                  <a:srgbClr val="0000FF"/>
                </a:solidFill>
              </a:rPr>
              <a:t> </a:t>
            </a:r>
            <a:r>
              <a:rPr lang="en-US" altLang="en-US" sz="1200" dirty="0" err="1">
                <a:solidFill>
                  <a:srgbClr val="0000FF"/>
                </a:solidFill>
              </a:rPr>
              <a:t>für</a:t>
            </a:r>
            <a:r>
              <a:rPr lang="en-US" altLang="en-US" sz="1200" dirty="0">
                <a:solidFill>
                  <a:srgbClr val="0000FF"/>
                </a:solidFill>
              </a:rPr>
              <a:t> </a:t>
            </a:r>
            <a:r>
              <a:rPr lang="en-US" altLang="en-US" sz="1200" dirty="0" err="1">
                <a:solidFill>
                  <a:srgbClr val="0000FF"/>
                </a:solidFill>
              </a:rPr>
              <a:t>tektonische</a:t>
            </a:r>
            <a:r>
              <a:rPr lang="en-US" altLang="en-US" sz="1200" dirty="0">
                <a:solidFill>
                  <a:srgbClr val="0000FF"/>
                </a:solidFill>
              </a:rPr>
              <a:t> </a:t>
            </a:r>
            <a:r>
              <a:rPr lang="en-US" altLang="en-US" sz="1200" dirty="0" err="1">
                <a:solidFill>
                  <a:srgbClr val="0000FF"/>
                </a:solidFill>
              </a:rPr>
              <a:t>Stabilität</a:t>
            </a:r>
            <a:r>
              <a:rPr lang="en-US" altLang="en-US" sz="1200" dirty="0">
                <a:solidFill>
                  <a:srgbClr val="0000FF"/>
                </a:solidFill>
              </a:rPr>
              <a:t> und </a:t>
            </a:r>
            <a:r>
              <a:rPr lang="en-US" altLang="en-US" sz="1200" dirty="0" err="1"/>
              <a:t>verringert</a:t>
            </a:r>
            <a:r>
              <a:rPr lang="en-US" altLang="en-US" sz="1200" dirty="0"/>
              <a:t> </a:t>
            </a:r>
            <a:r>
              <a:rPr lang="en-US" altLang="en-US" sz="1200" dirty="0" err="1"/>
              <a:t>dadurch</a:t>
            </a:r>
            <a:r>
              <a:rPr lang="en-US" altLang="en-US" sz="1200" dirty="0"/>
              <a:t> das </a:t>
            </a:r>
            <a:r>
              <a:rPr lang="en-US" altLang="en-US" sz="1200" dirty="0" err="1"/>
              <a:t>Risiko</a:t>
            </a:r>
            <a:r>
              <a:rPr lang="en-US" altLang="en-US" sz="1200" dirty="0"/>
              <a:t> </a:t>
            </a:r>
            <a:r>
              <a:rPr lang="en-US" altLang="en-US" sz="1200" dirty="0" err="1"/>
              <a:t>einer</a:t>
            </a:r>
            <a:r>
              <a:rPr lang="en-US" altLang="en-US" sz="1200" dirty="0"/>
              <a:t> Perforation</a:t>
            </a:r>
          </a:p>
          <a:p>
            <a:pPr eaLnBrk="1" hangingPunct="1">
              <a:spcBef>
                <a:spcPct val="0"/>
              </a:spcBef>
              <a:buClrTx/>
              <a:buSzTx/>
              <a:buFontTx/>
              <a:buNone/>
            </a:pPr>
            <a:r>
              <a:rPr lang="en-US" altLang="en-US" sz="1200" i="1" dirty="0">
                <a:solidFill>
                  <a:srgbClr val="0000FF"/>
                </a:solidFill>
              </a:rPr>
              <a:t>2) </a:t>
            </a:r>
            <a:r>
              <a:rPr lang="en-US" altLang="en-US" sz="1200" dirty="0" err="1">
                <a:solidFill>
                  <a:srgbClr val="0000FF"/>
                </a:solidFill>
              </a:rPr>
              <a:t>Er</a:t>
            </a:r>
            <a:r>
              <a:rPr lang="en-US" altLang="en-US" sz="1200" dirty="0">
                <a:solidFill>
                  <a:srgbClr val="0000FF"/>
                </a:solidFill>
              </a:rPr>
              <a:t> </a:t>
            </a:r>
            <a:r>
              <a:rPr lang="en-US" altLang="en-US" sz="1200" dirty="0" err="1">
                <a:solidFill>
                  <a:srgbClr val="0000FF"/>
                </a:solidFill>
              </a:rPr>
              <a:t>wirkt</a:t>
            </a:r>
            <a:r>
              <a:rPr lang="en-US" altLang="en-US" sz="1200" dirty="0">
                <a:solidFill>
                  <a:srgbClr val="0000FF"/>
                </a:solidFill>
              </a:rPr>
              <a:t> </a:t>
            </a:r>
            <a:r>
              <a:rPr lang="en-US" altLang="en-US" sz="1200" dirty="0" err="1">
                <a:solidFill>
                  <a:srgbClr val="0000FF"/>
                </a:solidFill>
              </a:rPr>
              <a:t>als</a:t>
            </a:r>
            <a:r>
              <a:rPr lang="en-US" altLang="en-US" sz="1200" dirty="0">
                <a:solidFill>
                  <a:srgbClr val="0000FF"/>
                </a:solidFill>
              </a:rPr>
              <a:t> </a:t>
            </a:r>
            <a:r>
              <a:rPr lang="en-US" altLang="en-US" sz="1200" dirty="0" err="1">
                <a:solidFill>
                  <a:srgbClr val="0000FF"/>
                </a:solidFill>
              </a:rPr>
              <a:t>Barriere</a:t>
            </a:r>
            <a:r>
              <a:rPr lang="en-US" altLang="en-US" sz="1200" dirty="0">
                <a:solidFill>
                  <a:srgbClr val="0000FF"/>
                </a:solidFill>
              </a:rPr>
              <a:t>, die </a:t>
            </a:r>
            <a:r>
              <a:rPr lang="en-US" altLang="en-US" sz="1200" dirty="0" err="1">
                <a:solidFill>
                  <a:srgbClr val="0000FF"/>
                </a:solidFill>
              </a:rPr>
              <a:t>verhindert</a:t>
            </a:r>
            <a:r>
              <a:rPr lang="en-US" altLang="en-US" sz="1200" dirty="0">
                <a:solidFill>
                  <a:srgbClr val="0000FF"/>
                </a:solidFill>
              </a:rPr>
              <a:t>, </a:t>
            </a:r>
            <a:r>
              <a:rPr lang="en-US" altLang="en-US" sz="1200" dirty="0" err="1">
                <a:solidFill>
                  <a:srgbClr val="0000FF"/>
                </a:solidFill>
              </a:rPr>
              <a:t>dass</a:t>
            </a:r>
            <a:r>
              <a:rPr lang="en-US" altLang="en-US" sz="1200" dirty="0">
                <a:solidFill>
                  <a:srgbClr val="0000FF"/>
                </a:solidFill>
              </a:rPr>
              <a:t> PMNs das </a:t>
            </a:r>
            <a:r>
              <a:rPr lang="en-US" altLang="en-US" sz="1200" dirty="0" err="1">
                <a:solidFill>
                  <a:srgbClr val="0000FF"/>
                </a:solidFill>
              </a:rPr>
              <a:t>Hornhautstroma</a:t>
            </a:r>
            <a:r>
              <a:rPr lang="en-US" altLang="en-US" sz="1200" dirty="0">
                <a:solidFill>
                  <a:srgbClr val="0000FF"/>
                </a:solidFill>
              </a:rPr>
              <a:t> </a:t>
            </a:r>
            <a:r>
              <a:rPr lang="en-US" altLang="en-US" sz="1200" dirty="0" err="1">
                <a:solidFill>
                  <a:srgbClr val="0000FF"/>
                </a:solidFill>
              </a:rPr>
              <a:t>erreichen</a:t>
            </a:r>
            <a:r>
              <a:rPr lang="en-US" altLang="en-US" sz="1200" dirty="0">
                <a:solidFill>
                  <a:srgbClr val="0000FF"/>
                </a:solidFill>
              </a:rPr>
              <a:t> (und </a:t>
            </a:r>
            <a:r>
              <a:rPr lang="en-US" altLang="en-US" sz="1200" dirty="0" err="1">
                <a:solidFill>
                  <a:srgbClr val="0000FF"/>
                </a:solidFill>
              </a:rPr>
              <a:t>zerstören</a:t>
            </a:r>
            <a:r>
              <a:rPr lang="en-US" altLang="en-US" sz="1200" dirty="0">
                <a:solidFill>
                  <a:srgbClr val="0000FF"/>
                </a:solidFill>
              </a:rPr>
              <a:t>) </a:t>
            </a:r>
          </a:p>
        </p:txBody>
      </p:sp>
      <p:sp>
        <p:nvSpPr>
          <p:cNvPr id="2" name="Oval 1">
            <a:extLst>
              <a:ext uri="{FF2B5EF4-FFF2-40B4-BE49-F238E27FC236}">
                <a16:creationId xmlns:a16="http://schemas.microsoft.com/office/drawing/2014/main" id="{23E9DC0B-8D6B-368B-30D1-F6528543B9FD}"/>
              </a:ext>
            </a:extLst>
          </p:cNvPr>
          <p:cNvSpPr/>
          <p:nvPr/>
        </p:nvSpPr>
        <p:spPr>
          <a:xfrm>
            <a:off x="5562600" y="2582333"/>
            <a:ext cx="762000" cy="5715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 name="Text Box 4">
            <a:extLst>
              <a:ext uri="{FF2B5EF4-FFF2-40B4-BE49-F238E27FC236}">
                <a16:creationId xmlns:a16="http://schemas.microsoft.com/office/drawing/2014/main" id="{9F9C9F85-CFB7-E2A8-9D77-3BF264E1DF3C}"/>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9" name="TextBox 3">
            <a:extLst>
              <a:ext uri="{FF2B5EF4-FFF2-40B4-BE49-F238E27FC236}">
                <a16:creationId xmlns:a16="http://schemas.microsoft.com/office/drawing/2014/main" id="{74655DE6-7422-4E5F-9F87-5E3E70FB7590}"/>
              </a:ext>
            </a:extLst>
          </p:cNvPr>
          <p:cNvSpPr txBox="1">
            <a:spLocks noChangeArrowheads="1"/>
          </p:cNvSpPr>
          <p:nvPr/>
        </p:nvSpPr>
        <p:spPr bwMode="auto">
          <a:xfrm>
            <a:off x="568325" y="5313363"/>
            <a:ext cx="8042275" cy="523875"/>
          </a:xfrm>
          <a:prstGeom prst="rect">
            <a:avLst/>
          </a:prstGeom>
          <a:solidFill>
            <a:srgbClr val="A3E7FF"/>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Welche weitere therapeutische Maßnahme muss bei der Verwendung von Cyanacrylat-Kleber zusätzlich angewendet werden?</a:t>
            </a:r>
          </a:p>
          <a:p>
            <a:pPr eaLnBrk="1" hangingPunct="1">
              <a:spcBef>
                <a:spcPct val="0"/>
              </a:spcBef>
              <a:buClrTx/>
              <a:buSzTx/>
              <a:buFontTx/>
              <a:buNone/>
            </a:pPr>
            <a:r>
              <a:rPr lang="en-US" altLang="en-US" sz="1200" dirty="0">
                <a:solidFill>
                  <a:srgbClr val="A3E7FF"/>
                </a:solidFill>
              </a:rPr>
              <a:t>Über der geklebten Hornhaut muss ein BCL angebracht werden </a:t>
            </a:r>
          </a:p>
        </p:txBody>
      </p:sp>
    </p:spTree>
    <p:extLst>
      <p:ext uri="{BB962C8B-B14F-4D97-AF65-F5344CB8AC3E}">
        <p14:creationId xmlns:p14="http://schemas.microsoft.com/office/powerpoint/2010/main" val="102048032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14C31-D2EA-EAC8-7F0F-AE0EBD4E9227}"/>
            </a:ext>
          </a:extLst>
        </p:cNvPr>
        <p:cNvGrpSpPr/>
        <p:nvPr/>
      </p:nvGrpSpPr>
      <p:grpSpPr>
        <a:xfrm>
          <a:off x="0" y="0"/>
          <a:ext cx="0" cy="0"/>
          <a:chOff x="0" y="0"/>
          <a:chExt cx="0" cy="0"/>
        </a:xfrm>
      </p:grpSpPr>
      <p:sp>
        <p:nvSpPr>
          <p:cNvPr id="39945" name="Rectangle 11">
            <a:extLst>
              <a:ext uri="{FF2B5EF4-FFF2-40B4-BE49-F238E27FC236}">
                <a16:creationId xmlns:a16="http://schemas.microsoft.com/office/drawing/2014/main" id="{A2D10259-9C79-4473-72A7-D075EDB430B6}"/>
              </a:ext>
            </a:extLst>
          </p:cNvPr>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1274" name="Rectangle 12">
            <a:extLst>
              <a:ext uri="{FF2B5EF4-FFF2-40B4-BE49-F238E27FC236}">
                <a16:creationId xmlns:a16="http://schemas.microsoft.com/office/drawing/2014/main" id="{35A1853A-FAC9-0401-9624-2A3E97256573}"/>
              </a:ext>
            </a:extLst>
          </p:cNvPr>
          <p:cNvSpPr>
            <a:spLocks noGrp="1" noChangeArrowheads="1"/>
          </p:cNvSpPr>
          <p:nvPr>
            <p:ph type="body" idx="1"/>
          </p:nvPr>
        </p:nvSpPr>
        <p:spPr>
          <a:xfrm>
            <a:off x="457200" y="1816799"/>
            <a:ext cx="8534400" cy="4876800"/>
          </a:xfrm>
        </p:spPr>
        <p:txBody>
          <a:bodyPr wrap="square" lIns="25400" tIns="12700" rIns="25400" bIns="12700"/>
          <a:lstStyle/>
          <a:p>
            <a:pPr eaLnBrk="1" hangingPunct="1">
              <a:defRPr/>
            </a:pPr>
            <a:r>
              <a:rPr lang="en-US" altLang="en-US" sz="1200" dirty="0">
                <a:solidFill>
                  <a:schemeClr val="bg1">
                    <a:lumMod val="75000"/>
                  </a:schemeClr>
                </a:solidFill>
              </a:rPr>
              <a:t>Autoimmun-PUK ist in der Regel einseitig und </a:t>
            </a:r>
            <a:r>
              <a:rPr lang="en-US" altLang="en-US" sz="1200" dirty="0" err="1">
                <a:solidFill>
                  <a:schemeClr val="bg1">
                    <a:lumMod val="75000"/>
                  </a:schemeClr>
                </a:solidFill>
              </a:rPr>
              <a:t>sektoral </a:t>
            </a:r>
            <a:r>
              <a:rPr lang="en-US" altLang="en-US" sz="1200" dirty="0">
                <a:solidFill>
                  <a:schemeClr val="bg1">
                    <a:lumMod val="75000"/>
                  </a:schemeClr>
                </a:solidFill>
              </a:rPr>
              <a:t>                        </a:t>
            </a:r>
          </a:p>
          <a:p>
            <a:pPr eaLnBrk="1" hangingPunct="1">
              <a:defRPr/>
            </a:pPr>
            <a:r>
              <a:rPr lang="en-US" altLang="en-US" sz="1200" dirty="0">
                <a:solidFill>
                  <a:schemeClr val="bg1">
                    <a:lumMod val="75000"/>
                  </a:schemeClr>
                </a:solidFill>
              </a:rPr>
              <a:t>Sie kündigt häufig eine Verschlimmerung einer systemischen Erkrankung an </a:t>
            </a:r>
          </a:p>
          <a:p>
            <a:pPr eaLnBrk="1" hangingPunct="1">
              <a:defRPr/>
            </a:pPr>
            <a:r>
              <a:rPr lang="en-US" altLang="en-US" sz="1200" dirty="0">
                <a:solidFill>
                  <a:schemeClr val="bg1">
                    <a:lumMod val="75000"/>
                  </a:schemeClr>
                </a:solidFill>
              </a:rPr>
              <a:t>Das Behandlungsziel besteht darin, das Abschmelzen des K durch drei Maßnahmen zu stoppen:</a:t>
            </a:r>
          </a:p>
          <a:p>
            <a:pPr lvl="1" eaLnBrk="1" hangingPunct="1">
              <a:buFont typeface="Wingdings" panose="05000000000000000000" pitchFamily="2" charset="2"/>
              <a:buNone/>
              <a:defRPr/>
            </a:pPr>
            <a:r>
              <a:rPr lang="en-US" altLang="en-US" sz="1200" dirty="0">
                <a:solidFill>
                  <a:schemeClr val="bg1">
                    <a:lumMod val="75000"/>
                  </a:schemeClr>
                </a:solidFill>
              </a:rPr>
              <a:t>1) Verbesserung der Benetzung</a:t>
            </a:r>
          </a:p>
          <a:p>
            <a:pPr lvl="1" eaLnBrk="1" hangingPunct="1">
              <a:buNone/>
              <a:defRPr/>
            </a:pPr>
            <a:r>
              <a:rPr lang="en-US" altLang="en-US" sz="1200" dirty="0">
                <a:solidFill>
                  <a:schemeClr val="bg1">
                    <a:lumMod val="75000"/>
                  </a:schemeClr>
                </a:solidFill>
              </a:rPr>
              <a:t>2) Förderung der Reepithelisierung </a:t>
            </a:r>
            <a:r>
              <a:rPr lang="en-US" altLang="en-US" sz="1200" dirty="0" err="1">
                <a:solidFill>
                  <a:schemeClr val="bg1">
                    <a:lumMod val="75000"/>
                  </a:schemeClr>
                </a:solidFill>
              </a:rPr>
              <a:t>durch</a:t>
            </a:r>
            <a:r>
              <a:rPr lang="en-US" altLang="en-US" sz="1200" dirty="0">
                <a:solidFill>
                  <a:schemeClr val="bg1">
                    <a:lumMod val="75000"/>
                  </a:schemeClr>
                </a:solidFill>
              </a:rPr>
              <a:t> </a:t>
            </a:r>
            <a:r>
              <a:rPr lang="en-US" altLang="en-US" sz="1200" dirty="0" err="1">
                <a:solidFill>
                  <a:schemeClr val="bg1">
                    <a:lumMod val="75000"/>
                  </a:schemeClr>
                </a:solidFill>
              </a:rPr>
              <a:t>Befeuchtung</a:t>
            </a:r>
            <a:r>
              <a:rPr lang="en-US" altLang="en-US" sz="1200" dirty="0">
                <a:solidFill>
                  <a:schemeClr val="bg1">
                    <a:lumMod val="75000"/>
                  </a:schemeClr>
                </a:solidFill>
              </a:rPr>
              <a:t>, BCL, Patching, </a:t>
            </a:r>
            <a:r>
              <a:rPr lang="en-US" altLang="en-US" sz="1200" b="1" dirty="0">
                <a:solidFill>
                  <a:srgbClr val="0000FF"/>
                </a:solidFill>
              </a:rPr>
              <a:t>Kleber</a:t>
            </a:r>
          </a:p>
          <a:p>
            <a:pPr lvl="2" eaLnBrk="1" hangingPunct="1">
              <a:defRPr/>
            </a:pPr>
            <a:r>
              <a:rPr lang="en-US" altLang="en-US" sz="1200" dirty="0">
                <a:solidFill>
                  <a:schemeClr val="bg1"/>
                </a:solidFill>
              </a:rPr>
              <a:t>Sie sollten auch in Erwägung ziehen, topische Steroide abzusetzen, da diese die Reepithelisierung verzögern können. Als allgemeine Regel gilt: Wenn die Hornhaut deutlich verdünnt ist, vermeiden Sie topische Steroide.</a:t>
            </a:r>
          </a:p>
          <a:p>
            <a:pPr lvl="1" eaLnBrk="1" hangingPunct="1">
              <a:buFont typeface="Wingdings" panose="05000000000000000000" pitchFamily="2" charset="2"/>
              <a:buNone/>
              <a:defRPr/>
            </a:pPr>
            <a:r>
              <a:rPr lang="en-US" altLang="en-US" sz="1200" dirty="0">
                <a:solidFill>
                  <a:schemeClr val="bg1">
                    <a:lumMod val="75000"/>
                  </a:schemeClr>
                </a:solidFill>
              </a:rPr>
              <a:t>3) Unterdrückung der systemischen Entzündung </a:t>
            </a:r>
          </a:p>
          <a:p>
            <a:pPr eaLnBrk="1" hangingPunct="1">
              <a:defRPr/>
            </a:pPr>
            <a:endParaRPr lang="en-US" altLang="en-US" sz="2400" dirty="0"/>
          </a:p>
        </p:txBody>
      </p:sp>
      <p:sp>
        <p:nvSpPr>
          <p:cNvPr id="39948" name="Slide Number Placeholder 1">
            <a:extLst>
              <a:ext uri="{FF2B5EF4-FFF2-40B4-BE49-F238E27FC236}">
                <a16:creationId xmlns:a16="http://schemas.microsoft.com/office/drawing/2014/main" id="{359B9CD5-6655-FEF7-99AE-32ADEC983586}"/>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54560DE-521C-4D6B-BEE7-02D2FB8838F3}" type="slidenum">
              <a:rPr lang="en-US" altLang="en-US" sz="1000" smtClean="0"/>
              <a:t>87</a:t>
            </a:fld>
            <a:endParaRPr lang="en-US" altLang="en-US" sz="1000"/>
          </a:p>
        </p:txBody>
      </p:sp>
      <p:sp>
        <p:nvSpPr>
          <p:cNvPr id="15" name="Rectangle 14">
            <a:extLst>
              <a:ext uri="{FF2B5EF4-FFF2-40B4-BE49-F238E27FC236}">
                <a16:creationId xmlns:a16="http://schemas.microsoft.com/office/drawing/2014/main" id="{4F4A1438-B028-F68F-499C-F4517EC60117}"/>
              </a:ext>
            </a:extLst>
          </p:cNvPr>
          <p:cNvSpPr/>
          <p:nvPr/>
        </p:nvSpPr>
        <p:spPr>
          <a:xfrm>
            <a:off x="990600" y="3657600"/>
            <a:ext cx="4572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9950" name="TextBox 2">
            <a:extLst>
              <a:ext uri="{FF2B5EF4-FFF2-40B4-BE49-F238E27FC236}">
                <a16:creationId xmlns:a16="http://schemas.microsoft.com/office/drawing/2014/main" id="{9D53517D-4A93-A75C-F014-BA9B1E59A521}"/>
              </a:ext>
            </a:extLst>
          </p:cNvPr>
          <p:cNvSpPr txBox="1">
            <a:spLocks noChangeArrowheads="1"/>
          </p:cNvSpPr>
          <p:nvPr/>
        </p:nvSpPr>
        <p:spPr bwMode="auto">
          <a:xfrm>
            <a:off x="582613" y="3657600"/>
            <a:ext cx="8027987" cy="1195199"/>
          </a:xfrm>
          <a:prstGeom prst="rect">
            <a:avLst/>
          </a:prstGeom>
          <a:solidFill>
            <a:schemeClr val="bg2">
              <a:lumMod val="20000"/>
              <a:lumOff val="8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Um </a:t>
            </a:r>
            <a:r>
              <a:rPr lang="en-US" altLang="en-US" sz="1200" i="1" dirty="0" err="1">
                <a:solidFill>
                  <a:srgbClr val="0000FF"/>
                </a:solidFill>
              </a:rPr>
              <a:t>welche</a:t>
            </a:r>
            <a:r>
              <a:rPr lang="en-US" altLang="en-US" sz="1200" i="1" dirty="0">
                <a:solidFill>
                  <a:srgbClr val="0000FF"/>
                </a:solidFill>
              </a:rPr>
              <a:t> Art von </a:t>
            </a:r>
            <a:r>
              <a:rPr lang="en-US" altLang="en-US" sz="1200" i="1" dirty="0" err="1">
                <a:solidFill>
                  <a:srgbClr val="0000FF"/>
                </a:solidFill>
              </a:rPr>
              <a:t>Klebstoff</a:t>
            </a:r>
            <a:r>
              <a:rPr lang="en-US" altLang="en-US" sz="1200" i="1" dirty="0">
                <a:solidFill>
                  <a:srgbClr val="0000FF"/>
                </a:solidFill>
              </a:rPr>
              <a:t> </a:t>
            </a:r>
            <a:r>
              <a:rPr lang="en-US" altLang="en-US" sz="1200" i="1" dirty="0" err="1">
                <a:solidFill>
                  <a:srgbClr val="0000FF"/>
                </a:solidFill>
              </a:rPr>
              <a:t>handelt</a:t>
            </a:r>
            <a:r>
              <a:rPr lang="en-US" altLang="en-US" sz="1200" i="1" dirty="0">
                <a:solidFill>
                  <a:srgbClr val="0000FF"/>
                </a:solidFill>
              </a:rPr>
              <a:t> es </a:t>
            </a:r>
            <a:r>
              <a:rPr lang="en-US" altLang="en-US" sz="1200" i="1" dirty="0" err="1">
                <a:solidFill>
                  <a:srgbClr val="0000FF"/>
                </a:solidFill>
              </a:rPr>
              <a:t>sich</a:t>
            </a:r>
            <a:r>
              <a:rPr lang="en-US" altLang="en-US" sz="1200" i="1" dirty="0">
                <a:solidFill>
                  <a:srgbClr val="0000FF"/>
                </a:solidFill>
              </a:rPr>
              <a:t> </a:t>
            </a:r>
            <a:r>
              <a:rPr lang="en-US" altLang="en-US" sz="1200" i="1" dirty="0" err="1">
                <a:solidFill>
                  <a:srgbClr val="0000FF"/>
                </a:solidFill>
              </a:rPr>
              <a:t>hier</a:t>
            </a:r>
            <a:r>
              <a:rPr lang="en-US" altLang="en-US" sz="1200" i="1" dirty="0">
                <a:solidFill>
                  <a:srgbClr val="0000FF"/>
                </a:solidFill>
              </a:rPr>
              <a:t> </a:t>
            </a:r>
            <a:r>
              <a:rPr lang="en-US" altLang="en-US" sz="1200" i="1" dirty="0" err="1">
                <a:solidFill>
                  <a:srgbClr val="0000FF"/>
                </a:solidFill>
              </a:rPr>
              <a:t>konkret</a:t>
            </a:r>
            <a:r>
              <a:rPr lang="en-US" altLang="en-US" sz="1200" i="1" dirty="0">
                <a:solidFill>
                  <a:srgbClr val="0000FF"/>
                </a:solidFill>
              </a:rPr>
              <a:t>?</a:t>
            </a:r>
          </a:p>
          <a:p>
            <a:pPr eaLnBrk="1" hangingPunct="1">
              <a:spcBef>
                <a:spcPct val="0"/>
              </a:spcBef>
              <a:buClrTx/>
              <a:buSzTx/>
              <a:buFontTx/>
              <a:buNone/>
            </a:pPr>
            <a:r>
              <a:rPr lang="en-US" altLang="en-US" sz="1200" dirty="0" err="1">
                <a:solidFill>
                  <a:srgbClr val="0000FF"/>
                </a:solidFill>
              </a:rPr>
              <a:t>Cyanacrylat</a:t>
            </a:r>
            <a:r>
              <a:rPr lang="en-US" altLang="en-US" sz="1200" dirty="0">
                <a:solidFill>
                  <a:srgbClr val="0000FF"/>
                </a:solidFill>
              </a:rPr>
              <a:t>-Kleber</a:t>
            </a:r>
          </a:p>
          <a:p>
            <a:pPr eaLnBrk="1" hangingPunct="1">
              <a:spcBef>
                <a:spcPct val="0"/>
              </a:spcBef>
              <a:buClrTx/>
              <a:buSzTx/>
              <a:buFontTx/>
              <a:buNone/>
            </a:pPr>
            <a:endParaRPr lang="en-US" altLang="en-US" sz="1600" dirty="0">
              <a:solidFill>
                <a:srgbClr val="0000FF"/>
              </a:solidFill>
            </a:endParaRPr>
          </a:p>
          <a:p>
            <a:pPr eaLnBrk="1" hangingPunct="1">
              <a:spcBef>
                <a:spcPct val="0"/>
              </a:spcBef>
              <a:buClrTx/>
              <a:buSzTx/>
              <a:buFontTx/>
              <a:buNone/>
            </a:pPr>
            <a:r>
              <a:rPr lang="en-US" altLang="en-US" sz="1200" i="1" dirty="0" err="1">
                <a:solidFill>
                  <a:srgbClr val="0000FF"/>
                </a:solidFill>
              </a:rPr>
              <a:t>Inwiefern</a:t>
            </a:r>
            <a:r>
              <a:rPr lang="en-US" altLang="en-US" sz="1200" i="1" dirty="0">
                <a:solidFill>
                  <a:srgbClr val="0000FF"/>
                </a:solidFill>
              </a:rPr>
              <a:t> </a:t>
            </a:r>
            <a:r>
              <a:rPr lang="en-US" altLang="en-US" sz="1200" i="1" dirty="0" err="1">
                <a:solidFill>
                  <a:srgbClr val="0000FF"/>
                </a:solidFill>
              </a:rPr>
              <a:t>unterstützt</a:t>
            </a:r>
            <a:r>
              <a:rPr lang="en-US" altLang="en-US" sz="1200" i="1" dirty="0">
                <a:solidFill>
                  <a:srgbClr val="0000FF"/>
                </a:solidFill>
              </a:rPr>
              <a:t> der </a:t>
            </a:r>
            <a:r>
              <a:rPr lang="en-US" altLang="en-US" sz="1200" i="1" dirty="0" err="1">
                <a:solidFill>
                  <a:srgbClr val="0000FF"/>
                </a:solidFill>
              </a:rPr>
              <a:t>Klebstoff</a:t>
            </a:r>
            <a:r>
              <a:rPr lang="en-US" altLang="en-US" sz="1200" i="1" dirty="0">
                <a:solidFill>
                  <a:srgbClr val="0000FF"/>
                </a:solidFill>
              </a:rPr>
              <a:t> die </a:t>
            </a:r>
            <a:r>
              <a:rPr lang="en-US" altLang="en-US" sz="1200" i="1" dirty="0" err="1">
                <a:solidFill>
                  <a:srgbClr val="0000FF"/>
                </a:solidFill>
              </a:rPr>
              <a:t>Heilung</a:t>
            </a:r>
            <a:r>
              <a:rPr lang="en-US" altLang="en-US" sz="1200" i="1" dirty="0">
                <a:solidFill>
                  <a:srgbClr val="0000FF"/>
                </a:solidFill>
              </a:rPr>
              <a:t> </a:t>
            </a:r>
            <a:r>
              <a:rPr lang="en-US" altLang="en-US" sz="1200" i="1" dirty="0" err="1">
                <a:solidFill>
                  <a:srgbClr val="0000FF"/>
                </a:solidFill>
              </a:rPr>
              <a:t>bei</a:t>
            </a:r>
            <a:r>
              <a:rPr lang="en-US" altLang="en-US" sz="1200" i="1" dirty="0">
                <a:solidFill>
                  <a:srgbClr val="0000FF"/>
                </a:solidFill>
              </a:rPr>
              <a:t> PUK?</a:t>
            </a:r>
          </a:p>
          <a:p>
            <a:pPr eaLnBrk="1" hangingPunct="1">
              <a:spcBef>
                <a:spcPct val="0"/>
              </a:spcBef>
              <a:buClrTx/>
              <a:buSzTx/>
              <a:buFontTx/>
              <a:buNone/>
            </a:pPr>
            <a:r>
              <a:rPr lang="en-US" altLang="en-US" sz="1200" i="1" dirty="0">
                <a:solidFill>
                  <a:srgbClr val="0000FF"/>
                </a:solidFill>
              </a:rPr>
              <a:t>1) </a:t>
            </a:r>
            <a:r>
              <a:rPr lang="en-US" altLang="en-US" sz="1200" dirty="0" err="1">
                <a:solidFill>
                  <a:srgbClr val="0000FF"/>
                </a:solidFill>
              </a:rPr>
              <a:t>Er</a:t>
            </a:r>
            <a:r>
              <a:rPr lang="en-US" altLang="en-US" sz="1200" dirty="0">
                <a:solidFill>
                  <a:srgbClr val="0000FF"/>
                </a:solidFill>
              </a:rPr>
              <a:t> </a:t>
            </a:r>
            <a:r>
              <a:rPr lang="en-US" altLang="en-US" sz="1200" dirty="0" err="1">
                <a:solidFill>
                  <a:srgbClr val="0000FF"/>
                </a:solidFill>
              </a:rPr>
              <a:t>sorgt</a:t>
            </a:r>
            <a:r>
              <a:rPr lang="en-US" altLang="en-US" sz="1200" dirty="0">
                <a:solidFill>
                  <a:srgbClr val="0000FF"/>
                </a:solidFill>
              </a:rPr>
              <a:t> </a:t>
            </a:r>
            <a:r>
              <a:rPr lang="en-US" altLang="en-US" sz="1200" dirty="0" err="1">
                <a:solidFill>
                  <a:srgbClr val="0000FF"/>
                </a:solidFill>
              </a:rPr>
              <a:t>für</a:t>
            </a:r>
            <a:r>
              <a:rPr lang="en-US" altLang="en-US" sz="1200" dirty="0">
                <a:solidFill>
                  <a:srgbClr val="0000FF"/>
                </a:solidFill>
              </a:rPr>
              <a:t> </a:t>
            </a:r>
            <a:r>
              <a:rPr lang="en-US" altLang="en-US" sz="1200" dirty="0" err="1">
                <a:solidFill>
                  <a:srgbClr val="0000FF"/>
                </a:solidFill>
              </a:rPr>
              <a:t>tektonische</a:t>
            </a:r>
            <a:r>
              <a:rPr lang="en-US" altLang="en-US" sz="1200" dirty="0">
                <a:solidFill>
                  <a:srgbClr val="0000FF"/>
                </a:solidFill>
              </a:rPr>
              <a:t> </a:t>
            </a:r>
            <a:r>
              <a:rPr lang="en-US" altLang="en-US" sz="1200" dirty="0" err="1">
                <a:solidFill>
                  <a:srgbClr val="0000FF"/>
                </a:solidFill>
              </a:rPr>
              <a:t>Stabilität</a:t>
            </a:r>
            <a:r>
              <a:rPr lang="en-US" altLang="en-US" sz="1200" dirty="0">
                <a:solidFill>
                  <a:srgbClr val="0000FF"/>
                </a:solidFill>
              </a:rPr>
              <a:t> und </a:t>
            </a:r>
            <a:r>
              <a:rPr lang="en-US" altLang="en-US" sz="1200" dirty="0" err="1"/>
              <a:t>verringert</a:t>
            </a:r>
            <a:r>
              <a:rPr lang="en-US" altLang="en-US" sz="1200" dirty="0"/>
              <a:t> </a:t>
            </a:r>
            <a:r>
              <a:rPr lang="en-US" altLang="en-US" sz="1200" dirty="0" err="1"/>
              <a:t>dadurch</a:t>
            </a:r>
            <a:r>
              <a:rPr lang="en-US" altLang="en-US" sz="1200" dirty="0"/>
              <a:t> das </a:t>
            </a:r>
            <a:r>
              <a:rPr lang="en-US" altLang="en-US" sz="1200" dirty="0" err="1"/>
              <a:t>Risiko</a:t>
            </a:r>
            <a:r>
              <a:rPr lang="en-US" altLang="en-US" sz="1200" dirty="0"/>
              <a:t> </a:t>
            </a:r>
            <a:r>
              <a:rPr lang="en-US" altLang="en-US" sz="1200" dirty="0" err="1"/>
              <a:t>einer</a:t>
            </a:r>
            <a:r>
              <a:rPr lang="en-US" altLang="en-US" sz="1200" dirty="0"/>
              <a:t> Perforation</a:t>
            </a:r>
          </a:p>
          <a:p>
            <a:pPr eaLnBrk="1" hangingPunct="1">
              <a:spcBef>
                <a:spcPct val="0"/>
              </a:spcBef>
              <a:buClrTx/>
              <a:buSzTx/>
              <a:buFontTx/>
              <a:buNone/>
            </a:pPr>
            <a:r>
              <a:rPr lang="en-US" altLang="en-US" sz="1200" i="1" dirty="0">
                <a:solidFill>
                  <a:srgbClr val="0000FF"/>
                </a:solidFill>
              </a:rPr>
              <a:t>2) </a:t>
            </a:r>
            <a:r>
              <a:rPr lang="en-US" altLang="en-US" sz="1200" dirty="0" err="1">
                <a:solidFill>
                  <a:srgbClr val="0000FF"/>
                </a:solidFill>
              </a:rPr>
              <a:t>Er</a:t>
            </a:r>
            <a:r>
              <a:rPr lang="en-US" altLang="en-US" sz="1200" dirty="0">
                <a:solidFill>
                  <a:srgbClr val="0000FF"/>
                </a:solidFill>
              </a:rPr>
              <a:t> </a:t>
            </a:r>
            <a:r>
              <a:rPr lang="en-US" altLang="en-US" sz="1200" dirty="0" err="1">
                <a:solidFill>
                  <a:srgbClr val="0000FF"/>
                </a:solidFill>
              </a:rPr>
              <a:t>wirkt</a:t>
            </a:r>
            <a:r>
              <a:rPr lang="en-US" altLang="en-US" sz="1200" dirty="0">
                <a:solidFill>
                  <a:srgbClr val="0000FF"/>
                </a:solidFill>
              </a:rPr>
              <a:t> </a:t>
            </a:r>
            <a:r>
              <a:rPr lang="en-US" altLang="en-US" sz="1200" dirty="0" err="1">
                <a:solidFill>
                  <a:srgbClr val="0000FF"/>
                </a:solidFill>
              </a:rPr>
              <a:t>als</a:t>
            </a:r>
            <a:r>
              <a:rPr lang="en-US" altLang="en-US" sz="1200" dirty="0">
                <a:solidFill>
                  <a:srgbClr val="0000FF"/>
                </a:solidFill>
              </a:rPr>
              <a:t> </a:t>
            </a:r>
            <a:r>
              <a:rPr lang="en-US" altLang="en-US" sz="1200" dirty="0" err="1">
                <a:solidFill>
                  <a:srgbClr val="0000FF"/>
                </a:solidFill>
              </a:rPr>
              <a:t>Barriere</a:t>
            </a:r>
            <a:r>
              <a:rPr lang="en-US" altLang="en-US" sz="1200" dirty="0">
                <a:solidFill>
                  <a:srgbClr val="0000FF"/>
                </a:solidFill>
              </a:rPr>
              <a:t>, die </a:t>
            </a:r>
            <a:r>
              <a:rPr lang="en-US" altLang="en-US" sz="1200" dirty="0" err="1">
                <a:solidFill>
                  <a:srgbClr val="0000FF"/>
                </a:solidFill>
              </a:rPr>
              <a:t>verhindert</a:t>
            </a:r>
            <a:r>
              <a:rPr lang="en-US" altLang="en-US" sz="1200" dirty="0">
                <a:solidFill>
                  <a:srgbClr val="0000FF"/>
                </a:solidFill>
              </a:rPr>
              <a:t>, </a:t>
            </a:r>
            <a:r>
              <a:rPr lang="en-US" altLang="en-US" sz="1200" dirty="0" err="1">
                <a:solidFill>
                  <a:srgbClr val="0000FF"/>
                </a:solidFill>
              </a:rPr>
              <a:t>dass</a:t>
            </a:r>
            <a:r>
              <a:rPr lang="en-US" altLang="en-US" sz="1200" dirty="0">
                <a:solidFill>
                  <a:srgbClr val="0000FF"/>
                </a:solidFill>
              </a:rPr>
              <a:t> PMNs das </a:t>
            </a:r>
            <a:r>
              <a:rPr lang="en-US" altLang="en-US" sz="1200" dirty="0" err="1">
                <a:solidFill>
                  <a:srgbClr val="0000FF"/>
                </a:solidFill>
              </a:rPr>
              <a:t>Hornhautstroma</a:t>
            </a:r>
            <a:r>
              <a:rPr lang="en-US" altLang="en-US" sz="1200" dirty="0">
                <a:solidFill>
                  <a:srgbClr val="0000FF"/>
                </a:solidFill>
              </a:rPr>
              <a:t> </a:t>
            </a:r>
            <a:r>
              <a:rPr lang="en-US" altLang="en-US" sz="1200" dirty="0" err="1">
                <a:solidFill>
                  <a:srgbClr val="0000FF"/>
                </a:solidFill>
              </a:rPr>
              <a:t>erreichen</a:t>
            </a:r>
            <a:r>
              <a:rPr lang="en-US" altLang="en-US" sz="1200" dirty="0">
                <a:solidFill>
                  <a:srgbClr val="0000FF"/>
                </a:solidFill>
              </a:rPr>
              <a:t> (und </a:t>
            </a:r>
            <a:r>
              <a:rPr lang="en-US" altLang="en-US" sz="1200" dirty="0" err="1">
                <a:solidFill>
                  <a:srgbClr val="0000FF"/>
                </a:solidFill>
              </a:rPr>
              <a:t>zerstören</a:t>
            </a:r>
            <a:r>
              <a:rPr lang="en-US" altLang="en-US" sz="1200" dirty="0">
                <a:solidFill>
                  <a:srgbClr val="0000FF"/>
                </a:solidFill>
              </a:rPr>
              <a:t>) </a:t>
            </a:r>
          </a:p>
        </p:txBody>
      </p:sp>
      <p:sp>
        <p:nvSpPr>
          <p:cNvPr id="2" name="Oval 1">
            <a:extLst>
              <a:ext uri="{FF2B5EF4-FFF2-40B4-BE49-F238E27FC236}">
                <a16:creationId xmlns:a16="http://schemas.microsoft.com/office/drawing/2014/main" id="{23E9DC0B-8D6B-368B-30D1-F6528543B9FD}"/>
              </a:ext>
            </a:extLst>
          </p:cNvPr>
          <p:cNvSpPr/>
          <p:nvPr/>
        </p:nvSpPr>
        <p:spPr>
          <a:xfrm>
            <a:off x="5562600" y="2582333"/>
            <a:ext cx="762000" cy="5715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 name="Text Box 4">
            <a:extLst>
              <a:ext uri="{FF2B5EF4-FFF2-40B4-BE49-F238E27FC236}">
                <a16:creationId xmlns:a16="http://schemas.microsoft.com/office/drawing/2014/main" id="{9F9C9F85-CFB7-E2A8-9D77-3BF264E1DF3C}"/>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9" name="TextBox 3">
            <a:extLst>
              <a:ext uri="{FF2B5EF4-FFF2-40B4-BE49-F238E27FC236}">
                <a16:creationId xmlns:a16="http://schemas.microsoft.com/office/drawing/2014/main" id="{74655DE6-7422-4E5F-9F87-5E3E70FB7590}"/>
              </a:ext>
            </a:extLst>
          </p:cNvPr>
          <p:cNvSpPr txBox="1">
            <a:spLocks noChangeArrowheads="1"/>
          </p:cNvSpPr>
          <p:nvPr/>
        </p:nvSpPr>
        <p:spPr bwMode="auto">
          <a:xfrm>
            <a:off x="568325" y="5313363"/>
            <a:ext cx="8042275" cy="764312"/>
          </a:xfrm>
          <a:prstGeom prst="rect">
            <a:avLst/>
          </a:prstGeom>
          <a:solidFill>
            <a:srgbClr val="A3E7FF"/>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err="1">
                <a:solidFill>
                  <a:srgbClr val="0000FF"/>
                </a:solidFill>
              </a:rPr>
              <a:t>Welche</a:t>
            </a:r>
            <a:r>
              <a:rPr lang="en-US" altLang="en-US" sz="1200" i="1" dirty="0">
                <a:solidFill>
                  <a:srgbClr val="0000FF"/>
                </a:solidFill>
              </a:rPr>
              <a:t> </a:t>
            </a:r>
            <a:r>
              <a:rPr lang="en-US" altLang="en-US" sz="1200" i="1" dirty="0" err="1">
                <a:solidFill>
                  <a:srgbClr val="0000FF"/>
                </a:solidFill>
              </a:rPr>
              <a:t>weitere</a:t>
            </a:r>
            <a:r>
              <a:rPr lang="en-US" altLang="en-US" sz="1200" i="1" dirty="0">
                <a:solidFill>
                  <a:srgbClr val="0000FF"/>
                </a:solidFill>
              </a:rPr>
              <a:t> </a:t>
            </a:r>
            <a:r>
              <a:rPr lang="en-US" altLang="en-US" sz="1200" i="1" dirty="0" err="1">
                <a:solidFill>
                  <a:srgbClr val="0000FF"/>
                </a:solidFill>
              </a:rPr>
              <a:t>therapeutische</a:t>
            </a:r>
            <a:r>
              <a:rPr lang="en-US" altLang="en-US" sz="1200" i="1" dirty="0">
                <a:solidFill>
                  <a:srgbClr val="0000FF"/>
                </a:solidFill>
              </a:rPr>
              <a:t> </a:t>
            </a:r>
            <a:r>
              <a:rPr lang="en-US" altLang="en-US" sz="1200" i="1" dirty="0" err="1">
                <a:solidFill>
                  <a:srgbClr val="0000FF"/>
                </a:solidFill>
              </a:rPr>
              <a:t>Maßnahme</a:t>
            </a:r>
            <a:r>
              <a:rPr lang="en-US" altLang="en-US" sz="1200" i="1" dirty="0">
                <a:solidFill>
                  <a:srgbClr val="0000FF"/>
                </a:solidFill>
              </a:rPr>
              <a:t> muss </a:t>
            </a:r>
            <a:r>
              <a:rPr lang="en-US" altLang="en-US" sz="1200" i="1" dirty="0" err="1">
                <a:solidFill>
                  <a:srgbClr val="0000FF"/>
                </a:solidFill>
              </a:rPr>
              <a:t>bei</a:t>
            </a:r>
            <a:r>
              <a:rPr lang="en-US" altLang="en-US" sz="1200" i="1" dirty="0">
                <a:solidFill>
                  <a:srgbClr val="0000FF"/>
                </a:solidFill>
              </a:rPr>
              <a:t> der </a:t>
            </a:r>
            <a:r>
              <a:rPr lang="en-US" altLang="en-US" sz="1200" i="1" dirty="0" err="1">
                <a:solidFill>
                  <a:srgbClr val="0000FF"/>
                </a:solidFill>
              </a:rPr>
              <a:t>Verwendung</a:t>
            </a:r>
            <a:r>
              <a:rPr lang="en-US" altLang="en-US" sz="1200" i="1" dirty="0">
                <a:solidFill>
                  <a:srgbClr val="0000FF"/>
                </a:solidFill>
              </a:rPr>
              <a:t> von </a:t>
            </a:r>
            <a:r>
              <a:rPr lang="en-US" altLang="en-US" sz="1200" i="1" dirty="0" err="1">
                <a:solidFill>
                  <a:srgbClr val="0000FF"/>
                </a:solidFill>
              </a:rPr>
              <a:t>Cyanacrylat</a:t>
            </a:r>
            <a:r>
              <a:rPr lang="en-US" altLang="en-US" sz="1200" i="1" dirty="0">
                <a:solidFill>
                  <a:srgbClr val="0000FF"/>
                </a:solidFill>
              </a:rPr>
              <a:t>-Kleber </a:t>
            </a:r>
            <a:r>
              <a:rPr lang="en-US" altLang="en-US" sz="1200" i="1" dirty="0" err="1">
                <a:solidFill>
                  <a:srgbClr val="0000FF"/>
                </a:solidFill>
              </a:rPr>
              <a:t>zusätzlich</a:t>
            </a:r>
            <a:r>
              <a:rPr lang="en-US" altLang="en-US" sz="1200" i="1" dirty="0">
                <a:solidFill>
                  <a:srgbClr val="0000FF"/>
                </a:solidFill>
              </a:rPr>
              <a:t> </a:t>
            </a:r>
            <a:r>
              <a:rPr lang="en-US" altLang="en-US" sz="1200" i="1" dirty="0" err="1">
                <a:solidFill>
                  <a:srgbClr val="0000FF"/>
                </a:solidFill>
              </a:rPr>
              <a:t>angewendet</a:t>
            </a:r>
            <a:r>
              <a:rPr lang="en-US" altLang="en-US" sz="1200" i="1" dirty="0">
                <a:solidFill>
                  <a:srgbClr val="0000FF"/>
                </a:solidFill>
              </a:rPr>
              <a:t> </a:t>
            </a:r>
            <a:r>
              <a:rPr lang="en-US" altLang="en-US" sz="1200" i="1" dirty="0" err="1">
                <a:solidFill>
                  <a:srgbClr val="0000FF"/>
                </a:solidFill>
              </a:rPr>
              <a:t>werden</a:t>
            </a:r>
            <a:r>
              <a:rPr lang="en-US" altLang="en-US" sz="1200" i="1" dirty="0">
                <a:solidFill>
                  <a:srgbClr val="0000FF"/>
                </a:solidFill>
              </a:rPr>
              <a:t>?</a:t>
            </a:r>
          </a:p>
          <a:p>
            <a:pPr eaLnBrk="1" hangingPunct="1">
              <a:spcBef>
                <a:spcPct val="0"/>
              </a:spcBef>
              <a:buClrTx/>
              <a:buSzTx/>
              <a:buFontTx/>
              <a:buNone/>
            </a:pPr>
            <a:r>
              <a:rPr lang="en-US" altLang="en-US" sz="1200" dirty="0" err="1">
                <a:solidFill>
                  <a:srgbClr val="0000FF"/>
                </a:solidFill>
              </a:rPr>
              <a:t>Über</a:t>
            </a:r>
            <a:r>
              <a:rPr lang="en-US" altLang="en-US" sz="1200" dirty="0">
                <a:solidFill>
                  <a:srgbClr val="0000FF"/>
                </a:solidFill>
              </a:rPr>
              <a:t> der </a:t>
            </a:r>
            <a:r>
              <a:rPr lang="en-US" altLang="en-US" sz="1200" dirty="0" err="1">
                <a:solidFill>
                  <a:srgbClr val="0000FF"/>
                </a:solidFill>
              </a:rPr>
              <a:t>geklebten</a:t>
            </a:r>
            <a:r>
              <a:rPr lang="en-US" altLang="en-US" sz="1200" dirty="0">
                <a:solidFill>
                  <a:srgbClr val="0000FF"/>
                </a:solidFill>
              </a:rPr>
              <a:t> </a:t>
            </a:r>
            <a:r>
              <a:rPr lang="en-US" altLang="en-US" sz="1200" dirty="0" err="1">
                <a:solidFill>
                  <a:srgbClr val="0000FF"/>
                </a:solidFill>
              </a:rPr>
              <a:t>Hornhaut</a:t>
            </a:r>
            <a:r>
              <a:rPr lang="en-US" altLang="en-US" sz="1200" dirty="0">
                <a:solidFill>
                  <a:srgbClr val="0000FF"/>
                </a:solidFill>
              </a:rPr>
              <a:t> muss </a:t>
            </a:r>
            <a:r>
              <a:rPr lang="en-US" altLang="en-US" sz="1200" dirty="0" err="1">
                <a:solidFill>
                  <a:srgbClr val="0000FF"/>
                </a:solidFill>
              </a:rPr>
              <a:t>ein</a:t>
            </a:r>
            <a:r>
              <a:rPr lang="en-US" altLang="en-US" sz="1200" dirty="0">
                <a:solidFill>
                  <a:srgbClr val="0000FF"/>
                </a:solidFill>
              </a:rPr>
              <a:t> BCL </a:t>
            </a:r>
            <a:r>
              <a:rPr lang="en-US" altLang="en-US" sz="1200" dirty="0" err="1">
                <a:solidFill>
                  <a:srgbClr val="0000FF"/>
                </a:solidFill>
              </a:rPr>
              <a:t>angebracht</a:t>
            </a:r>
            <a:r>
              <a:rPr lang="en-US" altLang="en-US" sz="1200" dirty="0">
                <a:solidFill>
                  <a:srgbClr val="0000FF"/>
                </a:solidFill>
              </a:rPr>
              <a:t> </a:t>
            </a:r>
            <a:r>
              <a:rPr lang="en-US" altLang="en-US" sz="1200" dirty="0" err="1">
                <a:solidFill>
                  <a:srgbClr val="0000FF"/>
                </a:solidFill>
              </a:rPr>
              <a:t>werden</a:t>
            </a:r>
            <a:r>
              <a:rPr lang="en-US" altLang="en-US" sz="1200" dirty="0">
                <a:solidFill>
                  <a:srgbClr val="0000FF"/>
                </a:solidFill>
              </a:rPr>
              <a:t> </a:t>
            </a:r>
          </a:p>
          <a:p>
            <a:pPr eaLnBrk="1" hangingPunct="1">
              <a:spcBef>
                <a:spcPct val="0"/>
              </a:spcBef>
              <a:buClrTx/>
              <a:buSzTx/>
              <a:buFontTx/>
              <a:buNone/>
            </a:pPr>
            <a:r>
              <a:rPr lang="en-US" altLang="en-US" sz="1200" dirty="0" err="1">
                <a:solidFill>
                  <a:srgbClr val="A3E7FF"/>
                </a:solidFill>
              </a:rPr>
              <a:t>Über</a:t>
            </a:r>
            <a:r>
              <a:rPr lang="en-US" altLang="en-US" sz="1200" dirty="0">
                <a:solidFill>
                  <a:srgbClr val="A3E7FF"/>
                </a:solidFill>
              </a:rPr>
              <a:t> der geklebten Hornhaut muss ein BCL angebracht werden </a:t>
            </a:r>
          </a:p>
        </p:txBody>
      </p:sp>
    </p:spTree>
    <p:extLst>
      <p:ext uri="{BB962C8B-B14F-4D97-AF65-F5344CB8AC3E}">
        <p14:creationId xmlns:p14="http://schemas.microsoft.com/office/powerpoint/2010/main" val="165375473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14C31-D2EA-EAC8-7F0F-AE0EBD4E9227}"/>
            </a:ext>
          </a:extLst>
        </p:cNvPr>
        <p:cNvGrpSpPr/>
        <p:nvPr/>
      </p:nvGrpSpPr>
      <p:grpSpPr>
        <a:xfrm>
          <a:off x="0" y="0"/>
          <a:ext cx="0" cy="0"/>
          <a:chOff x="0" y="0"/>
          <a:chExt cx="0" cy="0"/>
        </a:xfrm>
      </p:grpSpPr>
      <p:sp>
        <p:nvSpPr>
          <p:cNvPr id="39945" name="Rectangle 11">
            <a:extLst>
              <a:ext uri="{FF2B5EF4-FFF2-40B4-BE49-F238E27FC236}">
                <a16:creationId xmlns:a16="http://schemas.microsoft.com/office/drawing/2014/main" id="{A2D10259-9C79-4473-72A7-D075EDB430B6}"/>
              </a:ext>
            </a:extLst>
          </p:cNvPr>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1274" name="Rectangle 12">
            <a:extLst>
              <a:ext uri="{FF2B5EF4-FFF2-40B4-BE49-F238E27FC236}">
                <a16:creationId xmlns:a16="http://schemas.microsoft.com/office/drawing/2014/main" id="{35A1853A-FAC9-0401-9624-2A3E97256573}"/>
              </a:ext>
            </a:extLst>
          </p:cNvPr>
          <p:cNvSpPr>
            <a:spLocks noGrp="1" noChangeArrowheads="1"/>
          </p:cNvSpPr>
          <p:nvPr>
            <p:ph type="body" idx="1"/>
          </p:nvPr>
        </p:nvSpPr>
        <p:spPr>
          <a:xfrm>
            <a:off x="457200" y="1816799"/>
            <a:ext cx="8534400" cy="4876800"/>
          </a:xfrm>
        </p:spPr>
        <p:txBody>
          <a:bodyPr wrap="square" lIns="25400" tIns="12700" rIns="25400" bIns="12700"/>
          <a:lstStyle/>
          <a:p>
            <a:pPr eaLnBrk="1" hangingPunct="1">
              <a:defRPr/>
            </a:pPr>
            <a:r>
              <a:rPr lang="en-US" altLang="en-US" sz="1200" dirty="0">
                <a:solidFill>
                  <a:schemeClr val="bg1">
                    <a:lumMod val="75000"/>
                  </a:schemeClr>
                </a:solidFill>
              </a:rPr>
              <a:t>Autoimmun-PUK ist in der Regel einseitig und </a:t>
            </a:r>
            <a:r>
              <a:rPr lang="en-US" altLang="en-US" sz="1200" dirty="0" err="1">
                <a:solidFill>
                  <a:schemeClr val="bg1">
                    <a:lumMod val="75000"/>
                  </a:schemeClr>
                </a:solidFill>
              </a:rPr>
              <a:t>sektoral </a:t>
            </a:r>
            <a:r>
              <a:rPr lang="en-US" altLang="en-US" sz="1200" dirty="0">
                <a:solidFill>
                  <a:schemeClr val="bg1">
                    <a:lumMod val="75000"/>
                  </a:schemeClr>
                </a:solidFill>
              </a:rPr>
              <a:t>                        </a:t>
            </a:r>
          </a:p>
          <a:p>
            <a:pPr eaLnBrk="1" hangingPunct="1">
              <a:defRPr/>
            </a:pPr>
            <a:r>
              <a:rPr lang="en-US" altLang="en-US" sz="1200" dirty="0">
                <a:solidFill>
                  <a:schemeClr val="bg1">
                    <a:lumMod val="75000"/>
                  </a:schemeClr>
                </a:solidFill>
              </a:rPr>
              <a:t>Sie kündigt häufig eine Verschlimmerung einer systemischen Erkrankung an </a:t>
            </a:r>
          </a:p>
          <a:p>
            <a:pPr eaLnBrk="1" hangingPunct="1">
              <a:defRPr/>
            </a:pPr>
            <a:r>
              <a:rPr lang="en-US" altLang="en-US" sz="1200" dirty="0">
                <a:solidFill>
                  <a:schemeClr val="bg1">
                    <a:lumMod val="75000"/>
                  </a:schemeClr>
                </a:solidFill>
              </a:rPr>
              <a:t>Das Behandlungsziel besteht darin, das Abschmelzen des K durch drei Maßnahmen zu stoppen:</a:t>
            </a:r>
          </a:p>
          <a:p>
            <a:pPr lvl="1" eaLnBrk="1" hangingPunct="1">
              <a:buFont typeface="Wingdings" panose="05000000000000000000" pitchFamily="2" charset="2"/>
              <a:buNone/>
              <a:defRPr/>
            </a:pPr>
            <a:r>
              <a:rPr lang="en-US" altLang="en-US" sz="1200" dirty="0">
                <a:solidFill>
                  <a:schemeClr val="bg1">
                    <a:lumMod val="75000"/>
                  </a:schemeClr>
                </a:solidFill>
              </a:rPr>
              <a:t>1) Verbesserung der Benetzung</a:t>
            </a:r>
          </a:p>
          <a:p>
            <a:pPr lvl="1" eaLnBrk="1" hangingPunct="1">
              <a:buNone/>
              <a:defRPr/>
            </a:pPr>
            <a:r>
              <a:rPr lang="en-US" altLang="en-US" sz="1200" dirty="0">
                <a:solidFill>
                  <a:schemeClr val="bg1">
                    <a:lumMod val="75000"/>
                  </a:schemeClr>
                </a:solidFill>
              </a:rPr>
              <a:t>2) Förderung der Reepithelisierung </a:t>
            </a:r>
            <a:r>
              <a:rPr lang="en-US" altLang="en-US" sz="1200" dirty="0" err="1">
                <a:solidFill>
                  <a:schemeClr val="bg1">
                    <a:lumMod val="75000"/>
                  </a:schemeClr>
                </a:solidFill>
              </a:rPr>
              <a:t>durch</a:t>
            </a:r>
            <a:r>
              <a:rPr lang="en-US" altLang="en-US" sz="1200" dirty="0">
                <a:solidFill>
                  <a:schemeClr val="bg1">
                    <a:lumMod val="75000"/>
                  </a:schemeClr>
                </a:solidFill>
              </a:rPr>
              <a:t> </a:t>
            </a:r>
            <a:r>
              <a:rPr lang="en-US" altLang="en-US" sz="1200" dirty="0" err="1">
                <a:solidFill>
                  <a:schemeClr val="bg1">
                    <a:lumMod val="75000"/>
                  </a:schemeClr>
                </a:solidFill>
              </a:rPr>
              <a:t>Befeuchtung</a:t>
            </a:r>
            <a:r>
              <a:rPr lang="en-US" altLang="en-US" sz="1200" dirty="0">
                <a:solidFill>
                  <a:schemeClr val="bg1">
                    <a:lumMod val="75000"/>
                  </a:schemeClr>
                </a:solidFill>
              </a:rPr>
              <a:t>, BCL, Patching, </a:t>
            </a:r>
            <a:r>
              <a:rPr lang="en-US" altLang="en-US" sz="1200" b="1" dirty="0">
                <a:solidFill>
                  <a:srgbClr val="0000FF"/>
                </a:solidFill>
              </a:rPr>
              <a:t>Kleber</a:t>
            </a:r>
          </a:p>
          <a:p>
            <a:pPr lvl="2" eaLnBrk="1" hangingPunct="1">
              <a:defRPr/>
            </a:pPr>
            <a:r>
              <a:rPr lang="en-US" altLang="en-US" sz="1200" dirty="0">
                <a:solidFill>
                  <a:schemeClr val="bg1"/>
                </a:solidFill>
              </a:rPr>
              <a:t>Sie sollten auch in Erwägung ziehen, topische Steroide abzusetzen, da diese die Reepithelisierung verzögern können. Als allgemeine Regel gilt: Wenn die Hornhaut deutlich verdünnt ist, vermeiden Sie topische Steroide.</a:t>
            </a:r>
          </a:p>
          <a:p>
            <a:pPr lvl="1" eaLnBrk="1" hangingPunct="1">
              <a:buFont typeface="Wingdings" panose="05000000000000000000" pitchFamily="2" charset="2"/>
              <a:buNone/>
              <a:defRPr/>
            </a:pPr>
            <a:r>
              <a:rPr lang="en-US" altLang="en-US" sz="1200" dirty="0">
                <a:solidFill>
                  <a:schemeClr val="bg1">
                    <a:lumMod val="75000"/>
                  </a:schemeClr>
                </a:solidFill>
              </a:rPr>
              <a:t>3) Unterdrückung der systemischen Entzündung </a:t>
            </a:r>
          </a:p>
          <a:p>
            <a:pPr eaLnBrk="1" hangingPunct="1">
              <a:defRPr/>
            </a:pPr>
            <a:endParaRPr lang="en-US" altLang="en-US" sz="2400" dirty="0"/>
          </a:p>
        </p:txBody>
      </p:sp>
      <p:sp>
        <p:nvSpPr>
          <p:cNvPr id="39948" name="Slide Number Placeholder 1">
            <a:extLst>
              <a:ext uri="{FF2B5EF4-FFF2-40B4-BE49-F238E27FC236}">
                <a16:creationId xmlns:a16="http://schemas.microsoft.com/office/drawing/2014/main" id="{359B9CD5-6655-FEF7-99AE-32ADEC983586}"/>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54560DE-521C-4D6B-BEE7-02D2FB8838F3}" type="slidenum">
              <a:rPr lang="en-US" altLang="en-US" sz="1000" smtClean="0"/>
              <a:t>88</a:t>
            </a:fld>
            <a:endParaRPr lang="en-US" altLang="en-US" sz="1000"/>
          </a:p>
        </p:txBody>
      </p:sp>
      <p:sp>
        <p:nvSpPr>
          <p:cNvPr id="15" name="Rectangle 14">
            <a:extLst>
              <a:ext uri="{FF2B5EF4-FFF2-40B4-BE49-F238E27FC236}">
                <a16:creationId xmlns:a16="http://schemas.microsoft.com/office/drawing/2014/main" id="{4F4A1438-B028-F68F-499C-F4517EC60117}"/>
              </a:ext>
            </a:extLst>
          </p:cNvPr>
          <p:cNvSpPr/>
          <p:nvPr/>
        </p:nvSpPr>
        <p:spPr>
          <a:xfrm>
            <a:off x="990600" y="3657600"/>
            <a:ext cx="4572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9950" name="TextBox 2">
            <a:extLst>
              <a:ext uri="{FF2B5EF4-FFF2-40B4-BE49-F238E27FC236}">
                <a16:creationId xmlns:a16="http://schemas.microsoft.com/office/drawing/2014/main" id="{9D53517D-4A93-A75C-F014-BA9B1E59A521}"/>
              </a:ext>
            </a:extLst>
          </p:cNvPr>
          <p:cNvSpPr txBox="1">
            <a:spLocks noChangeArrowheads="1"/>
          </p:cNvSpPr>
          <p:nvPr/>
        </p:nvSpPr>
        <p:spPr bwMode="auto">
          <a:xfrm>
            <a:off x="582613" y="3657600"/>
            <a:ext cx="8027987" cy="1195199"/>
          </a:xfrm>
          <a:prstGeom prst="rect">
            <a:avLst/>
          </a:prstGeom>
          <a:solidFill>
            <a:schemeClr val="bg2">
              <a:lumMod val="20000"/>
              <a:lumOff val="8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Um </a:t>
            </a:r>
            <a:r>
              <a:rPr lang="en-US" altLang="en-US" sz="1200" i="1" dirty="0" err="1">
                <a:solidFill>
                  <a:srgbClr val="0000FF"/>
                </a:solidFill>
              </a:rPr>
              <a:t>welche</a:t>
            </a:r>
            <a:r>
              <a:rPr lang="en-US" altLang="en-US" sz="1200" i="1" dirty="0">
                <a:solidFill>
                  <a:srgbClr val="0000FF"/>
                </a:solidFill>
              </a:rPr>
              <a:t> Art von </a:t>
            </a:r>
            <a:r>
              <a:rPr lang="en-US" altLang="en-US" sz="1200" i="1" dirty="0" err="1">
                <a:solidFill>
                  <a:srgbClr val="0000FF"/>
                </a:solidFill>
              </a:rPr>
              <a:t>Klebstoff</a:t>
            </a:r>
            <a:r>
              <a:rPr lang="en-US" altLang="en-US" sz="1200" i="1" dirty="0">
                <a:solidFill>
                  <a:srgbClr val="0000FF"/>
                </a:solidFill>
              </a:rPr>
              <a:t> </a:t>
            </a:r>
            <a:r>
              <a:rPr lang="en-US" altLang="en-US" sz="1200" i="1" dirty="0" err="1">
                <a:solidFill>
                  <a:srgbClr val="0000FF"/>
                </a:solidFill>
              </a:rPr>
              <a:t>handelt</a:t>
            </a:r>
            <a:r>
              <a:rPr lang="en-US" altLang="en-US" sz="1200" i="1" dirty="0">
                <a:solidFill>
                  <a:srgbClr val="0000FF"/>
                </a:solidFill>
              </a:rPr>
              <a:t> es </a:t>
            </a:r>
            <a:r>
              <a:rPr lang="en-US" altLang="en-US" sz="1200" i="1" dirty="0" err="1">
                <a:solidFill>
                  <a:srgbClr val="0000FF"/>
                </a:solidFill>
              </a:rPr>
              <a:t>sich</a:t>
            </a:r>
            <a:r>
              <a:rPr lang="en-US" altLang="en-US" sz="1200" i="1" dirty="0">
                <a:solidFill>
                  <a:srgbClr val="0000FF"/>
                </a:solidFill>
              </a:rPr>
              <a:t> </a:t>
            </a:r>
            <a:r>
              <a:rPr lang="en-US" altLang="en-US" sz="1200" i="1" dirty="0" err="1">
                <a:solidFill>
                  <a:srgbClr val="0000FF"/>
                </a:solidFill>
              </a:rPr>
              <a:t>hier</a:t>
            </a:r>
            <a:r>
              <a:rPr lang="en-US" altLang="en-US" sz="1200" i="1" dirty="0">
                <a:solidFill>
                  <a:srgbClr val="0000FF"/>
                </a:solidFill>
              </a:rPr>
              <a:t> </a:t>
            </a:r>
            <a:r>
              <a:rPr lang="en-US" altLang="en-US" sz="1200" i="1" dirty="0" err="1">
                <a:solidFill>
                  <a:srgbClr val="0000FF"/>
                </a:solidFill>
              </a:rPr>
              <a:t>konkret</a:t>
            </a:r>
            <a:r>
              <a:rPr lang="en-US" altLang="en-US" sz="1200" i="1" dirty="0">
                <a:solidFill>
                  <a:srgbClr val="0000FF"/>
                </a:solidFill>
              </a:rPr>
              <a:t>?</a:t>
            </a:r>
          </a:p>
          <a:p>
            <a:pPr eaLnBrk="1" hangingPunct="1">
              <a:spcBef>
                <a:spcPct val="0"/>
              </a:spcBef>
              <a:buClrTx/>
              <a:buSzTx/>
              <a:buFontTx/>
              <a:buNone/>
            </a:pPr>
            <a:r>
              <a:rPr lang="en-US" altLang="en-US" sz="1200" dirty="0" err="1">
                <a:solidFill>
                  <a:srgbClr val="0000FF"/>
                </a:solidFill>
              </a:rPr>
              <a:t>Cyanacrylat</a:t>
            </a:r>
            <a:r>
              <a:rPr lang="en-US" altLang="en-US" sz="1200" dirty="0">
                <a:solidFill>
                  <a:srgbClr val="0000FF"/>
                </a:solidFill>
              </a:rPr>
              <a:t>-Kleber</a:t>
            </a:r>
          </a:p>
          <a:p>
            <a:pPr eaLnBrk="1" hangingPunct="1">
              <a:spcBef>
                <a:spcPct val="0"/>
              </a:spcBef>
              <a:buClrTx/>
              <a:buSzTx/>
              <a:buFontTx/>
              <a:buNone/>
            </a:pPr>
            <a:endParaRPr lang="en-US" altLang="en-US" sz="1600" dirty="0">
              <a:solidFill>
                <a:srgbClr val="0000FF"/>
              </a:solidFill>
            </a:endParaRPr>
          </a:p>
          <a:p>
            <a:pPr eaLnBrk="1" hangingPunct="1">
              <a:spcBef>
                <a:spcPct val="0"/>
              </a:spcBef>
              <a:buClrTx/>
              <a:buSzTx/>
              <a:buFontTx/>
              <a:buNone/>
            </a:pPr>
            <a:r>
              <a:rPr lang="en-US" altLang="en-US" sz="1200" i="1" dirty="0" err="1">
                <a:solidFill>
                  <a:srgbClr val="0000FF"/>
                </a:solidFill>
              </a:rPr>
              <a:t>Inwiefern</a:t>
            </a:r>
            <a:r>
              <a:rPr lang="en-US" altLang="en-US" sz="1200" i="1" dirty="0">
                <a:solidFill>
                  <a:srgbClr val="0000FF"/>
                </a:solidFill>
              </a:rPr>
              <a:t> </a:t>
            </a:r>
            <a:r>
              <a:rPr lang="en-US" altLang="en-US" sz="1200" i="1" dirty="0" err="1">
                <a:solidFill>
                  <a:srgbClr val="0000FF"/>
                </a:solidFill>
              </a:rPr>
              <a:t>unterstützt</a:t>
            </a:r>
            <a:r>
              <a:rPr lang="en-US" altLang="en-US" sz="1200" i="1" dirty="0">
                <a:solidFill>
                  <a:srgbClr val="0000FF"/>
                </a:solidFill>
              </a:rPr>
              <a:t> der </a:t>
            </a:r>
            <a:r>
              <a:rPr lang="en-US" altLang="en-US" sz="1200" i="1" dirty="0" err="1">
                <a:solidFill>
                  <a:srgbClr val="0000FF"/>
                </a:solidFill>
              </a:rPr>
              <a:t>Klebstoff</a:t>
            </a:r>
            <a:r>
              <a:rPr lang="en-US" altLang="en-US" sz="1200" i="1" dirty="0">
                <a:solidFill>
                  <a:srgbClr val="0000FF"/>
                </a:solidFill>
              </a:rPr>
              <a:t> die </a:t>
            </a:r>
            <a:r>
              <a:rPr lang="en-US" altLang="en-US" sz="1200" i="1" dirty="0" err="1">
                <a:solidFill>
                  <a:srgbClr val="0000FF"/>
                </a:solidFill>
              </a:rPr>
              <a:t>Heilung</a:t>
            </a:r>
            <a:r>
              <a:rPr lang="en-US" altLang="en-US" sz="1200" i="1" dirty="0">
                <a:solidFill>
                  <a:srgbClr val="0000FF"/>
                </a:solidFill>
              </a:rPr>
              <a:t> </a:t>
            </a:r>
            <a:r>
              <a:rPr lang="en-US" altLang="en-US" sz="1200" i="1" dirty="0" err="1">
                <a:solidFill>
                  <a:srgbClr val="0000FF"/>
                </a:solidFill>
              </a:rPr>
              <a:t>bei</a:t>
            </a:r>
            <a:r>
              <a:rPr lang="en-US" altLang="en-US" sz="1200" i="1" dirty="0">
                <a:solidFill>
                  <a:srgbClr val="0000FF"/>
                </a:solidFill>
              </a:rPr>
              <a:t> PUK?</a:t>
            </a:r>
          </a:p>
          <a:p>
            <a:pPr eaLnBrk="1" hangingPunct="1">
              <a:spcBef>
                <a:spcPct val="0"/>
              </a:spcBef>
              <a:buClrTx/>
              <a:buSzTx/>
              <a:buFontTx/>
              <a:buNone/>
            </a:pPr>
            <a:r>
              <a:rPr lang="en-US" altLang="en-US" sz="1200" i="1" dirty="0">
                <a:solidFill>
                  <a:srgbClr val="0000FF"/>
                </a:solidFill>
              </a:rPr>
              <a:t>1) </a:t>
            </a:r>
            <a:r>
              <a:rPr lang="en-US" altLang="en-US" sz="1200" dirty="0" err="1">
                <a:solidFill>
                  <a:srgbClr val="0000FF"/>
                </a:solidFill>
              </a:rPr>
              <a:t>Er</a:t>
            </a:r>
            <a:r>
              <a:rPr lang="en-US" altLang="en-US" sz="1200" dirty="0">
                <a:solidFill>
                  <a:srgbClr val="0000FF"/>
                </a:solidFill>
              </a:rPr>
              <a:t> </a:t>
            </a:r>
            <a:r>
              <a:rPr lang="en-US" altLang="en-US" sz="1200" dirty="0" err="1">
                <a:solidFill>
                  <a:srgbClr val="0000FF"/>
                </a:solidFill>
              </a:rPr>
              <a:t>sorgt</a:t>
            </a:r>
            <a:r>
              <a:rPr lang="en-US" altLang="en-US" sz="1200" dirty="0">
                <a:solidFill>
                  <a:srgbClr val="0000FF"/>
                </a:solidFill>
              </a:rPr>
              <a:t> </a:t>
            </a:r>
            <a:r>
              <a:rPr lang="en-US" altLang="en-US" sz="1200" dirty="0" err="1">
                <a:solidFill>
                  <a:srgbClr val="0000FF"/>
                </a:solidFill>
              </a:rPr>
              <a:t>für</a:t>
            </a:r>
            <a:r>
              <a:rPr lang="en-US" altLang="en-US" sz="1200" dirty="0">
                <a:solidFill>
                  <a:srgbClr val="0000FF"/>
                </a:solidFill>
              </a:rPr>
              <a:t> </a:t>
            </a:r>
            <a:r>
              <a:rPr lang="en-US" altLang="en-US" sz="1200" dirty="0" err="1">
                <a:solidFill>
                  <a:srgbClr val="0000FF"/>
                </a:solidFill>
              </a:rPr>
              <a:t>tektonische</a:t>
            </a:r>
            <a:r>
              <a:rPr lang="en-US" altLang="en-US" sz="1200" dirty="0">
                <a:solidFill>
                  <a:srgbClr val="0000FF"/>
                </a:solidFill>
              </a:rPr>
              <a:t> </a:t>
            </a:r>
            <a:r>
              <a:rPr lang="en-US" altLang="en-US" sz="1200" dirty="0" err="1">
                <a:solidFill>
                  <a:srgbClr val="0000FF"/>
                </a:solidFill>
              </a:rPr>
              <a:t>Stabilität</a:t>
            </a:r>
            <a:r>
              <a:rPr lang="en-US" altLang="en-US" sz="1200" dirty="0">
                <a:solidFill>
                  <a:srgbClr val="0000FF"/>
                </a:solidFill>
              </a:rPr>
              <a:t> und </a:t>
            </a:r>
            <a:r>
              <a:rPr lang="en-US" altLang="en-US" sz="1200" dirty="0" err="1"/>
              <a:t>verringert</a:t>
            </a:r>
            <a:r>
              <a:rPr lang="en-US" altLang="en-US" sz="1200" dirty="0"/>
              <a:t> </a:t>
            </a:r>
            <a:r>
              <a:rPr lang="en-US" altLang="en-US" sz="1200" dirty="0" err="1"/>
              <a:t>dadurch</a:t>
            </a:r>
            <a:r>
              <a:rPr lang="en-US" altLang="en-US" sz="1200" dirty="0"/>
              <a:t> das </a:t>
            </a:r>
            <a:r>
              <a:rPr lang="en-US" altLang="en-US" sz="1200" dirty="0" err="1"/>
              <a:t>Risiko</a:t>
            </a:r>
            <a:r>
              <a:rPr lang="en-US" altLang="en-US" sz="1200" dirty="0"/>
              <a:t> </a:t>
            </a:r>
            <a:r>
              <a:rPr lang="en-US" altLang="en-US" sz="1200" dirty="0" err="1"/>
              <a:t>einer</a:t>
            </a:r>
            <a:r>
              <a:rPr lang="en-US" altLang="en-US" sz="1200" dirty="0"/>
              <a:t> Perforation</a:t>
            </a:r>
          </a:p>
          <a:p>
            <a:pPr eaLnBrk="1" hangingPunct="1">
              <a:spcBef>
                <a:spcPct val="0"/>
              </a:spcBef>
              <a:buClrTx/>
              <a:buSzTx/>
              <a:buFontTx/>
              <a:buNone/>
            </a:pPr>
            <a:r>
              <a:rPr lang="en-US" altLang="en-US" sz="1200" i="1" dirty="0">
                <a:solidFill>
                  <a:srgbClr val="0000FF"/>
                </a:solidFill>
              </a:rPr>
              <a:t>2) </a:t>
            </a:r>
            <a:r>
              <a:rPr lang="en-US" altLang="en-US" sz="1200" dirty="0" err="1">
                <a:solidFill>
                  <a:srgbClr val="0000FF"/>
                </a:solidFill>
              </a:rPr>
              <a:t>Er</a:t>
            </a:r>
            <a:r>
              <a:rPr lang="en-US" altLang="en-US" sz="1200" dirty="0">
                <a:solidFill>
                  <a:srgbClr val="0000FF"/>
                </a:solidFill>
              </a:rPr>
              <a:t> </a:t>
            </a:r>
            <a:r>
              <a:rPr lang="en-US" altLang="en-US" sz="1200" dirty="0" err="1">
                <a:solidFill>
                  <a:srgbClr val="0000FF"/>
                </a:solidFill>
              </a:rPr>
              <a:t>wirkt</a:t>
            </a:r>
            <a:r>
              <a:rPr lang="en-US" altLang="en-US" sz="1200" dirty="0">
                <a:solidFill>
                  <a:srgbClr val="0000FF"/>
                </a:solidFill>
              </a:rPr>
              <a:t> </a:t>
            </a:r>
            <a:r>
              <a:rPr lang="en-US" altLang="en-US" sz="1200" dirty="0" err="1">
                <a:solidFill>
                  <a:srgbClr val="0000FF"/>
                </a:solidFill>
              </a:rPr>
              <a:t>als</a:t>
            </a:r>
            <a:r>
              <a:rPr lang="en-US" altLang="en-US" sz="1200" dirty="0">
                <a:solidFill>
                  <a:srgbClr val="0000FF"/>
                </a:solidFill>
              </a:rPr>
              <a:t> </a:t>
            </a:r>
            <a:r>
              <a:rPr lang="en-US" altLang="en-US" sz="1200" dirty="0" err="1">
                <a:solidFill>
                  <a:srgbClr val="0000FF"/>
                </a:solidFill>
              </a:rPr>
              <a:t>Barriere</a:t>
            </a:r>
            <a:r>
              <a:rPr lang="en-US" altLang="en-US" sz="1200" dirty="0">
                <a:solidFill>
                  <a:srgbClr val="0000FF"/>
                </a:solidFill>
              </a:rPr>
              <a:t>, die </a:t>
            </a:r>
            <a:r>
              <a:rPr lang="en-US" altLang="en-US" sz="1200" dirty="0" err="1">
                <a:solidFill>
                  <a:srgbClr val="0000FF"/>
                </a:solidFill>
              </a:rPr>
              <a:t>verhindert</a:t>
            </a:r>
            <a:r>
              <a:rPr lang="en-US" altLang="en-US" sz="1200" dirty="0">
                <a:solidFill>
                  <a:srgbClr val="0000FF"/>
                </a:solidFill>
              </a:rPr>
              <a:t>, </a:t>
            </a:r>
            <a:r>
              <a:rPr lang="en-US" altLang="en-US" sz="1200" dirty="0" err="1">
                <a:solidFill>
                  <a:srgbClr val="0000FF"/>
                </a:solidFill>
              </a:rPr>
              <a:t>dass</a:t>
            </a:r>
            <a:r>
              <a:rPr lang="en-US" altLang="en-US" sz="1200" dirty="0">
                <a:solidFill>
                  <a:srgbClr val="0000FF"/>
                </a:solidFill>
              </a:rPr>
              <a:t> PMNs das </a:t>
            </a:r>
            <a:r>
              <a:rPr lang="en-US" altLang="en-US" sz="1200" dirty="0" err="1">
                <a:solidFill>
                  <a:srgbClr val="0000FF"/>
                </a:solidFill>
              </a:rPr>
              <a:t>Hornhautstroma</a:t>
            </a:r>
            <a:r>
              <a:rPr lang="en-US" altLang="en-US" sz="1200" dirty="0">
                <a:solidFill>
                  <a:srgbClr val="0000FF"/>
                </a:solidFill>
              </a:rPr>
              <a:t> </a:t>
            </a:r>
            <a:r>
              <a:rPr lang="en-US" altLang="en-US" sz="1200" dirty="0" err="1">
                <a:solidFill>
                  <a:srgbClr val="0000FF"/>
                </a:solidFill>
              </a:rPr>
              <a:t>erreichen</a:t>
            </a:r>
            <a:r>
              <a:rPr lang="en-US" altLang="en-US" sz="1200" dirty="0">
                <a:solidFill>
                  <a:srgbClr val="0000FF"/>
                </a:solidFill>
              </a:rPr>
              <a:t> (und </a:t>
            </a:r>
            <a:r>
              <a:rPr lang="en-US" altLang="en-US" sz="1200" dirty="0" err="1">
                <a:solidFill>
                  <a:srgbClr val="0000FF"/>
                </a:solidFill>
              </a:rPr>
              <a:t>zerstören</a:t>
            </a:r>
            <a:r>
              <a:rPr lang="en-US" altLang="en-US" sz="1200" dirty="0">
                <a:solidFill>
                  <a:srgbClr val="0000FF"/>
                </a:solidFill>
              </a:rPr>
              <a:t>) </a:t>
            </a:r>
          </a:p>
        </p:txBody>
      </p:sp>
      <p:sp>
        <p:nvSpPr>
          <p:cNvPr id="2" name="Oval 1">
            <a:extLst>
              <a:ext uri="{FF2B5EF4-FFF2-40B4-BE49-F238E27FC236}">
                <a16:creationId xmlns:a16="http://schemas.microsoft.com/office/drawing/2014/main" id="{23E9DC0B-8D6B-368B-30D1-F6528543B9FD}"/>
              </a:ext>
            </a:extLst>
          </p:cNvPr>
          <p:cNvSpPr/>
          <p:nvPr/>
        </p:nvSpPr>
        <p:spPr>
          <a:xfrm>
            <a:off x="5562600" y="2582333"/>
            <a:ext cx="762000" cy="5715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 name="Text Box 4">
            <a:extLst>
              <a:ext uri="{FF2B5EF4-FFF2-40B4-BE49-F238E27FC236}">
                <a16:creationId xmlns:a16="http://schemas.microsoft.com/office/drawing/2014/main" id="{9F9C9F85-CFB7-E2A8-9D77-3BF264E1DF3C}"/>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9" name="TextBox 3">
            <a:extLst>
              <a:ext uri="{FF2B5EF4-FFF2-40B4-BE49-F238E27FC236}">
                <a16:creationId xmlns:a16="http://schemas.microsoft.com/office/drawing/2014/main" id="{74655DE6-7422-4E5F-9F87-5E3E70FB7590}"/>
              </a:ext>
            </a:extLst>
          </p:cNvPr>
          <p:cNvSpPr txBox="1">
            <a:spLocks noChangeArrowheads="1"/>
          </p:cNvSpPr>
          <p:nvPr/>
        </p:nvSpPr>
        <p:spPr bwMode="auto">
          <a:xfrm>
            <a:off x="568325" y="5313363"/>
            <a:ext cx="8042275" cy="764312"/>
          </a:xfrm>
          <a:prstGeom prst="rect">
            <a:avLst/>
          </a:prstGeom>
          <a:solidFill>
            <a:srgbClr val="A3E7FF"/>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err="1">
                <a:solidFill>
                  <a:srgbClr val="0000FF"/>
                </a:solidFill>
              </a:rPr>
              <a:t>Welche</a:t>
            </a:r>
            <a:r>
              <a:rPr lang="en-US" altLang="en-US" sz="1200" i="1" dirty="0">
                <a:solidFill>
                  <a:srgbClr val="0000FF"/>
                </a:solidFill>
              </a:rPr>
              <a:t> </a:t>
            </a:r>
            <a:r>
              <a:rPr lang="en-US" altLang="en-US" sz="1200" i="1" dirty="0" err="1">
                <a:solidFill>
                  <a:srgbClr val="0000FF"/>
                </a:solidFill>
              </a:rPr>
              <a:t>weitere</a:t>
            </a:r>
            <a:r>
              <a:rPr lang="en-US" altLang="en-US" sz="1200" i="1" dirty="0">
                <a:solidFill>
                  <a:srgbClr val="0000FF"/>
                </a:solidFill>
              </a:rPr>
              <a:t> </a:t>
            </a:r>
            <a:r>
              <a:rPr lang="en-US" altLang="en-US" sz="1200" i="1" dirty="0" err="1">
                <a:solidFill>
                  <a:srgbClr val="0000FF"/>
                </a:solidFill>
              </a:rPr>
              <a:t>therapeutische</a:t>
            </a:r>
            <a:r>
              <a:rPr lang="en-US" altLang="en-US" sz="1200" i="1" dirty="0">
                <a:solidFill>
                  <a:srgbClr val="0000FF"/>
                </a:solidFill>
              </a:rPr>
              <a:t> </a:t>
            </a:r>
            <a:r>
              <a:rPr lang="en-US" altLang="en-US" sz="1200" i="1" dirty="0" err="1">
                <a:solidFill>
                  <a:srgbClr val="0000FF"/>
                </a:solidFill>
              </a:rPr>
              <a:t>Maßnahme</a:t>
            </a:r>
            <a:r>
              <a:rPr lang="en-US" altLang="en-US" sz="1200" i="1" dirty="0">
                <a:solidFill>
                  <a:srgbClr val="0000FF"/>
                </a:solidFill>
              </a:rPr>
              <a:t> muss </a:t>
            </a:r>
            <a:r>
              <a:rPr lang="en-US" altLang="en-US" sz="1200" i="1" dirty="0" err="1">
                <a:solidFill>
                  <a:srgbClr val="0000FF"/>
                </a:solidFill>
              </a:rPr>
              <a:t>bei</a:t>
            </a:r>
            <a:r>
              <a:rPr lang="en-US" altLang="en-US" sz="1200" i="1" dirty="0">
                <a:solidFill>
                  <a:srgbClr val="0000FF"/>
                </a:solidFill>
              </a:rPr>
              <a:t> der </a:t>
            </a:r>
            <a:r>
              <a:rPr lang="en-US" altLang="en-US" sz="1200" i="1" dirty="0" err="1">
                <a:solidFill>
                  <a:srgbClr val="0000FF"/>
                </a:solidFill>
              </a:rPr>
              <a:t>Verwendung</a:t>
            </a:r>
            <a:r>
              <a:rPr lang="en-US" altLang="en-US" sz="1200" i="1" dirty="0">
                <a:solidFill>
                  <a:srgbClr val="0000FF"/>
                </a:solidFill>
              </a:rPr>
              <a:t> von </a:t>
            </a:r>
            <a:r>
              <a:rPr lang="en-US" altLang="en-US" sz="1200" i="1" dirty="0" err="1">
                <a:solidFill>
                  <a:srgbClr val="0000FF"/>
                </a:solidFill>
              </a:rPr>
              <a:t>Cyanacrylat</a:t>
            </a:r>
            <a:r>
              <a:rPr lang="en-US" altLang="en-US" sz="1200" i="1" dirty="0">
                <a:solidFill>
                  <a:srgbClr val="0000FF"/>
                </a:solidFill>
              </a:rPr>
              <a:t>-Kleber </a:t>
            </a:r>
            <a:r>
              <a:rPr lang="en-US" altLang="en-US" sz="1200" i="1" dirty="0" err="1">
                <a:solidFill>
                  <a:srgbClr val="0000FF"/>
                </a:solidFill>
              </a:rPr>
              <a:t>zusätzlich</a:t>
            </a:r>
            <a:r>
              <a:rPr lang="en-US" altLang="en-US" sz="1200" i="1" dirty="0">
                <a:solidFill>
                  <a:srgbClr val="0000FF"/>
                </a:solidFill>
              </a:rPr>
              <a:t> </a:t>
            </a:r>
            <a:r>
              <a:rPr lang="en-US" altLang="en-US" sz="1200" i="1" dirty="0" err="1">
                <a:solidFill>
                  <a:srgbClr val="0000FF"/>
                </a:solidFill>
              </a:rPr>
              <a:t>angewendet</a:t>
            </a:r>
            <a:r>
              <a:rPr lang="en-US" altLang="en-US" sz="1200" i="1" dirty="0">
                <a:solidFill>
                  <a:srgbClr val="0000FF"/>
                </a:solidFill>
              </a:rPr>
              <a:t> </a:t>
            </a:r>
            <a:r>
              <a:rPr lang="en-US" altLang="en-US" sz="1200" i="1" dirty="0" err="1">
                <a:solidFill>
                  <a:srgbClr val="0000FF"/>
                </a:solidFill>
              </a:rPr>
              <a:t>werden</a:t>
            </a:r>
            <a:r>
              <a:rPr lang="en-US" altLang="en-US" sz="1200" i="1" dirty="0">
                <a:solidFill>
                  <a:srgbClr val="0000FF"/>
                </a:solidFill>
              </a:rPr>
              <a:t>?</a:t>
            </a:r>
          </a:p>
          <a:p>
            <a:pPr eaLnBrk="1" hangingPunct="1">
              <a:spcBef>
                <a:spcPct val="0"/>
              </a:spcBef>
              <a:buClrTx/>
              <a:buSzTx/>
              <a:buFontTx/>
              <a:buNone/>
            </a:pPr>
            <a:r>
              <a:rPr lang="en-US" altLang="en-US" sz="1200" dirty="0" err="1">
                <a:solidFill>
                  <a:srgbClr val="0000FF"/>
                </a:solidFill>
              </a:rPr>
              <a:t>Über</a:t>
            </a:r>
            <a:r>
              <a:rPr lang="en-US" altLang="en-US" sz="1200" dirty="0">
                <a:solidFill>
                  <a:srgbClr val="0000FF"/>
                </a:solidFill>
              </a:rPr>
              <a:t> der </a:t>
            </a:r>
            <a:r>
              <a:rPr lang="en-US" altLang="en-US" sz="1200" dirty="0" err="1">
                <a:solidFill>
                  <a:srgbClr val="0000FF"/>
                </a:solidFill>
              </a:rPr>
              <a:t>geklebten</a:t>
            </a:r>
            <a:r>
              <a:rPr lang="en-US" altLang="en-US" sz="1200" dirty="0">
                <a:solidFill>
                  <a:srgbClr val="0000FF"/>
                </a:solidFill>
              </a:rPr>
              <a:t> </a:t>
            </a:r>
            <a:r>
              <a:rPr lang="en-US" altLang="en-US" sz="1200" dirty="0" err="1">
                <a:solidFill>
                  <a:srgbClr val="0000FF"/>
                </a:solidFill>
              </a:rPr>
              <a:t>Hornhaut</a:t>
            </a:r>
            <a:r>
              <a:rPr lang="en-US" altLang="en-US" sz="1200" dirty="0">
                <a:solidFill>
                  <a:srgbClr val="0000FF"/>
                </a:solidFill>
              </a:rPr>
              <a:t> muss </a:t>
            </a:r>
            <a:r>
              <a:rPr lang="en-US" altLang="en-US" sz="1200" dirty="0" err="1">
                <a:solidFill>
                  <a:srgbClr val="0000FF"/>
                </a:solidFill>
              </a:rPr>
              <a:t>ein</a:t>
            </a:r>
            <a:r>
              <a:rPr lang="en-US" altLang="en-US" sz="1200" dirty="0">
                <a:solidFill>
                  <a:srgbClr val="0000FF"/>
                </a:solidFill>
              </a:rPr>
              <a:t> BCL </a:t>
            </a:r>
            <a:r>
              <a:rPr lang="en-US" altLang="en-US" sz="1200" dirty="0" err="1">
                <a:solidFill>
                  <a:srgbClr val="0000FF"/>
                </a:solidFill>
              </a:rPr>
              <a:t>angebracht</a:t>
            </a:r>
            <a:r>
              <a:rPr lang="en-US" altLang="en-US" sz="1200" dirty="0">
                <a:solidFill>
                  <a:srgbClr val="0000FF"/>
                </a:solidFill>
              </a:rPr>
              <a:t> </a:t>
            </a:r>
            <a:r>
              <a:rPr lang="en-US" altLang="en-US" sz="1200" dirty="0" err="1">
                <a:solidFill>
                  <a:srgbClr val="0000FF"/>
                </a:solidFill>
              </a:rPr>
              <a:t>werden</a:t>
            </a:r>
            <a:r>
              <a:rPr lang="en-US" altLang="en-US" sz="1200" dirty="0">
                <a:solidFill>
                  <a:srgbClr val="0000FF"/>
                </a:solidFill>
              </a:rPr>
              <a:t> </a:t>
            </a:r>
          </a:p>
          <a:p>
            <a:pPr eaLnBrk="1" hangingPunct="1">
              <a:spcBef>
                <a:spcPct val="0"/>
              </a:spcBef>
              <a:buClrTx/>
              <a:buSzTx/>
              <a:buFontTx/>
              <a:buNone/>
            </a:pPr>
            <a:r>
              <a:rPr lang="en-US" altLang="en-US" sz="1200" dirty="0" err="1">
                <a:solidFill>
                  <a:srgbClr val="A3E7FF"/>
                </a:solidFill>
              </a:rPr>
              <a:t>Über</a:t>
            </a:r>
            <a:r>
              <a:rPr lang="en-US" altLang="en-US" sz="1200" dirty="0">
                <a:solidFill>
                  <a:srgbClr val="A3E7FF"/>
                </a:solidFill>
              </a:rPr>
              <a:t> der geklebten Hornhaut muss ein BCL angebracht werden </a:t>
            </a:r>
          </a:p>
        </p:txBody>
      </p:sp>
      <p:sp>
        <p:nvSpPr>
          <p:cNvPr id="11" name="TextBox 4">
            <a:extLst>
              <a:ext uri="{FF2B5EF4-FFF2-40B4-BE49-F238E27FC236}">
                <a16:creationId xmlns:a16="http://schemas.microsoft.com/office/drawing/2014/main" id="{38D187A6-321D-448A-9521-D03E95C93BF3}"/>
              </a:ext>
            </a:extLst>
          </p:cNvPr>
          <p:cNvSpPr txBox="1">
            <a:spLocks noChangeArrowheads="1"/>
          </p:cNvSpPr>
          <p:nvPr/>
        </p:nvSpPr>
        <p:spPr bwMode="auto">
          <a:xfrm>
            <a:off x="335275" y="6084249"/>
            <a:ext cx="8930650" cy="21031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Welche weitere therapeutische Maßnahme muss bei der Anwendung eines BCL zusätzlich durchgeführt </a:t>
            </a:r>
            <a:r>
              <a:rPr lang="en-US" altLang="en-US" sz="1200" i="1" dirty="0" err="1">
                <a:solidFill>
                  <a:srgbClr val="0000FF"/>
                </a:solidFill>
              </a:rPr>
              <a:t>werden</a:t>
            </a:r>
            <a:r>
              <a:rPr lang="en-US" altLang="en-US" sz="1200" i="1" dirty="0">
                <a:solidFill>
                  <a:srgbClr val="0000FF"/>
                </a:solidFill>
              </a:rPr>
              <a:t>?</a:t>
            </a:r>
          </a:p>
        </p:txBody>
      </p:sp>
    </p:spTree>
    <p:extLst>
      <p:ext uri="{BB962C8B-B14F-4D97-AF65-F5344CB8AC3E}">
        <p14:creationId xmlns:p14="http://schemas.microsoft.com/office/powerpoint/2010/main" val="225817844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14C31-D2EA-EAC8-7F0F-AE0EBD4E9227}"/>
            </a:ext>
          </a:extLst>
        </p:cNvPr>
        <p:cNvGrpSpPr/>
        <p:nvPr/>
      </p:nvGrpSpPr>
      <p:grpSpPr>
        <a:xfrm>
          <a:off x="0" y="0"/>
          <a:ext cx="0" cy="0"/>
          <a:chOff x="0" y="0"/>
          <a:chExt cx="0" cy="0"/>
        </a:xfrm>
      </p:grpSpPr>
      <p:sp>
        <p:nvSpPr>
          <p:cNvPr id="39945" name="Rectangle 11">
            <a:extLst>
              <a:ext uri="{FF2B5EF4-FFF2-40B4-BE49-F238E27FC236}">
                <a16:creationId xmlns:a16="http://schemas.microsoft.com/office/drawing/2014/main" id="{A2D10259-9C79-4473-72A7-D075EDB430B6}"/>
              </a:ext>
            </a:extLst>
          </p:cNvPr>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1274" name="Rectangle 12">
            <a:extLst>
              <a:ext uri="{FF2B5EF4-FFF2-40B4-BE49-F238E27FC236}">
                <a16:creationId xmlns:a16="http://schemas.microsoft.com/office/drawing/2014/main" id="{35A1853A-FAC9-0401-9624-2A3E97256573}"/>
              </a:ext>
            </a:extLst>
          </p:cNvPr>
          <p:cNvSpPr>
            <a:spLocks noGrp="1" noChangeArrowheads="1"/>
          </p:cNvSpPr>
          <p:nvPr>
            <p:ph type="body" idx="1"/>
          </p:nvPr>
        </p:nvSpPr>
        <p:spPr>
          <a:xfrm>
            <a:off x="457200" y="1816799"/>
            <a:ext cx="8534400" cy="4876800"/>
          </a:xfrm>
        </p:spPr>
        <p:txBody>
          <a:bodyPr wrap="square" lIns="25400" tIns="12700" rIns="25400" bIns="12700"/>
          <a:lstStyle/>
          <a:p>
            <a:pPr eaLnBrk="1" hangingPunct="1">
              <a:defRPr/>
            </a:pPr>
            <a:r>
              <a:rPr lang="en-US" altLang="en-US" sz="1200" dirty="0">
                <a:solidFill>
                  <a:schemeClr val="bg1">
                    <a:lumMod val="75000"/>
                  </a:schemeClr>
                </a:solidFill>
              </a:rPr>
              <a:t>Autoimmun-PUK ist in der Regel einseitig und </a:t>
            </a:r>
            <a:r>
              <a:rPr lang="en-US" altLang="en-US" sz="1200" dirty="0" err="1">
                <a:solidFill>
                  <a:schemeClr val="bg1">
                    <a:lumMod val="75000"/>
                  </a:schemeClr>
                </a:solidFill>
              </a:rPr>
              <a:t>sektoral </a:t>
            </a:r>
            <a:r>
              <a:rPr lang="en-US" altLang="en-US" sz="1200" dirty="0">
                <a:solidFill>
                  <a:schemeClr val="bg1">
                    <a:lumMod val="75000"/>
                  </a:schemeClr>
                </a:solidFill>
              </a:rPr>
              <a:t>                        </a:t>
            </a:r>
          </a:p>
          <a:p>
            <a:pPr eaLnBrk="1" hangingPunct="1">
              <a:defRPr/>
            </a:pPr>
            <a:r>
              <a:rPr lang="en-US" altLang="en-US" sz="1200" dirty="0">
                <a:solidFill>
                  <a:schemeClr val="bg1">
                    <a:lumMod val="75000"/>
                  </a:schemeClr>
                </a:solidFill>
              </a:rPr>
              <a:t>Sie kündigt häufig eine Verschlimmerung einer systemischen Erkrankung an </a:t>
            </a:r>
          </a:p>
          <a:p>
            <a:pPr eaLnBrk="1" hangingPunct="1">
              <a:defRPr/>
            </a:pPr>
            <a:r>
              <a:rPr lang="en-US" altLang="en-US" sz="1200" dirty="0">
                <a:solidFill>
                  <a:schemeClr val="bg1">
                    <a:lumMod val="75000"/>
                  </a:schemeClr>
                </a:solidFill>
              </a:rPr>
              <a:t>Das Behandlungsziel besteht darin, das Abschmelzen des K durch drei Maßnahmen zu stoppen:</a:t>
            </a:r>
          </a:p>
          <a:p>
            <a:pPr lvl="1" eaLnBrk="1" hangingPunct="1">
              <a:buFont typeface="Wingdings" panose="05000000000000000000" pitchFamily="2" charset="2"/>
              <a:buNone/>
              <a:defRPr/>
            </a:pPr>
            <a:r>
              <a:rPr lang="en-US" altLang="en-US" sz="1200" dirty="0">
                <a:solidFill>
                  <a:schemeClr val="bg1">
                    <a:lumMod val="75000"/>
                  </a:schemeClr>
                </a:solidFill>
              </a:rPr>
              <a:t>1) Verbesserung der Benetzung</a:t>
            </a:r>
          </a:p>
          <a:p>
            <a:pPr lvl="1" eaLnBrk="1" hangingPunct="1">
              <a:buNone/>
              <a:defRPr/>
            </a:pPr>
            <a:r>
              <a:rPr lang="en-US" altLang="en-US" sz="1200" dirty="0">
                <a:solidFill>
                  <a:schemeClr val="bg1">
                    <a:lumMod val="75000"/>
                  </a:schemeClr>
                </a:solidFill>
              </a:rPr>
              <a:t>2) Förderung der Reepithelisierung </a:t>
            </a:r>
            <a:r>
              <a:rPr lang="en-US" altLang="en-US" sz="1200" dirty="0" err="1">
                <a:solidFill>
                  <a:schemeClr val="bg1">
                    <a:lumMod val="75000"/>
                  </a:schemeClr>
                </a:solidFill>
              </a:rPr>
              <a:t>durch</a:t>
            </a:r>
            <a:r>
              <a:rPr lang="en-US" altLang="en-US" sz="1200" dirty="0">
                <a:solidFill>
                  <a:schemeClr val="bg1">
                    <a:lumMod val="75000"/>
                  </a:schemeClr>
                </a:solidFill>
              </a:rPr>
              <a:t> </a:t>
            </a:r>
            <a:r>
              <a:rPr lang="en-US" altLang="en-US" sz="1200" dirty="0" err="1">
                <a:solidFill>
                  <a:schemeClr val="bg1">
                    <a:lumMod val="75000"/>
                  </a:schemeClr>
                </a:solidFill>
              </a:rPr>
              <a:t>Befeuchtung</a:t>
            </a:r>
            <a:r>
              <a:rPr lang="en-US" altLang="en-US" sz="1200" dirty="0">
                <a:solidFill>
                  <a:schemeClr val="bg1">
                    <a:lumMod val="75000"/>
                  </a:schemeClr>
                </a:solidFill>
              </a:rPr>
              <a:t>, BCL, Patching, </a:t>
            </a:r>
            <a:r>
              <a:rPr lang="en-US" altLang="en-US" sz="1200" b="1" dirty="0">
                <a:solidFill>
                  <a:srgbClr val="0000FF"/>
                </a:solidFill>
              </a:rPr>
              <a:t>Kleber</a:t>
            </a:r>
          </a:p>
          <a:p>
            <a:pPr lvl="2" eaLnBrk="1" hangingPunct="1">
              <a:defRPr/>
            </a:pPr>
            <a:r>
              <a:rPr lang="en-US" altLang="en-US" sz="1200" dirty="0">
                <a:solidFill>
                  <a:schemeClr val="bg1"/>
                </a:solidFill>
              </a:rPr>
              <a:t>Sie sollten auch in Erwägung ziehen, topische Steroide abzusetzen, da diese die Reepithelisierung verzögern können. Als allgemeine Regel gilt: Wenn die Hornhaut deutlich verdünnt ist, vermeiden Sie topische Steroide.</a:t>
            </a:r>
          </a:p>
          <a:p>
            <a:pPr lvl="1" eaLnBrk="1" hangingPunct="1">
              <a:buFont typeface="Wingdings" panose="05000000000000000000" pitchFamily="2" charset="2"/>
              <a:buNone/>
              <a:defRPr/>
            </a:pPr>
            <a:r>
              <a:rPr lang="en-US" altLang="en-US" sz="1200" dirty="0">
                <a:solidFill>
                  <a:schemeClr val="bg1">
                    <a:lumMod val="75000"/>
                  </a:schemeClr>
                </a:solidFill>
              </a:rPr>
              <a:t>3) Unterdrückung der systemischen Entzündung </a:t>
            </a:r>
          </a:p>
          <a:p>
            <a:pPr eaLnBrk="1" hangingPunct="1">
              <a:defRPr/>
            </a:pPr>
            <a:endParaRPr lang="en-US" altLang="en-US" sz="2400" dirty="0"/>
          </a:p>
        </p:txBody>
      </p:sp>
      <p:sp>
        <p:nvSpPr>
          <p:cNvPr id="39948" name="Slide Number Placeholder 1">
            <a:extLst>
              <a:ext uri="{FF2B5EF4-FFF2-40B4-BE49-F238E27FC236}">
                <a16:creationId xmlns:a16="http://schemas.microsoft.com/office/drawing/2014/main" id="{359B9CD5-6655-FEF7-99AE-32ADEC983586}"/>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54560DE-521C-4D6B-BEE7-02D2FB8838F3}" type="slidenum">
              <a:rPr lang="en-US" altLang="en-US" sz="1000" smtClean="0"/>
              <a:t>89</a:t>
            </a:fld>
            <a:endParaRPr lang="en-US" altLang="en-US" sz="1000"/>
          </a:p>
        </p:txBody>
      </p:sp>
      <p:sp>
        <p:nvSpPr>
          <p:cNvPr id="15" name="Rectangle 14">
            <a:extLst>
              <a:ext uri="{FF2B5EF4-FFF2-40B4-BE49-F238E27FC236}">
                <a16:creationId xmlns:a16="http://schemas.microsoft.com/office/drawing/2014/main" id="{4F4A1438-B028-F68F-499C-F4517EC60117}"/>
              </a:ext>
            </a:extLst>
          </p:cNvPr>
          <p:cNvSpPr/>
          <p:nvPr/>
        </p:nvSpPr>
        <p:spPr>
          <a:xfrm>
            <a:off x="990600" y="3657600"/>
            <a:ext cx="4572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9950" name="TextBox 2">
            <a:extLst>
              <a:ext uri="{FF2B5EF4-FFF2-40B4-BE49-F238E27FC236}">
                <a16:creationId xmlns:a16="http://schemas.microsoft.com/office/drawing/2014/main" id="{9D53517D-4A93-A75C-F014-BA9B1E59A521}"/>
              </a:ext>
            </a:extLst>
          </p:cNvPr>
          <p:cNvSpPr txBox="1">
            <a:spLocks noChangeArrowheads="1"/>
          </p:cNvSpPr>
          <p:nvPr/>
        </p:nvSpPr>
        <p:spPr bwMode="auto">
          <a:xfrm>
            <a:off x="582613" y="3657600"/>
            <a:ext cx="8027987" cy="1195199"/>
          </a:xfrm>
          <a:prstGeom prst="rect">
            <a:avLst/>
          </a:prstGeom>
          <a:solidFill>
            <a:schemeClr val="bg2">
              <a:lumMod val="20000"/>
              <a:lumOff val="8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Um </a:t>
            </a:r>
            <a:r>
              <a:rPr lang="en-US" altLang="en-US" sz="1200" i="1" dirty="0" err="1">
                <a:solidFill>
                  <a:srgbClr val="0000FF"/>
                </a:solidFill>
              </a:rPr>
              <a:t>welche</a:t>
            </a:r>
            <a:r>
              <a:rPr lang="en-US" altLang="en-US" sz="1200" i="1" dirty="0">
                <a:solidFill>
                  <a:srgbClr val="0000FF"/>
                </a:solidFill>
              </a:rPr>
              <a:t> Art von </a:t>
            </a:r>
            <a:r>
              <a:rPr lang="en-US" altLang="en-US" sz="1200" i="1" dirty="0" err="1">
                <a:solidFill>
                  <a:srgbClr val="0000FF"/>
                </a:solidFill>
              </a:rPr>
              <a:t>Klebstoff</a:t>
            </a:r>
            <a:r>
              <a:rPr lang="en-US" altLang="en-US" sz="1200" i="1" dirty="0">
                <a:solidFill>
                  <a:srgbClr val="0000FF"/>
                </a:solidFill>
              </a:rPr>
              <a:t> </a:t>
            </a:r>
            <a:r>
              <a:rPr lang="en-US" altLang="en-US" sz="1200" i="1" dirty="0" err="1">
                <a:solidFill>
                  <a:srgbClr val="0000FF"/>
                </a:solidFill>
              </a:rPr>
              <a:t>handelt</a:t>
            </a:r>
            <a:r>
              <a:rPr lang="en-US" altLang="en-US" sz="1200" i="1" dirty="0">
                <a:solidFill>
                  <a:srgbClr val="0000FF"/>
                </a:solidFill>
              </a:rPr>
              <a:t> es </a:t>
            </a:r>
            <a:r>
              <a:rPr lang="en-US" altLang="en-US" sz="1200" i="1" dirty="0" err="1">
                <a:solidFill>
                  <a:srgbClr val="0000FF"/>
                </a:solidFill>
              </a:rPr>
              <a:t>sich</a:t>
            </a:r>
            <a:r>
              <a:rPr lang="en-US" altLang="en-US" sz="1200" i="1" dirty="0">
                <a:solidFill>
                  <a:srgbClr val="0000FF"/>
                </a:solidFill>
              </a:rPr>
              <a:t> </a:t>
            </a:r>
            <a:r>
              <a:rPr lang="en-US" altLang="en-US" sz="1200" i="1" dirty="0" err="1">
                <a:solidFill>
                  <a:srgbClr val="0000FF"/>
                </a:solidFill>
              </a:rPr>
              <a:t>hier</a:t>
            </a:r>
            <a:r>
              <a:rPr lang="en-US" altLang="en-US" sz="1200" i="1" dirty="0">
                <a:solidFill>
                  <a:srgbClr val="0000FF"/>
                </a:solidFill>
              </a:rPr>
              <a:t> </a:t>
            </a:r>
            <a:r>
              <a:rPr lang="en-US" altLang="en-US" sz="1200" i="1" dirty="0" err="1">
                <a:solidFill>
                  <a:srgbClr val="0000FF"/>
                </a:solidFill>
              </a:rPr>
              <a:t>konkret</a:t>
            </a:r>
            <a:r>
              <a:rPr lang="en-US" altLang="en-US" sz="1200" i="1" dirty="0">
                <a:solidFill>
                  <a:srgbClr val="0000FF"/>
                </a:solidFill>
              </a:rPr>
              <a:t>?</a:t>
            </a:r>
          </a:p>
          <a:p>
            <a:pPr eaLnBrk="1" hangingPunct="1">
              <a:spcBef>
                <a:spcPct val="0"/>
              </a:spcBef>
              <a:buClrTx/>
              <a:buSzTx/>
              <a:buFontTx/>
              <a:buNone/>
            </a:pPr>
            <a:r>
              <a:rPr lang="en-US" altLang="en-US" sz="1200" dirty="0" err="1">
                <a:solidFill>
                  <a:srgbClr val="0000FF"/>
                </a:solidFill>
              </a:rPr>
              <a:t>Cyanacrylat</a:t>
            </a:r>
            <a:r>
              <a:rPr lang="en-US" altLang="en-US" sz="1200" dirty="0">
                <a:solidFill>
                  <a:srgbClr val="0000FF"/>
                </a:solidFill>
              </a:rPr>
              <a:t>-Kleber</a:t>
            </a:r>
          </a:p>
          <a:p>
            <a:pPr eaLnBrk="1" hangingPunct="1">
              <a:spcBef>
                <a:spcPct val="0"/>
              </a:spcBef>
              <a:buClrTx/>
              <a:buSzTx/>
              <a:buFontTx/>
              <a:buNone/>
            </a:pPr>
            <a:endParaRPr lang="en-US" altLang="en-US" sz="1600" dirty="0">
              <a:solidFill>
                <a:srgbClr val="0000FF"/>
              </a:solidFill>
            </a:endParaRPr>
          </a:p>
          <a:p>
            <a:pPr eaLnBrk="1" hangingPunct="1">
              <a:spcBef>
                <a:spcPct val="0"/>
              </a:spcBef>
              <a:buClrTx/>
              <a:buSzTx/>
              <a:buFontTx/>
              <a:buNone/>
            </a:pPr>
            <a:r>
              <a:rPr lang="en-US" altLang="en-US" sz="1200" i="1" dirty="0" err="1">
                <a:solidFill>
                  <a:srgbClr val="0000FF"/>
                </a:solidFill>
              </a:rPr>
              <a:t>Inwiefern</a:t>
            </a:r>
            <a:r>
              <a:rPr lang="en-US" altLang="en-US" sz="1200" i="1" dirty="0">
                <a:solidFill>
                  <a:srgbClr val="0000FF"/>
                </a:solidFill>
              </a:rPr>
              <a:t> </a:t>
            </a:r>
            <a:r>
              <a:rPr lang="en-US" altLang="en-US" sz="1200" i="1" dirty="0" err="1">
                <a:solidFill>
                  <a:srgbClr val="0000FF"/>
                </a:solidFill>
              </a:rPr>
              <a:t>unterstützt</a:t>
            </a:r>
            <a:r>
              <a:rPr lang="en-US" altLang="en-US" sz="1200" i="1" dirty="0">
                <a:solidFill>
                  <a:srgbClr val="0000FF"/>
                </a:solidFill>
              </a:rPr>
              <a:t> der </a:t>
            </a:r>
            <a:r>
              <a:rPr lang="en-US" altLang="en-US" sz="1200" i="1" dirty="0" err="1">
                <a:solidFill>
                  <a:srgbClr val="0000FF"/>
                </a:solidFill>
              </a:rPr>
              <a:t>Klebstoff</a:t>
            </a:r>
            <a:r>
              <a:rPr lang="en-US" altLang="en-US" sz="1200" i="1" dirty="0">
                <a:solidFill>
                  <a:srgbClr val="0000FF"/>
                </a:solidFill>
              </a:rPr>
              <a:t> die </a:t>
            </a:r>
            <a:r>
              <a:rPr lang="en-US" altLang="en-US" sz="1200" i="1" dirty="0" err="1">
                <a:solidFill>
                  <a:srgbClr val="0000FF"/>
                </a:solidFill>
              </a:rPr>
              <a:t>Heilung</a:t>
            </a:r>
            <a:r>
              <a:rPr lang="en-US" altLang="en-US" sz="1200" i="1" dirty="0">
                <a:solidFill>
                  <a:srgbClr val="0000FF"/>
                </a:solidFill>
              </a:rPr>
              <a:t> </a:t>
            </a:r>
            <a:r>
              <a:rPr lang="en-US" altLang="en-US" sz="1200" i="1" dirty="0" err="1">
                <a:solidFill>
                  <a:srgbClr val="0000FF"/>
                </a:solidFill>
              </a:rPr>
              <a:t>bei</a:t>
            </a:r>
            <a:r>
              <a:rPr lang="en-US" altLang="en-US" sz="1200" i="1" dirty="0">
                <a:solidFill>
                  <a:srgbClr val="0000FF"/>
                </a:solidFill>
              </a:rPr>
              <a:t> PUK?</a:t>
            </a:r>
          </a:p>
          <a:p>
            <a:pPr eaLnBrk="1" hangingPunct="1">
              <a:spcBef>
                <a:spcPct val="0"/>
              </a:spcBef>
              <a:buClrTx/>
              <a:buSzTx/>
              <a:buFontTx/>
              <a:buNone/>
            </a:pPr>
            <a:r>
              <a:rPr lang="en-US" altLang="en-US" sz="1200" i="1" dirty="0">
                <a:solidFill>
                  <a:srgbClr val="0000FF"/>
                </a:solidFill>
              </a:rPr>
              <a:t>1) </a:t>
            </a:r>
            <a:r>
              <a:rPr lang="en-US" altLang="en-US" sz="1200" dirty="0" err="1">
                <a:solidFill>
                  <a:srgbClr val="0000FF"/>
                </a:solidFill>
              </a:rPr>
              <a:t>Er</a:t>
            </a:r>
            <a:r>
              <a:rPr lang="en-US" altLang="en-US" sz="1200" dirty="0">
                <a:solidFill>
                  <a:srgbClr val="0000FF"/>
                </a:solidFill>
              </a:rPr>
              <a:t> </a:t>
            </a:r>
            <a:r>
              <a:rPr lang="en-US" altLang="en-US" sz="1200" dirty="0" err="1">
                <a:solidFill>
                  <a:srgbClr val="0000FF"/>
                </a:solidFill>
              </a:rPr>
              <a:t>sorgt</a:t>
            </a:r>
            <a:r>
              <a:rPr lang="en-US" altLang="en-US" sz="1200" dirty="0">
                <a:solidFill>
                  <a:srgbClr val="0000FF"/>
                </a:solidFill>
              </a:rPr>
              <a:t> </a:t>
            </a:r>
            <a:r>
              <a:rPr lang="en-US" altLang="en-US" sz="1200" dirty="0" err="1">
                <a:solidFill>
                  <a:srgbClr val="0000FF"/>
                </a:solidFill>
              </a:rPr>
              <a:t>für</a:t>
            </a:r>
            <a:r>
              <a:rPr lang="en-US" altLang="en-US" sz="1200" dirty="0">
                <a:solidFill>
                  <a:srgbClr val="0000FF"/>
                </a:solidFill>
              </a:rPr>
              <a:t> </a:t>
            </a:r>
            <a:r>
              <a:rPr lang="en-US" altLang="en-US" sz="1200" dirty="0" err="1">
                <a:solidFill>
                  <a:srgbClr val="0000FF"/>
                </a:solidFill>
              </a:rPr>
              <a:t>tektonische</a:t>
            </a:r>
            <a:r>
              <a:rPr lang="en-US" altLang="en-US" sz="1200" dirty="0">
                <a:solidFill>
                  <a:srgbClr val="0000FF"/>
                </a:solidFill>
              </a:rPr>
              <a:t> </a:t>
            </a:r>
            <a:r>
              <a:rPr lang="en-US" altLang="en-US" sz="1200" dirty="0" err="1">
                <a:solidFill>
                  <a:srgbClr val="0000FF"/>
                </a:solidFill>
              </a:rPr>
              <a:t>Stabilität</a:t>
            </a:r>
            <a:r>
              <a:rPr lang="en-US" altLang="en-US" sz="1200" dirty="0">
                <a:solidFill>
                  <a:srgbClr val="0000FF"/>
                </a:solidFill>
              </a:rPr>
              <a:t> und </a:t>
            </a:r>
            <a:r>
              <a:rPr lang="en-US" altLang="en-US" sz="1200" dirty="0" err="1"/>
              <a:t>verringert</a:t>
            </a:r>
            <a:r>
              <a:rPr lang="en-US" altLang="en-US" sz="1200" dirty="0"/>
              <a:t> </a:t>
            </a:r>
            <a:r>
              <a:rPr lang="en-US" altLang="en-US" sz="1200" dirty="0" err="1"/>
              <a:t>dadurch</a:t>
            </a:r>
            <a:r>
              <a:rPr lang="en-US" altLang="en-US" sz="1200" dirty="0"/>
              <a:t> das </a:t>
            </a:r>
            <a:r>
              <a:rPr lang="en-US" altLang="en-US" sz="1200" dirty="0" err="1"/>
              <a:t>Risiko</a:t>
            </a:r>
            <a:r>
              <a:rPr lang="en-US" altLang="en-US" sz="1200" dirty="0"/>
              <a:t> </a:t>
            </a:r>
            <a:r>
              <a:rPr lang="en-US" altLang="en-US" sz="1200" dirty="0" err="1"/>
              <a:t>einer</a:t>
            </a:r>
            <a:r>
              <a:rPr lang="en-US" altLang="en-US" sz="1200" dirty="0"/>
              <a:t> Perforation</a:t>
            </a:r>
          </a:p>
          <a:p>
            <a:pPr eaLnBrk="1" hangingPunct="1">
              <a:spcBef>
                <a:spcPct val="0"/>
              </a:spcBef>
              <a:buClrTx/>
              <a:buSzTx/>
              <a:buFontTx/>
              <a:buNone/>
            </a:pPr>
            <a:r>
              <a:rPr lang="en-US" altLang="en-US" sz="1200" i="1" dirty="0">
                <a:solidFill>
                  <a:srgbClr val="0000FF"/>
                </a:solidFill>
              </a:rPr>
              <a:t>2) </a:t>
            </a:r>
            <a:r>
              <a:rPr lang="en-US" altLang="en-US" sz="1200" dirty="0" err="1">
                <a:solidFill>
                  <a:srgbClr val="0000FF"/>
                </a:solidFill>
              </a:rPr>
              <a:t>Er</a:t>
            </a:r>
            <a:r>
              <a:rPr lang="en-US" altLang="en-US" sz="1200" dirty="0">
                <a:solidFill>
                  <a:srgbClr val="0000FF"/>
                </a:solidFill>
              </a:rPr>
              <a:t> </a:t>
            </a:r>
            <a:r>
              <a:rPr lang="en-US" altLang="en-US" sz="1200" dirty="0" err="1">
                <a:solidFill>
                  <a:srgbClr val="0000FF"/>
                </a:solidFill>
              </a:rPr>
              <a:t>wirkt</a:t>
            </a:r>
            <a:r>
              <a:rPr lang="en-US" altLang="en-US" sz="1200" dirty="0">
                <a:solidFill>
                  <a:srgbClr val="0000FF"/>
                </a:solidFill>
              </a:rPr>
              <a:t> </a:t>
            </a:r>
            <a:r>
              <a:rPr lang="en-US" altLang="en-US" sz="1200" dirty="0" err="1">
                <a:solidFill>
                  <a:srgbClr val="0000FF"/>
                </a:solidFill>
              </a:rPr>
              <a:t>als</a:t>
            </a:r>
            <a:r>
              <a:rPr lang="en-US" altLang="en-US" sz="1200" dirty="0">
                <a:solidFill>
                  <a:srgbClr val="0000FF"/>
                </a:solidFill>
              </a:rPr>
              <a:t> </a:t>
            </a:r>
            <a:r>
              <a:rPr lang="en-US" altLang="en-US" sz="1200" dirty="0" err="1">
                <a:solidFill>
                  <a:srgbClr val="0000FF"/>
                </a:solidFill>
              </a:rPr>
              <a:t>Barriere</a:t>
            </a:r>
            <a:r>
              <a:rPr lang="en-US" altLang="en-US" sz="1200" dirty="0">
                <a:solidFill>
                  <a:srgbClr val="0000FF"/>
                </a:solidFill>
              </a:rPr>
              <a:t>, die </a:t>
            </a:r>
            <a:r>
              <a:rPr lang="en-US" altLang="en-US" sz="1200" dirty="0" err="1">
                <a:solidFill>
                  <a:srgbClr val="0000FF"/>
                </a:solidFill>
              </a:rPr>
              <a:t>verhindert</a:t>
            </a:r>
            <a:r>
              <a:rPr lang="en-US" altLang="en-US" sz="1200" dirty="0">
                <a:solidFill>
                  <a:srgbClr val="0000FF"/>
                </a:solidFill>
              </a:rPr>
              <a:t>, </a:t>
            </a:r>
            <a:r>
              <a:rPr lang="en-US" altLang="en-US" sz="1200" dirty="0" err="1">
                <a:solidFill>
                  <a:srgbClr val="0000FF"/>
                </a:solidFill>
              </a:rPr>
              <a:t>dass</a:t>
            </a:r>
            <a:r>
              <a:rPr lang="en-US" altLang="en-US" sz="1200" dirty="0">
                <a:solidFill>
                  <a:srgbClr val="0000FF"/>
                </a:solidFill>
              </a:rPr>
              <a:t> PMNs das </a:t>
            </a:r>
            <a:r>
              <a:rPr lang="en-US" altLang="en-US" sz="1200" dirty="0" err="1">
                <a:solidFill>
                  <a:srgbClr val="0000FF"/>
                </a:solidFill>
              </a:rPr>
              <a:t>Hornhautstroma</a:t>
            </a:r>
            <a:r>
              <a:rPr lang="en-US" altLang="en-US" sz="1200" dirty="0">
                <a:solidFill>
                  <a:srgbClr val="0000FF"/>
                </a:solidFill>
              </a:rPr>
              <a:t> </a:t>
            </a:r>
            <a:r>
              <a:rPr lang="en-US" altLang="en-US" sz="1200" dirty="0" err="1">
                <a:solidFill>
                  <a:srgbClr val="0000FF"/>
                </a:solidFill>
              </a:rPr>
              <a:t>erreichen</a:t>
            </a:r>
            <a:r>
              <a:rPr lang="en-US" altLang="en-US" sz="1200" dirty="0">
                <a:solidFill>
                  <a:srgbClr val="0000FF"/>
                </a:solidFill>
              </a:rPr>
              <a:t> (und </a:t>
            </a:r>
            <a:r>
              <a:rPr lang="en-US" altLang="en-US" sz="1200" dirty="0" err="1">
                <a:solidFill>
                  <a:srgbClr val="0000FF"/>
                </a:solidFill>
              </a:rPr>
              <a:t>zerstören</a:t>
            </a:r>
            <a:r>
              <a:rPr lang="en-US" altLang="en-US" sz="1200" dirty="0">
                <a:solidFill>
                  <a:srgbClr val="0000FF"/>
                </a:solidFill>
              </a:rPr>
              <a:t>) </a:t>
            </a:r>
          </a:p>
        </p:txBody>
      </p:sp>
      <p:sp>
        <p:nvSpPr>
          <p:cNvPr id="2" name="Oval 1">
            <a:extLst>
              <a:ext uri="{FF2B5EF4-FFF2-40B4-BE49-F238E27FC236}">
                <a16:creationId xmlns:a16="http://schemas.microsoft.com/office/drawing/2014/main" id="{23E9DC0B-8D6B-368B-30D1-F6528543B9FD}"/>
              </a:ext>
            </a:extLst>
          </p:cNvPr>
          <p:cNvSpPr/>
          <p:nvPr/>
        </p:nvSpPr>
        <p:spPr>
          <a:xfrm>
            <a:off x="5562600" y="2582333"/>
            <a:ext cx="762000" cy="5715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 name="Text Box 4">
            <a:extLst>
              <a:ext uri="{FF2B5EF4-FFF2-40B4-BE49-F238E27FC236}">
                <a16:creationId xmlns:a16="http://schemas.microsoft.com/office/drawing/2014/main" id="{9F9C9F85-CFB7-E2A8-9D77-3BF264E1DF3C}"/>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9" name="TextBox 3">
            <a:extLst>
              <a:ext uri="{FF2B5EF4-FFF2-40B4-BE49-F238E27FC236}">
                <a16:creationId xmlns:a16="http://schemas.microsoft.com/office/drawing/2014/main" id="{74655DE6-7422-4E5F-9F87-5E3E70FB7590}"/>
              </a:ext>
            </a:extLst>
          </p:cNvPr>
          <p:cNvSpPr txBox="1">
            <a:spLocks noChangeArrowheads="1"/>
          </p:cNvSpPr>
          <p:nvPr/>
        </p:nvSpPr>
        <p:spPr bwMode="auto">
          <a:xfrm>
            <a:off x="568325" y="5313363"/>
            <a:ext cx="8042275" cy="764312"/>
          </a:xfrm>
          <a:prstGeom prst="rect">
            <a:avLst/>
          </a:prstGeom>
          <a:solidFill>
            <a:srgbClr val="A3E7FF"/>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err="1">
                <a:solidFill>
                  <a:srgbClr val="0000FF"/>
                </a:solidFill>
              </a:rPr>
              <a:t>Welche</a:t>
            </a:r>
            <a:r>
              <a:rPr lang="en-US" altLang="en-US" sz="1200" i="1" dirty="0">
                <a:solidFill>
                  <a:srgbClr val="0000FF"/>
                </a:solidFill>
              </a:rPr>
              <a:t> </a:t>
            </a:r>
            <a:r>
              <a:rPr lang="en-US" altLang="en-US" sz="1200" i="1" dirty="0" err="1">
                <a:solidFill>
                  <a:srgbClr val="0000FF"/>
                </a:solidFill>
              </a:rPr>
              <a:t>weitere</a:t>
            </a:r>
            <a:r>
              <a:rPr lang="en-US" altLang="en-US" sz="1200" i="1" dirty="0">
                <a:solidFill>
                  <a:srgbClr val="0000FF"/>
                </a:solidFill>
              </a:rPr>
              <a:t> </a:t>
            </a:r>
            <a:r>
              <a:rPr lang="en-US" altLang="en-US" sz="1200" i="1" dirty="0" err="1">
                <a:solidFill>
                  <a:srgbClr val="0000FF"/>
                </a:solidFill>
              </a:rPr>
              <a:t>therapeutische</a:t>
            </a:r>
            <a:r>
              <a:rPr lang="en-US" altLang="en-US" sz="1200" i="1" dirty="0">
                <a:solidFill>
                  <a:srgbClr val="0000FF"/>
                </a:solidFill>
              </a:rPr>
              <a:t> </a:t>
            </a:r>
            <a:r>
              <a:rPr lang="en-US" altLang="en-US" sz="1200" i="1" dirty="0" err="1">
                <a:solidFill>
                  <a:srgbClr val="0000FF"/>
                </a:solidFill>
              </a:rPr>
              <a:t>Maßnahme</a:t>
            </a:r>
            <a:r>
              <a:rPr lang="en-US" altLang="en-US" sz="1200" i="1" dirty="0">
                <a:solidFill>
                  <a:srgbClr val="0000FF"/>
                </a:solidFill>
              </a:rPr>
              <a:t> muss </a:t>
            </a:r>
            <a:r>
              <a:rPr lang="en-US" altLang="en-US" sz="1200" i="1" dirty="0" err="1">
                <a:solidFill>
                  <a:srgbClr val="0000FF"/>
                </a:solidFill>
              </a:rPr>
              <a:t>bei</a:t>
            </a:r>
            <a:r>
              <a:rPr lang="en-US" altLang="en-US" sz="1200" i="1" dirty="0">
                <a:solidFill>
                  <a:srgbClr val="0000FF"/>
                </a:solidFill>
              </a:rPr>
              <a:t> der </a:t>
            </a:r>
            <a:r>
              <a:rPr lang="en-US" altLang="en-US" sz="1200" i="1" dirty="0" err="1">
                <a:solidFill>
                  <a:srgbClr val="0000FF"/>
                </a:solidFill>
              </a:rPr>
              <a:t>Verwendung</a:t>
            </a:r>
            <a:r>
              <a:rPr lang="en-US" altLang="en-US" sz="1200" i="1" dirty="0">
                <a:solidFill>
                  <a:srgbClr val="0000FF"/>
                </a:solidFill>
              </a:rPr>
              <a:t> von </a:t>
            </a:r>
            <a:r>
              <a:rPr lang="en-US" altLang="en-US" sz="1200" i="1" dirty="0" err="1">
                <a:solidFill>
                  <a:srgbClr val="0000FF"/>
                </a:solidFill>
              </a:rPr>
              <a:t>Cyanacrylat</a:t>
            </a:r>
            <a:r>
              <a:rPr lang="en-US" altLang="en-US" sz="1200" i="1" dirty="0">
                <a:solidFill>
                  <a:srgbClr val="0000FF"/>
                </a:solidFill>
              </a:rPr>
              <a:t>-Kleber </a:t>
            </a:r>
            <a:r>
              <a:rPr lang="en-US" altLang="en-US" sz="1200" i="1" dirty="0" err="1">
                <a:solidFill>
                  <a:srgbClr val="0000FF"/>
                </a:solidFill>
              </a:rPr>
              <a:t>zusätzlich</a:t>
            </a:r>
            <a:r>
              <a:rPr lang="en-US" altLang="en-US" sz="1200" i="1" dirty="0">
                <a:solidFill>
                  <a:srgbClr val="0000FF"/>
                </a:solidFill>
              </a:rPr>
              <a:t> </a:t>
            </a:r>
            <a:r>
              <a:rPr lang="en-US" altLang="en-US" sz="1200" i="1" dirty="0" err="1">
                <a:solidFill>
                  <a:srgbClr val="0000FF"/>
                </a:solidFill>
              </a:rPr>
              <a:t>angewendet</a:t>
            </a:r>
            <a:r>
              <a:rPr lang="en-US" altLang="en-US" sz="1200" i="1" dirty="0">
                <a:solidFill>
                  <a:srgbClr val="0000FF"/>
                </a:solidFill>
              </a:rPr>
              <a:t> </a:t>
            </a:r>
            <a:r>
              <a:rPr lang="en-US" altLang="en-US" sz="1200" i="1" dirty="0" err="1">
                <a:solidFill>
                  <a:srgbClr val="0000FF"/>
                </a:solidFill>
              </a:rPr>
              <a:t>werden</a:t>
            </a:r>
            <a:r>
              <a:rPr lang="en-US" altLang="en-US" sz="1200" i="1" dirty="0">
                <a:solidFill>
                  <a:srgbClr val="0000FF"/>
                </a:solidFill>
              </a:rPr>
              <a:t>?</a:t>
            </a:r>
          </a:p>
          <a:p>
            <a:pPr eaLnBrk="1" hangingPunct="1">
              <a:spcBef>
                <a:spcPct val="0"/>
              </a:spcBef>
              <a:buClrTx/>
              <a:buSzTx/>
              <a:buFontTx/>
              <a:buNone/>
            </a:pPr>
            <a:r>
              <a:rPr lang="en-US" altLang="en-US" sz="1200" dirty="0" err="1">
                <a:solidFill>
                  <a:srgbClr val="0000FF"/>
                </a:solidFill>
              </a:rPr>
              <a:t>Über</a:t>
            </a:r>
            <a:r>
              <a:rPr lang="en-US" altLang="en-US" sz="1200" dirty="0">
                <a:solidFill>
                  <a:srgbClr val="0000FF"/>
                </a:solidFill>
              </a:rPr>
              <a:t> der </a:t>
            </a:r>
            <a:r>
              <a:rPr lang="en-US" altLang="en-US" sz="1200" dirty="0" err="1">
                <a:solidFill>
                  <a:srgbClr val="0000FF"/>
                </a:solidFill>
              </a:rPr>
              <a:t>geklebten</a:t>
            </a:r>
            <a:r>
              <a:rPr lang="en-US" altLang="en-US" sz="1200" dirty="0">
                <a:solidFill>
                  <a:srgbClr val="0000FF"/>
                </a:solidFill>
              </a:rPr>
              <a:t> </a:t>
            </a:r>
            <a:r>
              <a:rPr lang="en-US" altLang="en-US" sz="1200" dirty="0" err="1">
                <a:solidFill>
                  <a:srgbClr val="0000FF"/>
                </a:solidFill>
              </a:rPr>
              <a:t>Hornhaut</a:t>
            </a:r>
            <a:r>
              <a:rPr lang="en-US" altLang="en-US" sz="1200" dirty="0">
                <a:solidFill>
                  <a:srgbClr val="0000FF"/>
                </a:solidFill>
              </a:rPr>
              <a:t> muss </a:t>
            </a:r>
            <a:r>
              <a:rPr lang="en-US" altLang="en-US" sz="1200" dirty="0" err="1">
                <a:solidFill>
                  <a:srgbClr val="0000FF"/>
                </a:solidFill>
              </a:rPr>
              <a:t>ein</a:t>
            </a:r>
            <a:r>
              <a:rPr lang="en-US" altLang="en-US" sz="1200" dirty="0">
                <a:solidFill>
                  <a:srgbClr val="0000FF"/>
                </a:solidFill>
              </a:rPr>
              <a:t> BCL </a:t>
            </a:r>
            <a:r>
              <a:rPr lang="en-US" altLang="en-US" sz="1200" dirty="0" err="1">
                <a:solidFill>
                  <a:srgbClr val="0000FF"/>
                </a:solidFill>
              </a:rPr>
              <a:t>angebracht</a:t>
            </a:r>
            <a:r>
              <a:rPr lang="en-US" altLang="en-US" sz="1200" dirty="0">
                <a:solidFill>
                  <a:srgbClr val="0000FF"/>
                </a:solidFill>
              </a:rPr>
              <a:t> </a:t>
            </a:r>
            <a:r>
              <a:rPr lang="en-US" altLang="en-US" sz="1200" dirty="0" err="1">
                <a:solidFill>
                  <a:srgbClr val="0000FF"/>
                </a:solidFill>
              </a:rPr>
              <a:t>werden</a:t>
            </a:r>
            <a:r>
              <a:rPr lang="en-US" altLang="en-US" sz="1200" dirty="0">
                <a:solidFill>
                  <a:srgbClr val="0000FF"/>
                </a:solidFill>
              </a:rPr>
              <a:t> </a:t>
            </a:r>
          </a:p>
          <a:p>
            <a:pPr eaLnBrk="1" hangingPunct="1">
              <a:spcBef>
                <a:spcPct val="0"/>
              </a:spcBef>
              <a:buClrTx/>
              <a:buSzTx/>
              <a:buFontTx/>
              <a:buNone/>
            </a:pPr>
            <a:r>
              <a:rPr lang="en-US" altLang="en-US" sz="1200" dirty="0" err="1">
                <a:solidFill>
                  <a:srgbClr val="A3E7FF"/>
                </a:solidFill>
              </a:rPr>
              <a:t>Über</a:t>
            </a:r>
            <a:r>
              <a:rPr lang="en-US" altLang="en-US" sz="1200" dirty="0">
                <a:solidFill>
                  <a:srgbClr val="A3E7FF"/>
                </a:solidFill>
              </a:rPr>
              <a:t> der geklebten Hornhaut muss ein BCL angebracht werden </a:t>
            </a:r>
          </a:p>
        </p:txBody>
      </p:sp>
      <p:sp>
        <p:nvSpPr>
          <p:cNvPr id="11" name="TextBox 4">
            <a:extLst>
              <a:ext uri="{FF2B5EF4-FFF2-40B4-BE49-F238E27FC236}">
                <a16:creationId xmlns:a16="http://schemas.microsoft.com/office/drawing/2014/main" id="{38D187A6-321D-448A-9521-D03E95C93BF3}"/>
              </a:ext>
            </a:extLst>
          </p:cNvPr>
          <p:cNvSpPr txBox="1">
            <a:spLocks noChangeArrowheads="1"/>
          </p:cNvSpPr>
          <p:nvPr/>
        </p:nvSpPr>
        <p:spPr bwMode="auto">
          <a:xfrm>
            <a:off x="335275" y="6084249"/>
            <a:ext cx="8808725" cy="579646"/>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Welche weitere therapeutische Maßnahme muss bei der Anwendung eines BCL zusätzlich durchgeführt werden?</a:t>
            </a:r>
          </a:p>
          <a:p>
            <a:pPr eaLnBrk="1" hangingPunct="1">
              <a:spcBef>
                <a:spcPct val="0"/>
              </a:spcBef>
              <a:buClrTx/>
              <a:buSzTx/>
              <a:buFontTx/>
              <a:buNone/>
            </a:pPr>
            <a:r>
              <a:rPr lang="en-US" altLang="en-US" sz="1200" dirty="0">
                <a:solidFill>
                  <a:srgbClr val="0000FF"/>
                </a:solidFill>
              </a:rPr>
              <a:t>Es sollten antibiotische Augentropfen zur </a:t>
            </a:r>
            <a:r>
              <a:rPr lang="en-US" altLang="en-US" sz="1200" dirty="0" err="1">
                <a:solidFill>
                  <a:srgbClr val="0000FF"/>
                </a:solidFill>
              </a:rPr>
              <a:t>Prophylaxe </a:t>
            </a:r>
            <a:r>
              <a:rPr lang="en-US" altLang="en-US" sz="1200" dirty="0">
                <a:solidFill>
                  <a:srgbClr val="0000FF"/>
                </a:solidFill>
              </a:rPr>
              <a:t>gegen eine mögliche durch den BCL verursachte bakterielle Superinfektion verwendet werden</a:t>
            </a:r>
          </a:p>
        </p:txBody>
      </p:sp>
    </p:spTree>
    <p:extLst>
      <p:ext uri="{BB962C8B-B14F-4D97-AF65-F5344CB8AC3E}">
        <p14:creationId xmlns:p14="http://schemas.microsoft.com/office/powerpoint/2010/main" val="41309372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ChangeArrowheads="1"/>
          </p:cNvSpPr>
          <p:nvPr/>
        </p:nvSpPr>
        <p:spPr bwMode="auto">
          <a:xfrm>
            <a:off x="41910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900"/>
          </a:p>
        </p:txBody>
      </p:sp>
      <p:sp>
        <p:nvSpPr>
          <p:cNvPr id="9220" name="Rectangle 3"/>
          <p:cNvSpPr>
            <a:spLocks noChangeArrowheads="1"/>
          </p:cNvSpPr>
          <p:nvPr/>
        </p:nvSpPr>
        <p:spPr bwMode="auto">
          <a:xfrm>
            <a:off x="5943600" y="1752600"/>
            <a:ext cx="1219200" cy="304800"/>
          </a:xfrm>
          <a:prstGeom prst="rect">
            <a:avLst/>
          </a:prstGeom>
          <a:solidFill>
            <a:srgbClr val="FF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lnSpc>
                <a:spcPct val="80000"/>
              </a:lnSpc>
              <a:spcBef>
                <a:spcPct val="0"/>
              </a:spcBef>
              <a:buClrTx/>
              <a:buSzTx/>
              <a:buFontTx/>
              <a:buNone/>
            </a:pPr>
            <a:endParaRPr lang="en-US" altLang="en-US" sz="900"/>
          </a:p>
        </p:txBody>
      </p:sp>
      <p:sp>
        <p:nvSpPr>
          <p:cNvPr id="9221" name="Rectangle 4"/>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A</a:t>
            </a:r>
          </a:p>
        </p:txBody>
      </p:sp>
      <p:sp>
        <p:nvSpPr>
          <p:cNvPr id="9222" name="Rectangle 5"/>
          <p:cNvSpPr>
            <a:spLocks noGrp="1" noChangeArrowheads="1"/>
          </p:cNvSpPr>
          <p:nvPr>
            <p:ph type="body" idx="1"/>
          </p:nvPr>
        </p:nvSpPr>
        <p:spPr>
          <a:xfrm>
            <a:off x="304800" y="16764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a:t>
            </a:r>
            <a:r>
              <a:rPr lang="en-US" altLang="en-US" sz="1200" b="1" dirty="0"/>
              <a:t>systemischen Erkrankung </a:t>
            </a:r>
            <a:r>
              <a:rPr lang="en-US" altLang="en-US" sz="1200" dirty="0">
                <a:solidFill>
                  <a:schemeClr val="bg1">
                    <a:lumMod val="75000"/>
                  </a:schemeClr>
                </a:solidFill>
              </a:rPr>
              <a:t>an</a:t>
            </a:r>
            <a:r>
              <a:rPr lang="en-US" altLang="en-US" sz="1200" b="1" dirty="0"/>
              <a:t> </a:t>
            </a:r>
          </a:p>
        </p:txBody>
      </p:sp>
      <p:sp>
        <p:nvSpPr>
          <p:cNvPr id="9224"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D9E6BADD-E792-4DBA-B2C8-3FCEC47E6F12}" type="slidenum">
              <a:rPr lang="en-US" altLang="en-US" sz="1000" smtClean="0"/>
              <a:t>9</a:t>
            </a:fld>
            <a:endParaRPr lang="en-US" altLang="en-US" sz="1000"/>
          </a:p>
        </p:txBody>
      </p:sp>
      <p:sp>
        <p:nvSpPr>
          <p:cNvPr id="9225" name="TextBox 1"/>
          <p:cNvSpPr txBox="1">
            <a:spLocks noChangeArrowheads="1"/>
          </p:cNvSpPr>
          <p:nvPr/>
        </p:nvSpPr>
        <p:spPr bwMode="auto">
          <a:xfrm>
            <a:off x="228600" y="2895600"/>
            <a:ext cx="8683596" cy="584775"/>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Mit welchen Bindegewebserkrankungen (CTDs) und/oder </a:t>
            </a:r>
            <a:r>
              <a:rPr lang="en-US" altLang="en-US" sz="1200" i="1" dirty="0" err="1">
                <a:solidFill>
                  <a:srgbClr val="0000FF"/>
                </a:solidFill>
              </a:rPr>
              <a:t>Vaskulitiden </a:t>
            </a:r>
            <a:r>
              <a:rPr lang="en-US" altLang="en-US" sz="1200" i="1" dirty="0">
                <a:solidFill>
                  <a:srgbClr val="0000FF"/>
                </a:solidFill>
              </a:rPr>
              <a:t>wurde PUK in Verbindung gebracht?</a:t>
            </a:r>
          </a:p>
          <a:p>
            <a:pPr eaLnBrk="1" hangingPunct="1">
              <a:spcBef>
                <a:spcPct val="0"/>
              </a:spcBef>
              <a:buClrTx/>
              <a:buSzTx/>
              <a:buFontTx/>
              <a:buNone/>
            </a:pPr>
            <a:r>
              <a:rPr lang="en-US" altLang="en-US" sz="1200" dirty="0">
                <a:solidFill>
                  <a:srgbClr val="0000FF"/>
                </a:solidFill>
              </a:rPr>
              <a:t>So gut wie mit allen</a:t>
            </a:r>
            <a:endParaRPr lang="en-US" altLang="en-US" sz="1600" dirty="0">
              <a:solidFill>
                <a:srgbClr val="FFFF00"/>
              </a:solidFill>
            </a:endParaRPr>
          </a:p>
        </p:txBody>
      </p:sp>
      <p:sp>
        <p:nvSpPr>
          <p:cNvPr id="2" name="Text Box 4">
            <a:extLst>
              <a:ext uri="{FF2B5EF4-FFF2-40B4-BE49-F238E27FC236}">
                <a16:creationId xmlns:a16="http://schemas.microsoft.com/office/drawing/2014/main" id="{1779E3CA-67E2-4642-B487-FB096EDDB88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3" name="TextBox 2">
            <a:extLst>
              <a:ext uri="{FF2B5EF4-FFF2-40B4-BE49-F238E27FC236}">
                <a16:creationId xmlns:a16="http://schemas.microsoft.com/office/drawing/2014/main" id="{38EFF1A6-B69F-4E58-B64D-E3CDD8F50D0B}"/>
              </a:ext>
            </a:extLst>
          </p:cNvPr>
          <p:cNvSpPr txBox="1"/>
          <p:nvPr/>
        </p:nvSpPr>
        <p:spPr>
          <a:xfrm>
            <a:off x="2313038" y="1524000"/>
            <a:ext cx="6194324" cy="584775"/>
          </a:xfrm>
          <a:prstGeom prst="rect">
            <a:avLst/>
          </a:prstGeom>
          <a:solidFill>
            <a:schemeClr val="accent5">
              <a:lumMod val="75000"/>
            </a:schemeClr>
          </a:solidFill>
        </p:spPr>
        <p:txBody>
          <a:bodyPr wrap="square" lIns="25400" tIns="12700" rIns="25400" bIns="12700" rtlCol="0">
            <a:spAutoFit/>
          </a:bodyPr>
          <a:lstStyle/>
          <a:p>
            <a:r>
              <a:rPr lang="en-US" sz="1200" i="1" dirty="0">
                <a:solidFill>
                  <a:schemeClr val="bg1">
                    <a:lumMod val="50000"/>
                  </a:schemeClr>
                </a:solidFill>
              </a:rPr>
              <a:t>Mit welcher allgemeinen Kategorie von </a:t>
            </a:r>
            <a:r>
              <a:rPr lang="en-US" sz="1200" i="1" dirty="0" err="1">
                <a:solidFill>
                  <a:schemeClr val="bg1">
                    <a:lumMod val="50000"/>
                  </a:schemeClr>
                </a:solidFill>
              </a:rPr>
              <a:t>Autoimmunerkrankungen </a:t>
            </a:r>
            <a:r>
              <a:rPr lang="en-US" sz="1200" i="1" dirty="0">
                <a:solidFill>
                  <a:schemeClr val="bg1">
                    <a:lumMod val="50000"/>
                  </a:schemeClr>
                </a:solidFill>
              </a:rPr>
              <a:t>wird PUK in Verbindung gebracht?</a:t>
            </a:r>
          </a:p>
          <a:p>
            <a:r>
              <a:rPr lang="en-US" sz="1200" dirty="0" err="1">
                <a:solidFill>
                  <a:schemeClr val="bg1">
                    <a:lumMod val="50000"/>
                  </a:schemeClr>
                </a:solidFill>
              </a:rPr>
              <a:t>Bindegeweb</a:t>
            </a:r>
            <a:r>
              <a:rPr lang="en-US" sz="1200" dirty="0">
                <a:solidFill>
                  <a:schemeClr val="bg1">
                    <a:lumMod val="50000"/>
                  </a:schemeClr>
                </a:solidFill>
              </a:rPr>
              <a:t>serkrankungen, insbesondere </a:t>
            </a:r>
            <a:r>
              <a:rPr lang="en-US" sz="1200" dirty="0" err="1">
                <a:solidFill>
                  <a:schemeClr val="bg1">
                    <a:lumMod val="50000"/>
                  </a:schemeClr>
                </a:solidFill>
              </a:rPr>
              <a:t>Vaskulitiden</a:t>
            </a:r>
            <a:endParaRPr lang="en-US" sz="1600" dirty="0">
              <a:solidFill>
                <a:schemeClr val="bg1">
                  <a:lumMod val="50000"/>
                </a:schemeClr>
              </a:solidFill>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14C31-D2EA-EAC8-7F0F-AE0EBD4E9227}"/>
            </a:ext>
          </a:extLst>
        </p:cNvPr>
        <p:cNvGrpSpPr/>
        <p:nvPr/>
      </p:nvGrpSpPr>
      <p:grpSpPr>
        <a:xfrm>
          <a:off x="0" y="0"/>
          <a:ext cx="0" cy="0"/>
          <a:chOff x="0" y="0"/>
          <a:chExt cx="0" cy="0"/>
        </a:xfrm>
      </p:grpSpPr>
      <p:sp>
        <p:nvSpPr>
          <p:cNvPr id="39945" name="Rectangle 11">
            <a:extLst>
              <a:ext uri="{FF2B5EF4-FFF2-40B4-BE49-F238E27FC236}">
                <a16:creationId xmlns:a16="http://schemas.microsoft.com/office/drawing/2014/main" id="{A2D10259-9C79-4473-72A7-D075EDB430B6}"/>
              </a:ext>
            </a:extLst>
          </p:cNvPr>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1274" name="Rectangle 12">
            <a:extLst>
              <a:ext uri="{FF2B5EF4-FFF2-40B4-BE49-F238E27FC236}">
                <a16:creationId xmlns:a16="http://schemas.microsoft.com/office/drawing/2014/main" id="{35A1853A-FAC9-0401-9624-2A3E97256573}"/>
              </a:ext>
            </a:extLst>
          </p:cNvPr>
          <p:cNvSpPr>
            <a:spLocks noGrp="1" noChangeArrowheads="1"/>
          </p:cNvSpPr>
          <p:nvPr>
            <p:ph type="body" idx="1"/>
          </p:nvPr>
        </p:nvSpPr>
        <p:spPr>
          <a:xfrm>
            <a:off x="457200" y="1816799"/>
            <a:ext cx="8534400" cy="4876800"/>
          </a:xfrm>
        </p:spPr>
        <p:txBody>
          <a:bodyPr wrap="square" lIns="25400" tIns="12700" rIns="25400" bIns="12700"/>
          <a:lstStyle/>
          <a:p>
            <a:pPr eaLnBrk="1" hangingPunct="1">
              <a:defRPr/>
            </a:pPr>
            <a:r>
              <a:rPr lang="en-US" altLang="en-US" sz="1200" dirty="0">
                <a:solidFill>
                  <a:schemeClr val="bg1">
                    <a:lumMod val="75000"/>
                  </a:schemeClr>
                </a:solidFill>
              </a:rPr>
              <a:t>Autoimmun-PUK ist in der Regel einseitig und </a:t>
            </a:r>
            <a:r>
              <a:rPr lang="en-US" altLang="en-US" sz="1200" dirty="0" err="1">
                <a:solidFill>
                  <a:schemeClr val="bg1">
                    <a:lumMod val="75000"/>
                  </a:schemeClr>
                </a:solidFill>
              </a:rPr>
              <a:t>sektoral </a:t>
            </a:r>
            <a:r>
              <a:rPr lang="en-US" altLang="en-US" sz="1200" dirty="0">
                <a:solidFill>
                  <a:schemeClr val="bg1">
                    <a:lumMod val="75000"/>
                  </a:schemeClr>
                </a:solidFill>
              </a:rPr>
              <a:t>                        </a:t>
            </a:r>
          </a:p>
          <a:p>
            <a:pPr eaLnBrk="1" hangingPunct="1">
              <a:defRPr/>
            </a:pPr>
            <a:r>
              <a:rPr lang="en-US" altLang="en-US" sz="1200" dirty="0">
                <a:solidFill>
                  <a:schemeClr val="bg1">
                    <a:lumMod val="75000"/>
                  </a:schemeClr>
                </a:solidFill>
              </a:rPr>
              <a:t>Sie kündigt häufig eine Verschlimmerung einer systemischen Erkrankung an </a:t>
            </a:r>
          </a:p>
          <a:p>
            <a:pPr eaLnBrk="1" hangingPunct="1">
              <a:defRPr/>
            </a:pPr>
            <a:r>
              <a:rPr lang="en-US" altLang="en-US" sz="1200" dirty="0">
                <a:solidFill>
                  <a:schemeClr val="bg1">
                    <a:lumMod val="75000"/>
                  </a:schemeClr>
                </a:solidFill>
              </a:rPr>
              <a:t>Das Behandlungsziel besteht darin, das Abschmelzen des K durch drei Maßnahmen zu stoppen:</a:t>
            </a:r>
          </a:p>
          <a:p>
            <a:pPr lvl="1" eaLnBrk="1" hangingPunct="1">
              <a:buFont typeface="Wingdings" panose="05000000000000000000" pitchFamily="2" charset="2"/>
              <a:buNone/>
              <a:defRPr/>
            </a:pPr>
            <a:r>
              <a:rPr lang="en-US" altLang="en-US" sz="1200" dirty="0">
                <a:solidFill>
                  <a:schemeClr val="bg1">
                    <a:lumMod val="75000"/>
                  </a:schemeClr>
                </a:solidFill>
              </a:rPr>
              <a:t>1) Verbesserung der Benetzung</a:t>
            </a:r>
          </a:p>
          <a:p>
            <a:pPr lvl="1" eaLnBrk="1" hangingPunct="1">
              <a:buNone/>
              <a:defRPr/>
            </a:pPr>
            <a:r>
              <a:rPr lang="en-US" altLang="en-US" sz="1200" dirty="0">
                <a:solidFill>
                  <a:schemeClr val="bg1">
                    <a:lumMod val="75000"/>
                  </a:schemeClr>
                </a:solidFill>
              </a:rPr>
              <a:t>2) Förderung der Reepithelisierung </a:t>
            </a:r>
            <a:r>
              <a:rPr lang="en-US" altLang="en-US" sz="1200" dirty="0" err="1">
                <a:solidFill>
                  <a:schemeClr val="bg1">
                    <a:lumMod val="75000"/>
                  </a:schemeClr>
                </a:solidFill>
              </a:rPr>
              <a:t>durch</a:t>
            </a:r>
            <a:r>
              <a:rPr lang="en-US" altLang="en-US" sz="1200" dirty="0">
                <a:solidFill>
                  <a:schemeClr val="bg1">
                    <a:lumMod val="75000"/>
                  </a:schemeClr>
                </a:solidFill>
              </a:rPr>
              <a:t> </a:t>
            </a:r>
            <a:r>
              <a:rPr lang="en-US" altLang="en-US" sz="1200" dirty="0" err="1">
                <a:solidFill>
                  <a:schemeClr val="bg1">
                    <a:lumMod val="75000"/>
                  </a:schemeClr>
                </a:solidFill>
              </a:rPr>
              <a:t>Befeuchtung</a:t>
            </a:r>
            <a:r>
              <a:rPr lang="en-US" altLang="en-US" sz="1200" dirty="0">
                <a:solidFill>
                  <a:schemeClr val="bg1">
                    <a:lumMod val="75000"/>
                  </a:schemeClr>
                </a:solidFill>
              </a:rPr>
              <a:t>, BCL, Patching, </a:t>
            </a:r>
            <a:r>
              <a:rPr lang="en-US" altLang="en-US" sz="1200" b="1" dirty="0">
                <a:solidFill>
                  <a:srgbClr val="0000FF"/>
                </a:solidFill>
              </a:rPr>
              <a:t>Kleber</a:t>
            </a:r>
          </a:p>
          <a:p>
            <a:pPr lvl="2" eaLnBrk="1" hangingPunct="1">
              <a:defRPr/>
            </a:pPr>
            <a:r>
              <a:rPr lang="en-US" altLang="en-US" sz="1200" dirty="0">
                <a:solidFill>
                  <a:schemeClr val="bg1"/>
                </a:solidFill>
              </a:rPr>
              <a:t>Sie sollten auch in Erwägung ziehen, topische Steroide abzusetzen, da diese die Reepithelisierung verzögern können. Als allgemeine Regel gilt: Wenn die Hornhaut deutlich verdünnt ist, vermeiden Sie topische Steroide.</a:t>
            </a:r>
          </a:p>
          <a:p>
            <a:pPr lvl="1" eaLnBrk="1" hangingPunct="1">
              <a:buFont typeface="Wingdings" panose="05000000000000000000" pitchFamily="2" charset="2"/>
              <a:buNone/>
              <a:defRPr/>
            </a:pPr>
            <a:r>
              <a:rPr lang="en-US" altLang="en-US" sz="1200" dirty="0">
                <a:solidFill>
                  <a:schemeClr val="bg1">
                    <a:lumMod val="75000"/>
                  </a:schemeClr>
                </a:solidFill>
              </a:rPr>
              <a:t>3) Unterdrückung der systemischen Entzündung </a:t>
            </a:r>
          </a:p>
          <a:p>
            <a:pPr eaLnBrk="1" hangingPunct="1">
              <a:defRPr/>
            </a:pPr>
            <a:endParaRPr lang="en-US" altLang="en-US" sz="2400" dirty="0"/>
          </a:p>
        </p:txBody>
      </p:sp>
      <p:sp>
        <p:nvSpPr>
          <p:cNvPr id="39948" name="Slide Number Placeholder 1">
            <a:extLst>
              <a:ext uri="{FF2B5EF4-FFF2-40B4-BE49-F238E27FC236}">
                <a16:creationId xmlns:a16="http://schemas.microsoft.com/office/drawing/2014/main" id="{359B9CD5-6655-FEF7-99AE-32ADEC983586}"/>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54560DE-521C-4D6B-BEE7-02D2FB8838F3}" type="slidenum">
              <a:rPr lang="en-US" altLang="en-US" sz="1000" smtClean="0"/>
              <a:t>90</a:t>
            </a:fld>
            <a:endParaRPr lang="en-US" altLang="en-US" sz="1000"/>
          </a:p>
        </p:txBody>
      </p:sp>
      <p:sp>
        <p:nvSpPr>
          <p:cNvPr id="15" name="Rectangle 14">
            <a:extLst>
              <a:ext uri="{FF2B5EF4-FFF2-40B4-BE49-F238E27FC236}">
                <a16:creationId xmlns:a16="http://schemas.microsoft.com/office/drawing/2014/main" id="{4F4A1438-B028-F68F-499C-F4517EC60117}"/>
              </a:ext>
            </a:extLst>
          </p:cNvPr>
          <p:cNvSpPr/>
          <p:nvPr/>
        </p:nvSpPr>
        <p:spPr>
          <a:xfrm>
            <a:off x="990600" y="3657600"/>
            <a:ext cx="4572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9950" name="TextBox 2">
            <a:extLst>
              <a:ext uri="{FF2B5EF4-FFF2-40B4-BE49-F238E27FC236}">
                <a16:creationId xmlns:a16="http://schemas.microsoft.com/office/drawing/2014/main" id="{9D53517D-4A93-A75C-F014-BA9B1E59A521}"/>
              </a:ext>
            </a:extLst>
          </p:cNvPr>
          <p:cNvSpPr txBox="1">
            <a:spLocks noChangeArrowheads="1"/>
          </p:cNvSpPr>
          <p:nvPr/>
        </p:nvSpPr>
        <p:spPr bwMode="auto">
          <a:xfrm>
            <a:off x="582613" y="3657600"/>
            <a:ext cx="8027987" cy="1195199"/>
          </a:xfrm>
          <a:prstGeom prst="rect">
            <a:avLst/>
          </a:prstGeom>
          <a:solidFill>
            <a:schemeClr val="bg2">
              <a:lumMod val="20000"/>
              <a:lumOff val="8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Um </a:t>
            </a:r>
            <a:r>
              <a:rPr lang="en-US" altLang="en-US" sz="1200" i="1" dirty="0" err="1">
                <a:solidFill>
                  <a:srgbClr val="0000FF"/>
                </a:solidFill>
              </a:rPr>
              <a:t>welche</a:t>
            </a:r>
            <a:r>
              <a:rPr lang="en-US" altLang="en-US" sz="1200" i="1" dirty="0">
                <a:solidFill>
                  <a:srgbClr val="0000FF"/>
                </a:solidFill>
              </a:rPr>
              <a:t> Art von </a:t>
            </a:r>
            <a:r>
              <a:rPr lang="en-US" altLang="en-US" sz="1200" i="1" dirty="0" err="1">
                <a:solidFill>
                  <a:srgbClr val="0000FF"/>
                </a:solidFill>
              </a:rPr>
              <a:t>Klebstoff</a:t>
            </a:r>
            <a:r>
              <a:rPr lang="en-US" altLang="en-US" sz="1200" i="1" dirty="0">
                <a:solidFill>
                  <a:srgbClr val="0000FF"/>
                </a:solidFill>
              </a:rPr>
              <a:t> </a:t>
            </a:r>
            <a:r>
              <a:rPr lang="en-US" altLang="en-US" sz="1200" i="1" dirty="0" err="1">
                <a:solidFill>
                  <a:srgbClr val="0000FF"/>
                </a:solidFill>
              </a:rPr>
              <a:t>handelt</a:t>
            </a:r>
            <a:r>
              <a:rPr lang="en-US" altLang="en-US" sz="1200" i="1" dirty="0">
                <a:solidFill>
                  <a:srgbClr val="0000FF"/>
                </a:solidFill>
              </a:rPr>
              <a:t> es </a:t>
            </a:r>
            <a:r>
              <a:rPr lang="en-US" altLang="en-US" sz="1200" i="1" dirty="0" err="1">
                <a:solidFill>
                  <a:srgbClr val="0000FF"/>
                </a:solidFill>
              </a:rPr>
              <a:t>sich</a:t>
            </a:r>
            <a:r>
              <a:rPr lang="en-US" altLang="en-US" sz="1200" i="1" dirty="0">
                <a:solidFill>
                  <a:srgbClr val="0000FF"/>
                </a:solidFill>
              </a:rPr>
              <a:t> </a:t>
            </a:r>
            <a:r>
              <a:rPr lang="en-US" altLang="en-US" sz="1200" i="1" dirty="0" err="1">
                <a:solidFill>
                  <a:srgbClr val="0000FF"/>
                </a:solidFill>
              </a:rPr>
              <a:t>hier</a:t>
            </a:r>
            <a:r>
              <a:rPr lang="en-US" altLang="en-US" sz="1200" i="1" dirty="0">
                <a:solidFill>
                  <a:srgbClr val="0000FF"/>
                </a:solidFill>
              </a:rPr>
              <a:t> </a:t>
            </a:r>
            <a:r>
              <a:rPr lang="en-US" altLang="en-US" sz="1200" i="1" dirty="0" err="1">
                <a:solidFill>
                  <a:srgbClr val="0000FF"/>
                </a:solidFill>
              </a:rPr>
              <a:t>konkret</a:t>
            </a:r>
            <a:r>
              <a:rPr lang="en-US" altLang="en-US" sz="1200" i="1" dirty="0">
                <a:solidFill>
                  <a:srgbClr val="0000FF"/>
                </a:solidFill>
              </a:rPr>
              <a:t>?</a:t>
            </a:r>
          </a:p>
          <a:p>
            <a:pPr eaLnBrk="1" hangingPunct="1">
              <a:spcBef>
                <a:spcPct val="0"/>
              </a:spcBef>
              <a:buClrTx/>
              <a:buSzTx/>
              <a:buFontTx/>
              <a:buNone/>
            </a:pPr>
            <a:r>
              <a:rPr lang="en-US" altLang="en-US" sz="1200" dirty="0" err="1">
                <a:solidFill>
                  <a:srgbClr val="0000FF"/>
                </a:solidFill>
              </a:rPr>
              <a:t>Cyanacrylat</a:t>
            </a:r>
            <a:r>
              <a:rPr lang="en-US" altLang="en-US" sz="1200" dirty="0">
                <a:solidFill>
                  <a:srgbClr val="0000FF"/>
                </a:solidFill>
              </a:rPr>
              <a:t>-Kleber</a:t>
            </a:r>
          </a:p>
          <a:p>
            <a:pPr eaLnBrk="1" hangingPunct="1">
              <a:spcBef>
                <a:spcPct val="0"/>
              </a:spcBef>
              <a:buClrTx/>
              <a:buSzTx/>
              <a:buFontTx/>
              <a:buNone/>
            </a:pPr>
            <a:endParaRPr lang="en-US" altLang="en-US" sz="1600" dirty="0">
              <a:solidFill>
                <a:srgbClr val="0000FF"/>
              </a:solidFill>
            </a:endParaRPr>
          </a:p>
          <a:p>
            <a:pPr eaLnBrk="1" hangingPunct="1">
              <a:spcBef>
                <a:spcPct val="0"/>
              </a:spcBef>
              <a:buClrTx/>
              <a:buSzTx/>
              <a:buFontTx/>
              <a:buNone/>
            </a:pPr>
            <a:r>
              <a:rPr lang="en-US" altLang="en-US" sz="1200" i="1" dirty="0" err="1">
                <a:solidFill>
                  <a:srgbClr val="0000FF"/>
                </a:solidFill>
              </a:rPr>
              <a:t>Inwiefern</a:t>
            </a:r>
            <a:r>
              <a:rPr lang="en-US" altLang="en-US" sz="1200" i="1" dirty="0">
                <a:solidFill>
                  <a:srgbClr val="0000FF"/>
                </a:solidFill>
              </a:rPr>
              <a:t> </a:t>
            </a:r>
            <a:r>
              <a:rPr lang="en-US" altLang="en-US" sz="1200" i="1" dirty="0" err="1">
                <a:solidFill>
                  <a:srgbClr val="0000FF"/>
                </a:solidFill>
              </a:rPr>
              <a:t>unterstützt</a:t>
            </a:r>
            <a:r>
              <a:rPr lang="en-US" altLang="en-US" sz="1200" i="1" dirty="0">
                <a:solidFill>
                  <a:srgbClr val="0000FF"/>
                </a:solidFill>
              </a:rPr>
              <a:t> der </a:t>
            </a:r>
            <a:r>
              <a:rPr lang="en-US" altLang="en-US" sz="1200" i="1" dirty="0" err="1">
                <a:solidFill>
                  <a:srgbClr val="0000FF"/>
                </a:solidFill>
              </a:rPr>
              <a:t>Klebstoff</a:t>
            </a:r>
            <a:r>
              <a:rPr lang="en-US" altLang="en-US" sz="1200" i="1" dirty="0">
                <a:solidFill>
                  <a:srgbClr val="0000FF"/>
                </a:solidFill>
              </a:rPr>
              <a:t> die </a:t>
            </a:r>
            <a:r>
              <a:rPr lang="en-US" altLang="en-US" sz="1200" i="1" dirty="0" err="1">
                <a:solidFill>
                  <a:srgbClr val="0000FF"/>
                </a:solidFill>
              </a:rPr>
              <a:t>Heilung</a:t>
            </a:r>
            <a:r>
              <a:rPr lang="en-US" altLang="en-US" sz="1200" i="1" dirty="0">
                <a:solidFill>
                  <a:srgbClr val="0000FF"/>
                </a:solidFill>
              </a:rPr>
              <a:t> </a:t>
            </a:r>
            <a:r>
              <a:rPr lang="en-US" altLang="en-US" sz="1200" i="1" dirty="0" err="1">
                <a:solidFill>
                  <a:srgbClr val="0000FF"/>
                </a:solidFill>
              </a:rPr>
              <a:t>bei</a:t>
            </a:r>
            <a:r>
              <a:rPr lang="en-US" altLang="en-US" sz="1200" i="1" dirty="0">
                <a:solidFill>
                  <a:srgbClr val="0000FF"/>
                </a:solidFill>
              </a:rPr>
              <a:t> PUK?</a:t>
            </a:r>
          </a:p>
          <a:p>
            <a:pPr eaLnBrk="1" hangingPunct="1">
              <a:spcBef>
                <a:spcPct val="0"/>
              </a:spcBef>
              <a:buClrTx/>
              <a:buSzTx/>
              <a:buFontTx/>
              <a:buNone/>
            </a:pPr>
            <a:r>
              <a:rPr lang="en-US" altLang="en-US" sz="1200" i="1" dirty="0">
                <a:solidFill>
                  <a:srgbClr val="0000FF"/>
                </a:solidFill>
              </a:rPr>
              <a:t>1) </a:t>
            </a:r>
            <a:r>
              <a:rPr lang="en-US" altLang="en-US" sz="1200" dirty="0" err="1">
                <a:solidFill>
                  <a:srgbClr val="0000FF"/>
                </a:solidFill>
              </a:rPr>
              <a:t>Er</a:t>
            </a:r>
            <a:r>
              <a:rPr lang="en-US" altLang="en-US" sz="1200" dirty="0">
                <a:solidFill>
                  <a:srgbClr val="0000FF"/>
                </a:solidFill>
              </a:rPr>
              <a:t> </a:t>
            </a:r>
            <a:r>
              <a:rPr lang="en-US" altLang="en-US" sz="1200" dirty="0" err="1">
                <a:solidFill>
                  <a:srgbClr val="0000FF"/>
                </a:solidFill>
              </a:rPr>
              <a:t>sorgt</a:t>
            </a:r>
            <a:r>
              <a:rPr lang="en-US" altLang="en-US" sz="1200" dirty="0">
                <a:solidFill>
                  <a:srgbClr val="0000FF"/>
                </a:solidFill>
              </a:rPr>
              <a:t> </a:t>
            </a:r>
            <a:r>
              <a:rPr lang="en-US" altLang="en-US" sz="1200" dirty="0" err="1">
                <a:solidFill>
                  <a:srgbClr val="0000FF"/>
                </a:solidFill>
              </a:rPr>
              <a:t>für</a:t>
            </a:r>
            <a:r>
              <a:rPr lang="en-US" altLang="en-US" sz="1200" dirty="0">
                <a:solidFill>
                  <a:srgbClr val="0000FF"/>
                </a:solidFill>
              </a:rPr>
              <a:t> </a:t>
            </a:r>
            <a:r>
              <a:rPr lang="en-US" altLang="en-US" sz="1200" dirty="0" err="1">
                <a:solidFill>
                  <a:srgbClr val="0000FF"/>
                </a:solidFill>
              </a:rPr>
              <a:t>tektonische</a:t>
            </a:r>
            <a:r>
              <a:rPr lang="en-US" altLang="en-US" sz="1200" dirty="0">
                <a:solidFill>
                  <a:srgbClr val="0000FF"/>
                </a:solidFill>
              </a:rPr>
              <a:t> </a:t>
            </a:r>
            <a:r>
              <a:rPr lang="en-US" altLang="en-US" sz="1200" dirty="0" err="1">
                <a:solidFill>
                  <a:srgbClr val="0000FF"/>
                </a:solidFill>
              </a:rPr>
              <a:t>Stabilität</a:t>
            </a:r>
            <a:r>
              <a:rPr lang="en-US" altLang="en-US" sz="1200" dirty="0">
                <a:solidFill>
                  <a:srgbClr val="0000FF"/>
                </a:solidFill>
              </a:rPr>
              <a:t> und </a:t>
            </a:r>
            <a:r>
              <a:rPr lang="en-US" altLang="en-US" sz="1200" dirty="0" err="1"/>
              <a:t>verringert</a:t>
            </a:r>
            <a:r>
              <a:rPr lang="en-US" altLang="en-US" sz="1200" dirty="0"/>
              <a:t> </a:t>
            </a:r>
            <a:r>
              <a:rPr lang="en-US" altLang="en-US" sz="1200" dirty="0" err="1"/>
              <a:t>dadurch</a:t>
            </a:r>
            <a:r>
              <a:rPr lang="en-US" altLang="en-US" sz="1200" dirty="0"/>
              <a:t> das </a:t>
            </a:r>
            <a:r>
              <a:rPr lang="en-US" altLang="en-US" sz="1200" dirty="0" err="1"/>
              <a:t>Risiko</a:t>
            </a:r>
            <a:r>
              <a:rPr lang="en-US" altLang="en-US" sz="1200" dirty="0"/>
              <a:t> </a:t>
            </a:r>
            <a:r>
              <a:rPr lang="en-US" altLang="en-US" sz="1200" dirty="0" err="1"/>
              <a:t>einer</a:t>
            </a:r>
            <a:r>
              <a:rPr lang="en-US" altLang="en-US" sz="1200" dirty="0"/>
              <a:t> Perforation</a:t>
            </a:r>
          </a:p>
          <a:p>
            <a:pPr eaLnBrk="1" hangingPunct="1">
              <a:spcBef>
                <a:spcPct val="0"/>
              </a:spcBef>
              <a:buClrTx/>
              <a:buSzTx/>
              <a:buFontTx/>
              <a:buNone/>
            </a:pPr>
            <a:r>
              <a:rPr lang="en-US" altLang="en-US" sz="1200" i="1" dirty="0">
                <a:solidFill>
                  <a:srgbClr val="0000FF"/>
                </a:solidFill>
              </a:rPr>
              <a:t>2) </a:t>
            </a:r>
            <a:r>
              <a:rPr lang="en-US" altLang="en-US" sz="1200" dirty="0" err="1">
                <a:solidFill>
                  <a:srgbClr val="0000FF"/>
                </a:solidFill>
              </a:rPr>
              <a:t>Er</a:t>
            </a:r>
            <a:r>
              <a:rPr lang="en-US" altLang="en-US" sz="1200" dirty="0">
                <a:solidFill>
                  <a:srgbClr val="0000FF"/>
                </a:solidFill>
              </a:rPr>
              <a:t> </a:t>
            </a:r>
            <a:r>
              <a:rPr lang="en-US" altLang="en-US" sz="1200" dirty="0" err="1">
                <a:solidFill>
                  <a:srgbClr val="0000FF"/>
                </a:solidFill>
              </a:rPr>
              <a:t>wirkt</a:t>
            </a:r>
            <a:r>
              <a:rPr lang="en-US" altLang="en-US" sz="1200" dirty="0">
                <a:solidFill>
                  <a:srgbClr val="0000FF"/>
                </a:solidFill>
              </a:rPr>
              <a:t> </a:t>
            </a:r>
            <a:r>
              <a:rPr lang="en-US" altLang="en-US" sz="1200" dirty="0" err="1">
                <a:solidFill>
                  <a:srgbClr val="0000FF"/>
                </a:solidFill>
              </a:rPr>
              <a:t>als</a:t>
            </a:r>
            <a:r>
              <a:rPr lang="en-US" altLang="en-US" sz="1200" dirty="0">
                <a:solidFill>
                  <a:srgbClr val="0000FF"/>
                </a:solidFill>
              </a:rPr>
              <a:t> </a:t>
            </a:r>
            <a:r>
              <a:rPr lang="en-US" altLang="en-US" sz="1200" dirty="0" err="1">
                <a:solidFill>
                  <a:srgbClr val="0000FF"/>
                </a:solidFill>
              </a:rPr>
              <a:t>Barriere</a:t>
            </a:r>
            <a:r>
              <a:rPr lang="en-US" altLang="en-US" sz="1200" dirty="0">
                <a:solidFill>
                  <a:srgbClr val="0000FF"/>
                </a:solidFill>
              </a:rPr>
              <a:t>, die </a:t>
            </a:r>
            <a:r>
              <a:rPr lang="en-US" altLang="en-US" sz="1200" dirty="0" err="1">
                <a:solidFill>
                  <a:srgbClr val="0000FF"/>
                </a:solidFill>
              </a:rPr>
              <a:t>verhindert</a:t>
            </a:r>
            <a:r>
              <a:rPr lang="en-US" altLang="en-US" sz="1200" dirty="0">
                <a:solidFill>
                  <a:srgbClr val="0000FF"/>
                </a:solidFill>
              </a:rPr>
              <a:t>, </a:t>
            </a:r>
            <a:r>
              <a:rPr lang="en-US" altLang="en-US" sz="1200" dirty="0" err="1">
                <a:solidFill>
                  <a:srgbClr val="0000FF"/>
                </a:solidFill>
              </a:rPr>
              <a:t>dass</a:t>
            </a:r>
            <a:r>
              <a:rPr lang="en-US" altLang="en-US" sz="1200" dirty="0">
                <a:solidFill>
                  <a:srgbClr val="0000FF"/>
                </a:solidFill>
              </a:rPr>
              <a:t> PMNs das </a:t>
            </a:r>
            <a:r>
              <a:rPr lang="en-US" altLang="en-US" sz="1200" dirty="0" err="1">
                <a:solidFill>
                  <a:srgbClr val="0000FF"/>
                </a:solidFill>
              </a:rPr>
              <a:t>Hornhautstroma</a:t>
            </a:r>
            <a:r>
              <a:rPr lang="en-US" altLang="en-US" sz="1200" dirty="0">
                <a:solidFill>
                  <a:srgbClr val="0000FF"/>
                </a:solidFill>
              </a:rPr>
              <a:t> </a:t>
            </a:r>
            <a:r>
              <a:rPr lang="en-US" altLang="en-US" sz="1200" dirty="0" err="1">
                <a:solidFill>
                  <a:srgbClr val="0000FF"/>
                </a:solidFill>
              </a:rPr>
              <a:t>erreichen</a:t>
            </a:r>
            <a:r>
              <a:rPr lang="en-US" altLang="en-US" sz="1200" dirty="0">
                <a:solidFill>
                  <a:srgbClr val="0000FF"/>
                </a:solidFill>
              </a:rPr>
              <a:t> (und </a:t>
            </a:r>
            <a:r>
              <a:rPr lang="en-US" altLang="en-US" sz="1200" dirty="0" err="1">
                <a:solidFill>
                  <a:srgbClr val="0000FF"/>
                </a:solidFill>
              </a:rPr>
              <a:t>zerstören</a:t>
            </a:r>
            <a:r>
              <a:rPr lang="en-US" altLang="en-US" sz="1200" dirty="0">
                <a:solidFill>
                  <a:srgbClr val="0000FF"/>
                </a:solidFill>
              </a:rPr>
              <a:t>) </a:t>
            </a:r>
          </a:p>
        </p:txBody>
      </p:sp>
      <p:sp>
        <p:nvSpPr>
          <p:cNvPr id="2" name="Oval 1">
            <a:extLst>
              <a:ext uri="{FF2B5EF4-FFF2-40B4-BE49-F238E27FC236}">
                <a16:creationId xmlns:a16="http://schemas.microsoft.com/office/drawing/2014/main" id="{23E9DC0B-8D6B-368B-30D1-F6528543B9FD}"/>
              </a:ext>
            </a:extLst>
          </p:cNvPr>
          <p:cNvSpPr/>
          <p:nvPr/>
        </p:nvSpPr>
        <p:spPr>
          <a:xfrm>
            <a:off x="5562600" y="2582333"/>
            <a:ext cx="762000" cy="5715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 name="Text Box 4">
            <a:extLst>
              <a:ext uri="{FF2B5EF4-FFF2-40B4-BE49-F238E27FC236}">
                <a16:creationId xmlns:a16="http://schemas.microsoft.com/office/drawing/2014/main" id="{9F9C9F85-CFB7-E2A8-9D77-3BF264E1DF3C}"/>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9" name="TextBox 3">
            <a:extLst>
              <a:ext uri="{FF2B5EF4-FFF2-40B4-BE49-F238E27FC236}">
                <a16:creationId xmlns:a16="http://schemas.microsoft.com/office/drawing/2014/main" id="{74655DE6-7422-4E5F-9F87-5E3E70FB7590}"/>
              </a:ext>
            </a:extLst>
          </p:cNvPr>
          <p:cNvSpPr txBox="1">
            <a:spLocks noChangeArrowheads="1"/>
          </p:cNvSpPr>
          <p:nvPr/>
        </p:nvSpPr>
        <p:spPr bwMode="auto">
          <a:xfrm>
            <a:off x="568325" y="4974410"/>
            <a:ext cx="8042275" cy="764312"/>
          </a:xfrm>
          <a:prstGeom prst="rect">
            <a:avLst/>
          </a:prstGeom>
          <a:solidFill>
            <a:srgbClr val="A3E7FF"/>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err="1">
                <a:solidFill>
                  <a:srgbClr val="0000FF"/>
                </a:solidFill>
              </a:rPr>
              <a:t>Welche</a:t>
            </a:r>
            <a:r>
              <a:rPr lang="en-US" altLang="en-US" sz="1200" i="1" dirty="0">
                <a:solidFill>
                  <a:srgbClr val="0000FF"/>
                </a:solidFill>
              </a:rPr>
              <a:t> </a:t>
            </a:r>
            <a:r>
              <a:rPr lang="en-US" altLang="en-US" sz="1200" i="1" dirty="0" err="1">
                <a:solidFill>
                  <a:srgbClr val="0000FF"/>
                </a:solidFill>
              </a:rPr>
              <a:t>weitere</a:t>
            </a:r>
            <a:r>
              <a:rPr lang="en-US" altLang="en-US" sz="1200" i="1" dirty="0">
                <a:solidFill>
                  <a:srgbClr val="0000FF"/>
                </a:solidFill>
              </a:rPr>
              <a:t> </a:t>
            </a:r>
            <a:r>
              <a:rPr lang="en-US" altLang="en-US" sz="1200" i="1" dirty="0" err="1">
                <a:solidFill>
                  <a:srgbClr val="0000FF"/>
                </a:solidFill>
              </a:rPr>
              <a:t>therapeutische</a:t>
            </a:r>
            <a:r>
              <a:rPr lang="en-US" altLang="en-US" sz="1200" i="1" dirty="0">
                <a:solidFill>
                  <a:srgbClr val="0000FF"/>
                </a:solidFill>
              </a:rPr>
              <a:t> </a:t>
            </a:r>
            <a:r>
              <a:rPr lang="en-US" altLang="en-US" sz="1200" i="1" dirty="0" err="1">
                <a:solidFill>
                  <a:srgbClr val="0000FF"/>
                </a:solidFill>
              </a:rPr>
              <a:t>Maßnahme</a:t>
            </a:r>
            <a:r>
              <a:rPr lang="en-US" altLang="en-US" sz="1200" i="1" dirty="0">
                <a:solidFill>
                  <a:srgbClr val="0000FF"/>
                </a:solidFill>
              </a:rPr>
              <a:t> muss </a:t>
            </a:r>
            <a:r>
              <a:rPr lang="en-US" altLang="en-US" sz="1200" i="1" dirty="0" err="1">
                <a:solidFill>
                  <a:srgbClr val="0000FF"/>
                </a:solidFill>
              </a:rPr>
              <a:t>bei</a:t>
            </a:r>
            <a:r>
              <a:rPr lang="en-US" altLang="en-US" sz="1200" i="1" dirty="0">
                <a:solidFill>
                  <a:srgbClr val="0000FF"/>
                </a:solidFill>
              </a:rPr>
              <a:t> der </a:t>
            </a:r>
            <a:r>
              <a:rPr lang="en-US" altLang="en-US" sz="1200" i="1" dirty="0" err="1">
                <a:solidFill>
                  <a:srgbClr val="0000FF"/>
                </a:solidFill>
              </a:rPr>
              <a:t>Verwendung</a:t>
            </a:r>
            <a:r>
              <a:rPr lang="en-US" altLang="en-US" sz="1200" i="1" dirty="0">
                <a:solidFill>
                  <a:srgbClr val="0000FF"/>
                </a:solidFill>
              </a:rPr>
              <a:t> von </a:t>
            </a:r>
            <a:r>
              <a:rPr lang="en-US" altLang="en-US" sz="1200" i="1" dirty="0" err="1">
                <a:solidFill>
                  <a:srgbClr val="0000FF"/>
                </a:solidFill>
              </a:rPr>
              <a:t>Cyanacrylat</a:t>
            </a:r>
            <a:r>
              <a:rPr lang="en-US" altLang="en-US" sz="1200" i="1" dirty="0">
                <a:solidFill>
                  <a:srgbClr val="0000FF"/>
                </a:solidFill>
              </a:rPr>
              <a:t>-Kleber </a:t>
            </a:r>
            <a:r>
              <a:rPr lang="en-US" altLang="en-US" sz="1200" i="1" dirty="0" err="1">
                <a:solidFill>
                  <a:srgbClr val="0000FF"/>
                </a:solidFill>
              </a:rPr>
              <a:t>zusätzlich</a:t>
            </a:r>
            <a:r>
              <a:rPr lang="en-US" altLang="en-US" sz="1200" i="1" dirty="0">
                <a:solidFill>
                  <a:srgbClr val="0000FF"/>
                </a:solidFill>
              </a:rPr>
              <a:t> </a:t>
            </a:r>
            <a:r>
              <a:rPr lang="en-US" altLang="en-US" sz="1200" i="1" dirty="0" err="1">
                <a:solidFill>
                  <a:srgbClr val="0000FF"/>
                </a:solidFill>
              </a:rPr>
              <a:t>angewendet</a:t>
            </a:r>
            <a:r>
              <a:rPr lang="en-US" altLang="en-US" sz="1200" i="1" dirty="0">
                <a:solidFill>
                  <a:srgbClr val="0000FF"/>
                </a:solidFill>
              </a:rPr>
              <a:t> </a:t>
            </a:r>
            <a:r>
              <a:rPr lang="en-US" altLang="en-US" sz="1200" i="1" dirty="0" err="1">
                <a:solidFill>
                  <a:srgbClr val="0000FF"/>
                </a:solidFill>
              </a:rPr>
              <a:t>werden</a:t>
            </a:r>
            <a:r>
              <a:rPr lang="en-US" altLang="en-US" sz="1200" i="1" dirty="0">
                <a:solidFill>
                  <a:srgbClr val="0000FF"/>
                </a:solidFill>
              </a:rPr>
              <a:t>?</a:t>
            </a:r>
          </a:p>
          <a:p>
            <a:pPr eaLnBrk="1" hangingPunct="1">
              <a:spcBef>
                <a:spcPct val="0"/>
              </a:spcBef>
              <a:buClrTx/>
              <a:buSzTx/>
              <a:buFontTx/>
              <a:buNone/>
            </a:pPr>
            <a:r>
              <a:rPr lang="en-US" altLang="en-US" sz="1200" dirty="0" err="1">
                <a:solidFill>
                  <a:srgbClr val="0000FF"/>
                </a:solidFill>
              </a:rPr>
              <a:t>Über</a:t>
            </a:r>
            <a:r>
              <a:rPr lang="en-US" altLang="en-US" sz="1200" dirty="0">
                <a:solidFill>
                  <a:srgbClr val="0000FF"/>
                </a:solidFill>
              </a:rPr>
              <a:t> der </a:t>
            </a:r>
            <a:r>
              <a:rPr lang="en-US" altLang="en-US" sz="1200" dirty="0" err="1">
                <a:solidFill>
                  <a:srgbClr val="0000FF"/>
                </a:solidFill>
              </a:rPr>
              <a:t>geklebten</a:t>
            </a:r>
            <a:r>
              <a:rPr lang="en-US" altLang="en-US" sz="1200" dirty="0">
                <a:solidFill>
                  <a:srgbClr val="0000FF"/>
                </a:solidFill>
              </a:rPr>
              <a:t> </a:t>
            </a:r>
            <a:r>
              <a:rPr lang="en-US" altLang="en-US" sz="1200" dirty="0" err="1">
                <a:solidFill>
                  <a:srgbClr val="0000FF"/>
                </a:solidFill>
              </a:rPr>
              <a:t>Hornhaut</a:t>
            </a:r>
            <a:r>
              <a:rPr lang="en-US" altLang="en-US" sz="1200" dirty="0">
                <a:solidFill>
                  <a:srgbClr val="0000FF"/>
                </a:solidFill>
              </a:rPr>
              <a:t> muss </a:t>
            </a:r>
            <a:r>
              <a:rPr lang="en-US" altLang="en-US" sz="1200" dirty="0" err="1">
                <a:solidFill>
                  <a:srgbClr val="0000FF"/>
                </a:solidFill>
              </a:rPr>
              <a:t>ein</a:t>
            </a:r>
            <a:r>
              <a:rPr lang="en-US" altLang="en-US" sz="1200" dirty="0">
                <a:solidFill>
                  <a:srgbClr val="0000FF"/>
                </a:solidFill>
              </a:rPr>
              <a:t> BCL </a:t>
            </a:r>
            <a:r>
              <a:rPr lang="en-US" altLang="en-US" sz="1200" dirty="0" err="1">
                <a:solidFill>
                  <a:srgbClr val="0000FF"/>
                </a:solidFill>
              </a:rPr>
              <a:t>angebracht</a:t>
            </a:r>
            <a:r>
              <a:rPr lang="en-US" altLang="en-US" sz="1200" dirty="0">
                <a:solidFill>
                  <a:srgbClr val="0000FF"/>
                </a:solidFill>
              </a:rPr>
              <a:t> </a:t>
            </a:r>
            <a:r>
              <a:rPr lang="en-US" altLang="en-US" sz="1200" dirty="0" err="1">
                <a:solidFill>
                  <a:srgbClr val="0000FF"/>
                </a:solidFill>
              </a:rPr>
              <a:t>werden</a:t>
            </a:r>
            <a:r>
              <a:rPr lang="en-US" altLang="en-US" sz="1200" dirty="0">
                <a:solidFill>
                  <a:srgbClr val="0000FF"/>
                </a:solidFill>
              </a:rPr>
              <a:t> </a:t>
            </a:r>
          </a:p>
          <a:p>
            <a:pPr eaLnBrk="1" hangingPunct="1">
              <a:spcBef>
                <a:spcPct val="0"/>
              </a:spcBef>
              <a:buClrTx/>
              <a:buSzTx/>
              <a:buFontTx/>
              <a:buNone/>
            </a:pPr>
            <a:r>
              <a:rPr lang="en-US" altLang="en-US" sz="1200" dirty="0" err="1">
                <a:solidFill>
                  <a:srgbClr val="A3E7FF"/>
                </a:solidFill>
              </a:rPr>
              <a:t>Über</a:t>
            </a:r>
            <a:r>
              <a:rPr lang="en-US" altLang="en-US" sz="1200" dirty="0">
                <a:solidFill>
                  <a:srgbClr val="A3E7FF"/>
                </a:solidFill>
              </a:rPr>
              <a:t> der geklebten Hornhaut muss ein BCL angebracht werden </a:t>
            </a:r>
          </a:p>
        </p:txBody>
      </p:sp>
      <p:sp>
        <p:nvSpPr>
          <p:cNvPr id="11" name="TextBox 4">
            <a:extLst>
              <a:ext uri="{FF2B5EF4-FFF2-40B4-BE49-F238E27FC236}">
                <a16:creationId xmlns:a16="http://schemas.microsoft.com/office/drawing/2014/main" id="{38D187A6-321D-448A-9521-D03E95C93BF3}"/>
              </a:ext>
            </a:extLst>
          </p:cNvPr>
          <p:cNvSpPr txBox="1">
            <a:spLocks noChangeArrowheads="1"/>
          </p:cNvSpPr>
          <p:nvPr/>
        </p:nvSpPr>
        <p:spPr bwMode="auto">
          <a:xfrm>
            <a:off x="162237" y="5736600"/>
            <a:ext cx="8930650" cy="52322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Welche weitere therapeutische Maßnahme muss bei der Anwendung eines BCL zusätzlich durchgeführt werden?</a:t>
            </a:r>
          </a:p>
          <a:p>
            <a:pPr eaLnBrk="1" hangingPunct="1">
              <a:spcBef>
                <a:spcPct val="0"/>
              </a:spcBef>
              <a:buClrTx/>
              <a:buSzTx/>
              <a:buFontTx/>
              <a:buNone/>
            </a:pPr>
            <a:r>
              <a:rPr lang="en-US" altLang="en-US" sz="1200" dirty="0">
                <a:solidFill>
                  <a:srgbClr val="0000FF"/>
                </a:solidFill>
              </a:rPr>
              <a:t>Es sollten antibiotische Augentropfen zur </a:t>
            </a:r>
            <a:r>
              <a:rPr lang="en-US" altLang="en-US" sz="1200" dirty="0" err="1">
                <a:solidFill>
                  <a:srgbClr val="0000FF"/>
                </a:solidFill>
              </a:rPr>
              <a:t>Prophylaxe </a:t>
            </a:r>
            <a:r>
              <a:rPr lang="en-US" altLang="en-US" sz="1200" dirty="0">
                <a:solidFill>
                  <a:srgbClr val="0000FF"/>
                </a:solidFill>
              </a:rPr>
              <a:t>gegen eine mögliche durch den BCL verursachte bakterielle Superinfektion verwendet werden</a:t>
            </a:r>
          </a:p>
        </p:txBody>
      </p:sp>
      <p:sp>
        <p:nvSpPr>
          <p:cNvPr id="12" name="TextBox 5">
            <a:extLst>
              <a:ext uri="{FF2B5EF4-FFF2-40B4-BE49-F238E27FC236}">
                <a16:creationId xmlns:a16="http://schemas.microsoft.com/office/drawing/2014/main" id="{A66084D7-A654-4C93-8020-46D19D2D96CF}"/>
              </a:ext>
            </a:extLst>
          </p:cNvPr>
          <p:cNvSpPr txBox="1">
            <a:spLocks noChangeArrowheads="1"/>
          </p:cNvSpPr>
          <p:nvPr/>
        </p:nvSpPr>
        <p:spPr bwMode="auto">
          <a:xfrm>
            <a:off x="512761" y="6318018"/>
            <a:ext cx="8118475" cy="394980"/>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Bei welchen Bakterienarten müssen Sie sicher sein, dass sie durch das Antibiotikum ausreichend abgedeckt sind? </a:t>
            </a:r>
            <a:r>
              <a:rPr lang="en-US" altLang="en-US" sz="1200" b="1" dirty="0">
                <a:solidFill>
                  <a:srgbClr val="92D050"/>
                </a:solidFill>
              </a:rPr>
              <a:t>Pseudomonas</a:t>
            </a:r>
          </a:p>
        </p:txBody>
      </p:sp>
    </p:spTree>
    <p:extLst>
      <p:ext uri="{BB962C8B-B14F-4D97-AF65-F5344CB8AC3E}">
        <p14:creationId xmlns:p14="http://schemas.microsoft.com/office/powerpoint/2010/main" val="300959181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14C31-D2EA-EAC8-7F0F-AE0EBD4E9227}"/>
            </a:ext>
          </a:extLst>
        </p:cNvPr>
        <p:cNvGrpSpPr/>
        <p:nvPr/>
      </p:nvGrpSpPr>
      <p:grpSpPr>
        <a:xfrm>
          <a:off x="0" y="0"/>
          <a:ext cx="0" cy="0"/>
          <a:chOff x="0" y="0"/>
          <a:chExt cx="0" cy="0"/>
        </a:xfrm>
      </p:grpSpPr>
      <p:sp>
        <p:nvSpPr>
          <p:cNvPr id="39945" name="Rectangle 11">
            <a:extLst>
              <a:ext uri="{FF2B5EF4-FFF2-40B4-BE49-F238E27FC236}">
                <a16:creationId xmlns:a16="http://schemas.microsoft.com/office/drawing/2014/main" id="{A2D10259-9C79-4473-72A7-D075EDB430B6}"/>
              </a:ext>
            </a:extLst>
          </p:cNvPr>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11274" name="Rectangle 12">
            <a:extLst>
              <a:ext uri="{FF2B5EF4-FFF2-40B4-BE49-F238E27FC236}">
                <a16:creationId xmlns:a16="http://schemas.microsoft.com/office/drawing/2014/main" id="{35A1853A-FAC9-0401-9624-2A3E97256573}"/>
              </a:ext>
            </a:extLst>
          </p:cNvPr>
          <p:cNvSpPr>
            <a:spLocks noGrp="1" noChangeArrowheads="1"/>
          </p:cNvSpPr>
          <p:nvPr>
            <p:ph type="body" idx="1"/>
          </p:nvPr>
        </p:nvSpPr>
        <p:spPr>
          <a:xfrm>
            <a:off x="457200" y="1816799"/>
            <a:ext cx="8534400" cy="4876800"/>
          </a:xfrm>
        </p:spPr>
        <p:txBody>
          <a:bodyPr wrap="square" lIns="25400" tIns="12700" rIns="25400" bIns="12700"/>
          <a:lstStyle/>
          <a:p>
            <a:pPr eaLnBrk="1" hangingPunct="1">
              <a:defRPr/>
            </a:pPr>
            <a:r>
              <a:rPr lang="en-US" altLang="en-US" sz="1200" dirty="0">
                <a:solidFill>
                  <a:schemeClr val="bg1">
                    <a:lumMod val="75000"/>
                  </a:schemeClr>
                </a:solidFill>
              </a:rPr>
              <a:t>Autoimmun-PUK ist in der Regel einseitig und </a:t>
            </a:r>
            <a:r>
              <a:rPr lang="en-US" altLang="en-US" sz="1200" dirty="0" err="1">
                <a:solidFill>
                  <a:schemeClr val="bg1">
                    <a:lumMod val="75000"/>
                  </a:schemeClr>
                </a:solidFill>
              </a:rPr>
              <a:t>sektoral </a:t>
            </a:r>
            <a:r>
              <a:rPr lang="en-US" altLang="en-US" sz="1200" dirty="0">
                <a:solidFill>
                  <a:schemeClr val="bg1">
                    <a:lumMod val="75000"/>
                  </a:schemeClr>
                </a:solidFill>
              </a:rPr>
              <a:t>                        </a:t>
            </a:r>
          </a:p>
          <a:p>
            <a:pPr eaLnBrk="1" hangingPunct="1">
              <a:defRPr/>
            </a:pPr>
            <a:r>
              <a:rPr lang="en-US" altLang="en-US" sz="1200" dirty="0">
                <a:solidFill>
                  <a:schemeClr val="bg1">
                    <a:lumMod val="75000"/>
                  </a:schemeClr>
                </a:solidFill>
              </a:rPr>
              <a:t>Sie kündigt häufig eine Verschlimmerung einer systemischen Erkrankung an </a:t>
            </a:r>
          </a:p>
          <a:p>
            <a:pPr eaLnBrk="1" hangingPunct="1">
              <a:defRPr/>
            </a:pPr>
            <a:r>
              <a:rPr lang="en-US" altLang="en-US" sz="1200" dirty="0">
                <a:solidFill>
                  <a:schemeClr val="bg1">
                    <a:lumMod val="75000"/>
                  </a:schemeClr>
                </a:solidFill>
              </a:rPr>
              <a:t>Das Behandlungsziel besteht darin, das Abschmelzen des K durch drei Maßnahmen zu stoppen:</a:t>
            </a:r>
          </a:p>
          <a:p>
            <a:pPr lvl="1" eaLnBrk="1" hangingPunct="1">
              <a:buFont typeface="Wingdings" panose="05000000000000000000" pitchFamily="2" charset="2"/>
              <a:buNone/>
              <a:defRPr/>
            </a:pPr>
            <a:r>
              <a:rPr lang="en-US" altLang="en-US" sz="1200" dirty="0">
                <a:solidFill>
                  <a:schemeClr val="bg1">
                    <a:lumMod val="75000"/>
                  </a:schemeClr>
                </a:solidFill>
              </a:rPr>
              <a:t>1) Verbesserung der Benetzung</a:t>
            </a:r>
          </a:p>
          <a:p>
            <a:pPr lvl="1" eaLnBrk="1" hangingPunct="1">
              <a:buNone/>
              <a:defRPr/>
            </a:pPr>
            <a:r>
              <a:rPr lang="en-US" altLang="en-US" sz="1200" dirty="0">
                <a:solidFill>
                  <a:schemeClr val="bg1">
                    <a:lumMod val="75000"/>
                  </a:schemeClr>
                </a:solidFill>
              </a:rPr>
              <a:t>2) Förderung der Reepithelisierung </a:t>
            </a:r>
            <a:r>
              <a:rPr lang="en-US" altLang="en-US" sz="1200" dirty="0" err="1">
                <a:solidFill>
                  <a:schemeClr val="bg1">
                    <a:lumMod val="75000"/>
                  </a:schemeClr>
                </a:solidFill>
              </a:rPr>
              <a:t>durch</a:t>
            </a:r>
            <a:r>
              <a:rPr lang="en-US" altLang="en-US" sz="1200" dirty="0">
                <a:solidFill>
                  <a:schemeClr val="bg1">
                    <a:lumMod val="75000"/>
                  </a:schemeClr>
                </a:solidFill>
              </a:rPr>
              <a:t> </a:t>
            </a:r>
            <a:r>
              <a:rPr lang="en-US" altLang="en-US" sz="1200" dirty="0" err="1">
                <a:solidFill>
                  <a:schemeClr val="bg1">
                    <a:lumMod val="75000"/>
                  </a:schemeClr>
                </a:solidFill>
              </a:rPr>
              <a:t>Befeuchtung</a:t>
            </a:r>
            <a:r>
              <a:rPr lang="en-US" altLang="en-US" sz="1200" dirty="0">
                <a:solidFill>
                  <a:schemeClr val="bg1">
                    <a:lumMod val="75000"/>
                  </a:schemeClr>
                </a:solidFill>
              </a:rPr>
              <a:t>, BCL, Patching, </a:t>
            </a:r>
            <a:r>
              <a:rPr lang="en-US" altLang="en-US" sz="1200" b="1" dirty="0">
                <a:solidFill>
                  <a:srgbClr val="0000FF"/>
                </a:solidFill>
              </a:rPr>
              <a:t>Kleber</a:t>
            </a:r>
          </a:p>
          <a:p>
            <a:pPr lvl="2" eaLnBrk="1" hangingPunct="1">
              <a:defRPr/>
            </a:pPr>
            <a:r>
              <a:rPr lang="en-US" altLang="en-US" sz="1200" dirty="0">
                <a:solidFill>
                  <a:schemeClr val="bg1"/>
                </a:solidFill>
              </a:rPr>
              <a:t>Sie sollten auch in Erwägung ziehen, topische Steroide abzusetzen, da diese die Reepithelisierung verzögern können. Als allgemeine Regel gilt: Wenn die Hornhaut deutlich verdünnt ist, vermeiden Sie topische Steroide.</a:t>
            </a:r>
          </a:p>
          <a:p>
            <a:pPr lvl="1" eaLnBrk="1" hangingPunct="1">
              <a:buFont typeface="Wingdings" panose="05000000000000000000" pitchFamily="2" charset="2"/>
              <a:buNone/>
              <a:defRPr/>
            </a:pPr>
            <a:r>
              <a:rPr lang="en-US" altLang="en-US" sz="1200" dirty="0">
                <a:solidFill>
                  <a:schemeClr val="bg1">
                    <a:lumMod val="75000"/>
                  </a:schemeClr>
                </a:solidFill>
              </a:rPr>
              <a:t>3) Unterdrückung der systemischen Entzündung </a:t>
            </a:r>
          </a:p>
          <a:p>
            <a:pPr eaLnBrk="1" hangingPunct="1">
              <a:defRPr/>
            </a:pPr>
            <a:endParaRPr lang="en-US" altLang="en-US" sz="2400" dirty="0"/>
          </a:p>
        </p:txBody>
      </p:sp>
      <p:sp>
        <p:nvSpPr>
          <p:cNvPr id="39948" name="Slide Number Placeholder 1">
            <a:extLst>
              <a:ext uri="{FF2B5EF4-FFF2-40B4-BE49-F238E27FC236}">
                <a16:creationId xmlns:a16="http://schemas.microsoft.com/office/drawing/2014/main" id="{359B9CD5-6655-FEF7-99AE-32ADEC983586}"/>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54560DE-521C-4D6B-BEE7-02D2FB8838F3}" type="slidenum">
              <a:rPr lang="en-US" altLang="en-US" sz="1000" smtClean="0"/>
              <a:t>91</a:t>
            </a:fld>
            <a:endParaRPr lang="en-US" altLang="en-US" sz="1000"/>
          </a:p>
        </p:txBody>
      </p:sp>
      <p:sp>
        <p:nvSpPr>
          <p:cNvPr id="15" name="Rectangle 14">
            <a:extLst>
              <a:ext uri="{FF2B5EF4-FFF2-40B4-BE49-F238E27FC236}">
                <a16:creationId xmlns:a16="http://schemas.microsoft.com/office/drawing/2014/main" id="{4F4A1438-B028-F68F-499C-F4517EC60117}"/>
              </a:ext>
            </a:extLst>
          </p:cNvPr>
          <p:cNvSpPr/>
          <p:nvPr/>
        </p:nvSpPr>
        <p:spPr>
          <a:xfrm>
            <a:off x="990600" y="3657600"/>
            <a:ext cx="4572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9950" name="TextBox 2">
            <a:extLst>
              <a:ext uri="{FF2B5EF4-FFF2-40B4-BE49-F238E27FC236}">
                <a16:creationId xmlns:a16="http://schemas.microsoft.com/office/drawing/2014/main" id="{9D53517D-4A93-A75C-F014-BA9B1E59A521}"/>
              </a:ext>
            </a:extLst>
          </p:cNvPr>
          <p:cNvSpPr txBox="1">
            <a:spLocks noChangeArrowheads="1"/>
          </p:cNvSpPr>
          <p:nvPr/>
        </p:nvSpPr>
        <p:spPr bwMode="auto">
          <a:xfrm>
            <a:off x="582613" y="3657600"/>
            <a:ext cx="8027987" cy="1195199"/>
          </a:xfrm>
          <a:prstGeom prst="rect">
            <a:avLst/>
          </a:prstGeom>
          <a:solidFill>
            <a:schemeClr val="bg2">
              <a:lumMod val="20000"/>
              <a:lumOff val="80000"/>
            </a:schemeClr>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Um </a:t>
            </a:r>
            <a:r>
              <a:rPr lang="en-US" altLang="en-US" sz="1200" i="1" dirty="0" err="1">
                <a:solidFill>
                  <a:srgbClr val="0000FF"/>
                </a:solidFill>
              </a:rPr>
              <a:t>welche</a:t>
            </a:r>
            <a:r>
              <a:rPr lang="en-US" altLang="en-US" sz="1200" i="1" dirty="0">
                <a:solidFill>
                  <a:srgbClr val="0000FF"/>
                </a:solidFill>
              </a:rPr>
              <a:t> Art von </a:t>
            </a:r>
            <a:r>
              <a:rPr lang="en-US" altLang="en-US" sz="1200" i="1" dirty="0" err="1">
                <a:solidFill>
                  <a:srgbClr val="0000FF"/>
                </a:solidFill>
              </a:rPr>
              <a:t>Klebstoff</a:t>
            </a:r>
            <a:r>
              <a:rPr lang="en-US" altLang="en-US" sz="1200" i="1" dirty="0">
                <a:solidFill>
                  <a:srgbClr val="0000FF"/>
                </a:solidFill>
              </a:rPr>
              <a:t> </a:t>
            </a:r>
            <a:r>
              <a:rPr lang="en-US" altLang="en-US" sz="1200" i="1" dirty="0" err="1">
                <a:solidFill>
                  <a:srgbClr val="0000FF"/>
                </a:solidFill>
              </a:rPr>
              <a:t>handelt</a:t>
            </a:r>
            <a:r>
              <a:rPr lang="en-US" altLang="en-US" sz="1200" i="1" dirty="0">
                <a:solidFill>
                  <a:srgbClr val="0000FF"/>
                </a:solidFill>
              </a:rPr>
              <a:t> es </a:t>
            </a:r>
            <a:r>
              <a:rPr lang="en-US" altLang="en-US" sz="1200" i="1" dirty="0" err="1">
                <a:solidFill>
                  <a:srgbClr val="0000FF"/>
                </a:solidFill>
              </a:rPr>
              <a:t>sich</a:t>
            </a:r>
            <a:r>
              <a:rPr lang="en-US" altLang="en-US" sz="1200" i="1" dirty="0">
                <a:solidFill>
                  <a:srgbClr val="0000FF"/>
                </a:solidFill>
              </a:rPr>
              <a:t> </a:t>
            </a:r>
            <a:r>
              <a:rPr lang="en-US" altLang="en-US" sz="1200" i="1" dirty="0" err="1">
                <a:solidFill>
                  <a:srgbClr val="0000FF"/>
                </a:solidFill>
              </a:rPr>
              <a:t>hier</a:t>
            </a:r>
            <a:r>
              <a:rPr lang="en-US" altLang="en-US" sz="1200" i="1" dirty="0">
                <a:solidFill>
                  <a:srgbClr val="0000FF"/>
                </a:solidFill>
              </a:rPr>
              <a:t> </a:t>
            </a:r>
            <a:r>
              <a:rPr lang="en-US" altLang="en-US" sz="1200" i="1" dirty="0" err="1">
                <a:solidFill>
                  <a:srgbClr val="0000FF"/>
                </a:solidFill>
              </a:rPr>
              <a:t>konkret</a:t>
            </a:r>
            <a:r>
              <a:rPr lang="en-US" altLang="en-US" sz="1200" i="1" dirty="0">
                <a:solidFill>
                  <a:srgbClr val="0000FF"/>
                </a:solidFill>
              </a:rPr>
              <a:t>?</a:t>
            </a:r>
          </a:p>
          <a:p>
            <a:pPr eaLnBrk="1" hangingPunct="1">
              <a:spcBef>
                <a:spcPct val="0"/>
              </a:spcBef>
              <a:buClrTx/>
              <a:buSzTx/>
              <a:buFontTx/>
              <a:buNone/>
            </a:pPr>
            <a:r>
              <a:rPr lang="en-US" altLang="en-US" sz="1200" dirty="0" err="1">
                <a:solidFill>
                  <a:srgbClr val="0000FF"/>
                </a:solidFill>
              </a:rPr>
              <a:t>Cyanacrylat</a:t>
            </a:r>
            <a:r>
              <a:rPr lang="en-US" altLang="en-US" sz="1200" dirty="0">
                <a:solidFill>
                  <a:srgbClr val="0000FF"/>
                </a:solidFill>
              </a:rPr>
              <a:t>-Kleber</a:t>
            </a:r>
          </a:p>
          <a:p>
            <a:pPr eaLnBrk="1" hangingPunct="1">
              <a:spcBef>
                <a:spcPct val="0"/>
              </a:spcBef>
              <a:buClrTx/>
              <a:buSzTx/>
              <a:buFontTx/>
              <a:buNone/>
            </a:pPr>
            <a:endParaRPr lang="en-US" altLang="en-US" sz="1600" dirty="0">
              <a:solidFill>
                <a:srgbClr val="0000FF"/>
              </a:solidFill>
            </a:endParaRPr>
          </a:p>
          <a:p>
            <a:pPr eaLnBrk="1" hangingPunct="1">
              <a:spcBef>
                <a:spcPct val="0"/>
              </a:spcBef>
              <a:buClrTx/>
              <a:buSzTx/>
              <a:buFontTx/>
              <a:buNone/>
            </a:pPr>
            <a:r>
              <a:rPr lang="en-US" altLang="en-US" sz="1200" i="1" dirty="0" err="1">
                <a:solidFill>
                  <a:srgbClr val="0000FF"/>
                </a:solidFill>
              </a:rPr>
              <a:t>Inwiefern</a:t>
            </a:r>
            <a:r>
              <a:rPr lang="en-US" altLang="en-US" sz="1200" i="1" dirty="0">
                <a:solidFill>
                  <a:srgbClr val="0000FF"/>
                </a:solidFill>
              </a:rPr>
              <a:t> </a:t>
            </a:r>
            <a:r>
              <a:rPr lang="en-US" altLang="en-US" sz="1200" i="1" dirty="0" err="1">
                <a:solidFill>
                  <a:srgbClr val="0000FF"/>
                </a:solidFill>
              </a:rPr>
              <a:t>unterstützt</a:t>
            </a:r>
            <a:r>
              <a:rPr lang="en-US" altLang="en-US" sz="1200" i="1" dirty="0">
                <a:solidFill>
                  <a:srgbClr val="0000FF"/>
                </a:solidFill>
              </a:rPr>
              <a:t> der </a:t>
            </a:r>
            <a:r>
              <a:rPr lang="en-US" altLang="en-US" sz="1200" i="1" dirty="0" err="1">
                <a:solidFill>
                  <a:srgbClr val="0000FF"/>
                </a:solidFill>
              </a:rPr>
              <a:t>Klebstoff</a:t>
            </a:r>
            <a:r>
              <a:rPr lang="en-US" altLang="en-US" sz="1200" i="1" dirty="0">
                <a:solidFill>
                  <a:srgbClr val="0000FF"/>
                </a:solidFill>
              </a:rPr>
              <a:t> die </a:t>
            </a:r>
            <a:r>
              <a:rPr lang="en-US" altLang="en-US" sz="1200" i="1" dirty="0" err="1">
                <a:solidFill>
                  <a:srgbClr val="0000FF"/>
                </a:solidFill>
              </a:rPr>
              <a:t>Heilung</a:t>
            </a:r>
            <a:r>
              <a:rPr lang="en-US" altLang="en-US" sz="1200" i="1" dirty="0">
                <a:solidFill>
                  <a:srgbClr val="0000FF"/>
                </a:solidFill>
              </a:rPr>
              <a:t> </a:t>
            </a:r>
            <a:r>
              <a:rPr lang="en-US" altLang="en-US" sz="1200" i="1" dirty="0" err="1">
                <a:solidFill>
                  <a:srgbClr val="0000FF"/>
                </a:solidFill>
              </a:rPr>
              <a:t>bei</a:t>
            </a:r>
            <a:r>
              <a:rPr lang="en-US" altLang="en-US" sz="1200" i="1" dirty="0">
                <a:solidFill>
                  <a:srgbClr val="0000FF"/>
                </a:solidFill>
              </a:rPr>
              <a:t> PUK?</a:t>
            </a:r>
          </a:p>
          <a:p>
            <a:pPr eaLnBrk="1" hangingPunct="1">
              <a:spcBef>
                <a:spcPct val="0"/>
              </a:spcBef>
              <a:buClrTx/>
              <a:buSzTx/>
              <a:buFontTx/>
              <a:buNone/>
            </a:pPr>
            <a:r>
              <a:rPr lang="en-US" altLang="en-US" sz="1200" i="1" dirty="0">
                <a:solidFill>
                  <a:srgbClr val="0000FF"/>
                </a:solidFill>
              </a:rPr>
              <a:t>1) </a:t>
            </a:r>
            <a:r>
              <a:rPr lang="en-US" altLang="en-US" sz="1200" dirty="0" err="1">
                <a:solidFill>
                  <a:srgbClr val="0000FF"/>
                </a:solidFill>
              </a:rPr>
              <a:t>Er</a:t>
            </a:r>
            <a:r>
              <a:rPr lang="en-US" altLang="en-US" sz="1200" dirty="0">
                <a:solidFill>
                  <a:srgbClr val="0000FF"/>
                </a:solidFill>
              </a:rPr>
              <a:t> </a:t>
            </a:r>
            <a:r>
              <a:rPr lang="en-US" altLang="en-US" sz="1200" dirty="0" err="1">
                <a:solidFill>
                  <a:srgbClr val="0000FF"/>
                </a:solidFill>
              </a:rPr>
              <a:t>sorgt</a:t>
            </a:r>
            <a:r>
              <a:rPr lang="en-US" altLang="en-US" sz="1200" dirty="0">
                <a:solidFill>
                  <a:srgbClr val="0000FF"/>
                </a:solidFill>
              </a:rPr>
              <a:t> </a:t>
            </a:r>
            <a:r>
              <a:rPr lang="en-US" altLang="en-US" sz="1200" dirty="0" err="1">
                <a:solidFill>
                  <a:srgbClr val="0000FF"/>
                </a:solidFill>
              </a:rPr>
              <a:t>für</a:t>
            </a:r>
            <a:r>
              <a:rPr lang="en-US" altLang="en-US" sz="1200" dirty="0">
                <a:solidFill>
                  <a:srgbClr val="0000FF"/>
                </a:solidFill>
              </a:rPr>
              <a:t> </a:t>
            </a:r>
            <a:r>
              <a:rPr lang="en-US" altLang="en-US" sz="1200" dirty="0" err="1">
                <a:solidFill>
                  <a:srgbClr val="0000FF"/>
                </a:solidFill>
              </a:rPr>
              <a:t>tektonische</a:t>
            </a:r>
            <a:r>
              <a:rPr lang="en-US" altLang="en-US" sz="1200" dirty="0">
                <a:solidFill>
                  <a:srgbClr val="0000FF"/>
                </a:solidFill>
              </a:rPr>
              <a:t> </a:t>
            </a:r>
            <a:r>
              <a:rPr lang="en-US" altLang="en-US" sz="1200" dirty="0" err="1">
                <a:solidFill>
                  <a:srgbClr val="0000FF"/>
                </a:solidFill>
              </a:rPr>
              <a:t>Stabilität</a:t>
            </a:r>
            <a:r>
              <a:rPr lang="en-US" altLang="en-US" sz="1200" dirty="0">
                <a:solidFill>
                  <a:srgbClr val="0000FF"/>
                </a:solidFill>
              </a:rPr>
              <a:t> und </a:t>
            </a:r>
            <a:r>
              <a:rPr lang="en-US" altLang="en-US" sz="1200" dirty="0" err="1"/>
              <a:t>verringert</a:t>
            </a:r>
            <a:r>
              <a:rPr lang="en-US" altLang="en-US" sz="1200" dirty="0"/>
              <a:t> </a:t>
            </a:r>
            <a:r>
              <a:rPr lang="en-US" altLang="en-US" sz="1200" dirty="0" err="1"/>
              <a:t>dadurch</a:t>
            </a:r>
            <a:r>
              <a:rPr lang="en-US" altLang="en-US" sz="1200" dirty="0"/>
              <a:t> das </a:t>
            </a:r>
            <a:r>
              <a:rPr lang="en-US" altLang="en-US" sz="1200" dirty="0" err="1"/>
              <a:t>Risiko</a:t>
            </a:r>
            <a:r>
              <a:rPr lang="en-US" altLang="en-US" sz="1200" dirty="0"/>
              <a:t> </a:t>
            </a:r>
            <a:r>
              <a:rPr lang="en-US" altLang="en-US" sz="1200" dirty="0" err="1"/>
              <a:t>einer</a:t>
            </a:r>
            <a:r>
              <a:rPr lang="en-US" altLang="en-US" sz="1200" dirty="0"/>
              <a:t> Perforation</a:t>
            </a:r>
          </a:p>
          <a:p>
            <a:pPr eaLnBrk="1" hangingPunct="1">
              <a:spcBef>
                <a:spcPct val="0"/>
              </a:spcBef>
              <a:buClrTx/>
              <a:buSzTx/>
              <a:buFontTx/>
              <a:buNone/>
            </a:pPr>
            <a:r>
              <a:rPr lang="en-US" altLang="en-US" sz="1200" i="1" dirty="0">
                <a:solidFill>
                  <a:srgbClr val="0000FF"/>
                </a:solidFill>
              </a:rPr>
              <a:t>2) </a:t>
            </a:r>
            <a:r>
              <a:rPr lang="en-US" altLang="en-US" sz="1200" dirty="0" err="1">
                <a:solidFill>
                  <a:srgbClr val="0000FF"/>
                </a:solidFill>
              </a:rPr>
              <a:t>Er</a:t>
            </a:r>
            <a:r>
              <a:rPr lang="en-US" altLang="en-US" sz="1200" dirty="0">
                <a:solidFill>
                  <a:srgbClr val="0000FF"/>
                </a:solidFill>
              </a:rPr>
              <a:t> </a:t>
            </a:r>
            <a:r>
              <a:rPr lang="en-US" altLang="en-US" sz="1200" dirty="0" err="1">
                <a:solidFill>
                  <a:srgbClr val="0000FF"/>
                </a:solidFill>
              </a:rPr>
              <a:t>wirkt</a:t>
            </a:r>
            <a:r>
              <a:rPr lang="en-US" altLang="en-US" sz="1200" dirty="0">
                <a:solidFill>
                  <a:srgbClr val="0000FF"/>
                </a:solidFill>
              </a:rPr>
              <a:t> </a:t>
            </a:r>
            <a:r>
              <a:rPr lang="en-US" altLang="en-US" sz="1200" dirty="0" err="1">
                <a:solidFill>
                  <a:srgbClr val="0000FF"/>
                </a:solidFill>
              </a:rPr>
              <a:t>als</a:t>
            </a:r>
            <a:r>
              <a:rPr lang="en-US" altLang="en-US" sz="1200" dirty="0">
                <a:solidFill>
                  <a:srgbClr val="0000FF"/>
                </a:solidFill>
              </a:rPr>
              <a:t> </a:t>
            </a:r>
            <a:r>
              <a:rPr lang="en-US" altLang="en-US" sz="1200" dirty="0" err="1">
                <a:solidFill>
                  <a:srgbClr val="0000FF"/>
                </a:solidFill>
              </a:rPr>
              <a:t>Barriere</a:t>
            </a:r>
            <a:r>
              <a:rPr lang="en-US" altLang="en-US" sz="1200" dirty="0">
                <a:solidFill>
                  <a:srgbClr val="0000FF"/>
                </a:solidFill>
              </a:rPr>
              <a:t>, die </a:t>
            </a:r>
            <a:r>
              <a:rPr lang="en-US" altLang="en-US" sz="1200" dirty="0" err="1">
                <a:solidFill>
                  <a:srgbClr val="0000FF"/>
                </a:solidFill>
              </a:rPr>
              <a:t>verhindert</a:t>
            </a:r>
            <a:r>
              <a:rPr lang="en-US" altLang="en-US" sz="1200" dirty="0">
                <a:solidFill>
                  <a:srgbClr val="0000FF"/>
                </a:solidFill>
              </a:rPr>
              <a:t>, </a:t>
            </a:r>
            <a:r>
              <a:rPr lang="en-US" altLang="en-US" sz="1200" dirty="0" err="1">
                <a:solidFill>
                  <a:srgbClr val="0000FF"/>
                </a:solidFill>
              </a:rPr>
              <a:t>dass</a:t>
            </a:r>
            <a:r>
              <a:rPr lang="en-US" altLang="en-US" sz="1200" dirty="0">
                <a:solidFill>
                  <a:srgbClr val="0000FF"/>
                </a:solidFill>
              </a:rPr>
              <a:t> PMNs das </a:t>
            </a:r>
            <a:r>
              <a:rPr lang="en-US" altLang="en-US" sz="1200" dirty="0" err="1">
                <a:solidFill>
                  <a:srgbClr val="0000FF"/>
                </a:solidFill>
              </a:rPr>
              <a:t>Hornhautstroma</a:t>
            </a:r>
            <a:r>
              <a:rPr lang="en-US" altLang="en-US" sz="1200" dirty="0">
                <a:solidFill>
                  <a:srgbClr val="0000FF"/>
                </a:solidFill>
              </a:rPr>
              <a:t> </a:t>
            </a:r>
            <a:r>
              <a:rPr lang="en-US" altLang="en-US" sz="1200" dirty="0" err="1">
                <a:solidFill>
                  <a:srgbClr val="0000FF"/>
                </a:solidFill>
              </a:rPr>
              <a:t>erreichen</a:t>
            </a:r>
            <a:r>
              <a:rPr lang="en-US" altLang="en-US" sz="1200" dirty="0">
                <a:solidFill>
                  <a:srgbClr val="0000FF"/>
                </a:solidFill>
              </a:rPr>
              <a:t> (und </a:t>
            </a:r>
            <a:r>
              <a:rPr lang="en-US" altLang="en-US" sz="1200" dirty="0" err="1">
                <a:solidFill>
                  <a:srgbClr val="0000FF"/>
                </a:solidFill>
              </a:rPr>
              <a:t>zerstören</a:t>
            </a:r>
            <a:r>
              <a:rPr lang="en-US" altLang="en-US" sz="1200" dirty="0">
                <a:solidFill>
                  <a:srgbClr val="0000FF"/>
                </a:solidFill>
              </a:rPr>
              <a:t>) </a:t>
            </a:r>
          </a:p>
        </p:txBody>
      </p:sp>
      <p:sp>
        <p:nvSpPr>
          <p:cNvPr id="2" name="Oval 1">
            <a:extLst>
              <a:ext uri="{FF2B5EF4-FFF2-40B4-BE49-F238E27FC236}">
                <a16:creationId xmlns:a16="http://schemas.microsoft.com/office/drawing/2014/main" id="{23E9DC0B-8D6B-368B-30D1-F6528543B9FD}"/>
              </a:ext>
            </a:extLst>
          </p:cNvPr>
          <p:cNvSpPr/>
          <p:nvPr/>
        </p:nvSpPr>
        <p:spPr>
          <a:xfrm>
            <a:off x="5562600" y="2582333"/>
            <a:ext cx="762000" cy="5715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 name="Text Box 4">
            <a:extLst>
              <a:ext uri="{FF2B5EF4-FFF2-40B4-BE49-F238E27FC236}">
                <a16:creationId xmlns:a16="http://schemas.microsoft.com/office/drawing/2014/main" id="{9F9C9F85-CFB7-E2A8-9D77-3BF264E1DF3C}"/>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
        <p:nvSpPr>
          <p:cNvPr id="9" name="TextBox 3">
            <a:extLst>
              <a:ext uri="{FF2B5EF4-FFF2-40B4-BE49-F238E27FC236}">
                <a16:creationId xmlns:a16="http://schemas.microsoft.com/office/drawing/2014/main" id="{74655DE6-7422-4E5F-9F87-5E3E70FB7590}"/>
              </a:ext>
            </a:extLst>
          </p:cNvPr>
          <p:cNvSpPr txBox="1">
            <a:spLocks noChangeArrowheads="1"/>
          </p:cNvSpPr>
          <p:nvPr/>
        </p:nvSpPr>
        <p:spPr bwMode="auto">
          <a:xfrm>
            <a:off x="568325" y="4974410"/>
            <a:ext cx="8042275" cy="764312"/>
          </a:xfrm>
          <a:prstGeom prst="rect">
            <a:avLst/>
          </a:prstGeom>
          <a:solidFill>
            <a:srgbClr val="A3E7FF"/>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err="1">
                <a:solidFill>
                  <a:srgbClr val="0000FF"/>
                </a:solidFill>
              </a:rPr>
              <a:t>Welche</a:t>
            </a:r>
            <a:r>
              <a:rPr lang="en-US" altLang="en-US" sz="1200" i="1" dirty="0">
                <a:solidFill>
                  <a:srgbClr val="0000FF"/>
                </a:solidFill>
              </a:rPr>
              <a:t> </a:t>
            </a:r>
            <a:r>
              <a:rPr lang="en-US" altLang="en-US" sz="1200" i="1" dirty="0" err="1">
                <a:solidFill>
                  <a:srgbClr val="0000FF"/>
                </a:solidFill>
              </a:rPr>
              <a:t>weitere</a:t>
            </a:r>
            <a:r>
              <a:rPr lang="en-US" altLang="en-US" sz="1200" i="1" dirty="0">
                <a:solidFill>
                  <a:srgbClr val="0000FF"/>
                </a:solidFill>
              </a:rPr>
              <a:t> </a:t>
            </a:r>
            <a:r>
              <a:rPr lang="en-US" altLang="en-US" sz="1200" i="1" dirty="0" err="1">
                <a:solidFill>
                  <a:srgbClr val="0000FF"/>
                </a:solidFill>
              </a:rPr>
              <a:t>therapeutische</a:t>
            </a:r>
            <a:r>
              <a:rPr lang="en-US" altLang="en-US" sz="1200" i="1" dirty="0">
                <a:solidFill>
                  <a:srgbClr val="0000FF"/>
                </a:solidFill>
              </a:rPr>
              <a:t> </a:t>
            </a:r>
            <a:r>
              <a:rPr lang="en-US" altLang="en-US" sz="1200" i="1" dirty="0" err="1">
                <a:solidFill>
                  <a:srgbClr val="0000FF"/>
                </a:solidFill>
              </a:rPr>
              <a:t>Maßnahme</a:t>
            </a:r>
            <a:r>
              <a:rPr lang="en-US" altLang="en-US" sz="1200" i="1" dirty="0">
                <a:solidFill>
                  <a:srgbClr val="0000FF"/>
                </a:solidFill>
              </a:rPr>
              <a:t> muss </a:t>
            </a:r>
            <a:r>
              <a:rPr lang="en-US" altLang="en-US" sz="1200" i="1" dirty="0" err="1">
                <a:solidFill>
                  <a:srgbClr val="0000FF"/>
                </a:solidFill>
              </a:rPr>
              <a:t>bei</a:t>
            </a:r>
            <a:r>
              <a:rPr lang="en-US" altLang="en-US" sz="1200" i="1" dirty="0">
                <a:solidFill>
                  <a:srgbClr val="0000FF"/>
                </a:solidFill>
              </a:rPr>
              <a:t> der </a:t>
            </a:r>
            <a:r>
              <a:rPr lang="en-US" altLang="en-US" sz="1200" i="1" dirty="0" err="1">
                <a:solidFill>
                  <a:srgbClr val="0000FF"/>
                </a:solidFill>
              </a:rPr>
              <a:t>Verwendung</a:t>
            </a:r>
            <a:r>
              <a:rPr lang="en-US" altLang="en-US" sz="1200" i="1" dirty="0">
                <a:solidFill>
                  <a:srgbClr val="0000FF"/>
                </a:solidFill>
              </a:rPr>
              <a:t> von </a:t>
            </a:r>
            <a:r>
              <a:rPr lang="en-US" altLang="en-US" sz="1200" i="1" dirty="0" err="1">
                <a:solidFill>
                  <a:srgbClr val="0000FF"/>
                </a:solidFill>
              </a:rPr>
              <a:t>Cyanacrylat</a:t>
            </a:r>
            <a:r>
              <a:rPr lang="en-US" altLang="en-US" sz="1200" i="1" dirty="0">
                <a:solidFill>
                  <a:srgbClr val="0000FF"/>
                </a:solidFill>
              </a:rPr>
              <a:t>-Kleber </a:t>
            </a:r>
            <a:r>
              <a:rPr lang="en-US" altLang="en-US" sz="1200" i="1" dirty="0" err="1">
                <a:solidFill>
                  <a:srgbClr val="0000FF"/>
                </a:solidFill>
              </a:rPr>
              <a:t>zusätzlich</a:t>
            </a:r>
            <a:r>
              <a:rPr lang="en-US" altLang="en-US" sz="1200" i="1" dirty="0">
                <a:solidFill>
                  <a:srgbClr val="0000FF"/>
                </a:solidFill>
              </a:rPr>
              <a:t> </a:t>
            </a:r>
            <a:r>
              <a:rPr lang="en-US" altLang="en-US" sz="1200" i="1" dirty="0" err="1">
                <a:solidFill>
                  <a:srgbClr val="0000FF"/>
                </a:solidFill>
              </a:rPr>
              <a:t>angewendet</a:t>
            </a:r>
            <a:r>
              <a:rPr lang="en-US" altLang="en-US" sz="1200" i="1" dirty="0">
                <a:solidFill>
                  <a:srgbClr val="0000FF"/>
                </a:solidFill>
              </a:rPr>
              <a:t> </a:t>
            </a:r>
            <a:r>
              <a:rPr lang="en-US" altLang="en-US" sz="1200" i="1" dirty="0" err="1">
                <a:solidFill>
                  <a:srgbClr val="0000FF"/>
                </a:solidFill>
              </a:rPr>
              <a:t>werden</a:t>
            </a:r>
            <a:r>
              <a:rPr lang="en-US" altLang="en-US" sz="1200" i="1" dirty="0">
                <a:solidFill>
                  <a:srgbClr val="0000FF"/>
                </a:solidFill>
              </a:rPr>
              <a:t>?</a:t>
            </a:r>
          </a:p>
          <a:p>
            <a:pPr eaLnBrk="1" hangingPunct="1">
              <a:spcBef>
                <a:spcPct val="0"/>
              </a:spcBef>
              <a:buClrTx/>
              <a:buSzTx/>
              <a:buFontTx/>
              <a:buNone/>
            </a:pPr>
            <a:r>
              <a:rPr lang="en-US" altLang="en-US" sz="1200" dirty="0" err="1">
                <a:solidFill>
                  <a:srgbClr val="0000FF"/>
                </a:solidFill>
              </a:rPr>
              <a:t>Über</a:t>
            </a:r>
            <a:r>
              <a:rPr lang="en-US" altLang="en-US" sz="1200" dirty="0">
                <a:solidFill>
                  <a:srgbClr val="0000FF"/>
                </a:solidFill>
              </a:rPr>
              <a:t> der </a:t>
            </a:r>
            <a:r>
              <a:rPr lang="en-US" altLang="en-US" sz="1200" dirty="0" err="1">
                <a:solidFill>
                  <a:srgbClr val="0000FF"/>
                </a:solidFill>
              </a:rPr>
              <a:t>geklebten</a:t>
            </a:r>
            <a:r>
              <a:rPr lang="en-US" altLang="en-US" sz="1200" dirty="0">
                <a:solidFill>
                  <a:srgbClr val="0000FF"/>
                </a:solidFill>
              </a:rPr>
              <a:t> </a:t>
            </a:r>
            <a:r>
              <a:rPr lang="en-US" altLang="en-US" sz="1200" dirty="0" err="1">
                <a:solidFill>
                  <a:srgbClr val="0000FF"/>
                </a:solidFill>
              </a:rPr>
              <a:t>Hornhaut</a:t>
            </a:r>
            <a:r>
              <a:rPr lang="en-US" altLang="en-US" sz="1200" dirty="0">
                <a:solidFill>
                  <a:srgbClr val="0000FF"/>
                </a:solidFill>
              </a:rPr>
              <a:t> muss </a:t>
            </a:r>
            <a:r>
              <a:rPr lang="en-US" altLang="en-US" sz="1200" dirty="0" err="1">
                <a:solidFill>
                  <a:srgbClr val="0000FF"/>
                </a:solidFill>
              </a:rPr>
              <a:t>ein</a:t>
            </a:r>
            <a:r>
              <a:rPr lang="en-US" altLang="en-US" sz="1200" dirty="0">
                <a:solidFill>
                  <a:srgbClr val="0000FF"/>
                </a:solidFill>
              </a:rPr>
              <a:t> BCL </a:t>
            </a:r>
            <a:r>
              <a:rPr lang="en-US" altLang="en-US" sz="1200" dirty="0" err="1">
                <a:solidFill>
                  <a:srgbClr val="0000FF"/>
                </a:solidFill>
              </a:rPr>
              <a:t>angebracht</a:t>
            </a:r>
            <a:r>
              <a:rPr lang="en-US" altLang="en-US" sz="1200" dirty="0">
                <a:solidFill>
                  <a:srgbClr val="0000FF"/>
                </a:solidFill>
              </a:rPr>
              <a:t> </a:t>
            </a:r>
            <a:r>
              <a:rPr lang="en-US" altLang="en-US" sz="1200" dirty="0" err="1">
                <a:solidFill>
                  <a:srgbClr val="0000FF"/>
                </a:solidFill>
              </a:rPr>
              <a:t>werden</a:t>
            </a:r>
            <a:r>
              <a:rPr lang="en-US" altLang="en-US" sz="1200" dirty="0">
                <a:solidFill>
                  <a:srgbClr val="0000FF"/>
                </a:solidFill>
              </a:rPr>
              <a:t> </a:t>
            </a:r>
          </a:p>
          <a:p>
            <a:pPr eaLnBrk="1" hangingPunct="1">
              <a:spcBef>
                <a:spcPct val="0"/>
              </a:spcBef>
              <a:buClrTx/>
              <a:buSzTx/>
              <a:buFontTx/>
              <a:buNone/>
            </a:pPr>
            <a:r>
              <a:rPr lang="en-US" altLang="en-US" sz="1200" dirty="0" err="1">
                <a:solidFill>
                  <a:srgbClr val="A3E7FF"/>
                </a:solidFill>
              </a:rPr>
              <a:t>Über</a:t>
            </a:r>
            <a:r>
              <a:rPr lang="en-US" altLang="en-US" sz="1200" dirty="0">
                <a:solidFill>
                  <a:srgbClr val="A3E7FF"/>
                </a:solidFill>
              </a:rPr>
              <a:t> der geklebten Hornhaut muss ein BCL angebracht werden </a:t>
            </a:r>
          </a:p>
        </p:txBody>
      </p:sp>
      <p:sp>
        <p:nvSpPr>
          <p:cNvPr id="11" name="TextBox 4">
            <a:extLst>
              <a:ext uri="{FF2B5EF4-FFF2-40B4-BE49-F238E27FC236}">
                <a16:creationId xmlns:a16="http://schemas.microsoft.com/office/drawing/2014/main" id="{38D187A6-321D-448A-9521-D03E95C93BF3}"/>
              </a:ext>
            </a:extLst>
          </p:cNvPr>
          <p:cNvSpPr txBox="1">
            <a:spLocks noChangeArrowheads="1"/>
          </p:cNvSpPr>
          <p:nvPr/>
        </p:nvSpPr>
        <p:spPr bwMode="auto">
          <a:xfrm>
            <a:off x="162237" y="5736600"/>
            <a:ext cx="8930650" cy="52322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Welche weitere therapeutische Maßnahme muss bei der Anwendung eines BCL zusätzlich durchgeführt werden?</a:t>
            </a:r>
          </a:p>
          <a:p>
            <a:pPr eaLnBrk="1" hangingPunct="1">
              <a:spcBef>
                <a:spcPct val="0"/>
              </a:spcBef>
              <a:buClrTx/>
              <a:buSzTx/>
              <a:buFontTx/>
              <a:buNone/>
            </a:pPr>
            <a:r>
              <a:rPr lang="en-US" altLang="en-US" sz="1200" dirty="0">
                <a:solidFill>
                  <a:srgbClr val="0000FF"/>
                </a:solidFill>
              </a:rPr>
              <a:t>Es sollten antibiotische Augentropfen zur </a:t>
            </a:r>
            <a:r>
              <a:rPr lang="en-US" altLang="en-US" sz="1200" dirty="0" err="1">
                <a:solidFill>
                  <a:srgbClr val="0000FF"/>
                </a:solidFill>
              </a:rPr>
              <a:t>Prophylaxe </a:t>
            </a:r>
            <a:r>
              <a:rPr lang="en-US" altLang="en-US" sz="1200" dirty="0">
                <a:solidFill>
                  <a:srgbClr val="0000FF"/>
                </a:solidFill>
              </a:rPr>
              <a:t>gegen eine mögliche durch den BCL verursachte bakterielle Superinfektion verwendet werden</a:t>
            </a:r>
          </a:p>
        </p:txBody>
      </p:sp>
      <p:sp>
        <p:nvSpPr>
          <p:cNvPr id="13" name="TextBox 5">
            <a:extLst>
              <a:ext uri="{FF2B5EF4-FFF2-40B4-BE49-F238E27FC236}">
                <a16:creationId xmlns:a16="http://schemas.microsoft.com/office/drawing/2014/main" id="{DA94F41E-A665-4FDE-975A-226B8AC9DC3F}"/>
              </a:ext>
            </a:extLst>
          </p:cNvPr>
          <p:cNvSpPr txBox="1">
            <a:spLocks noChangeArrowheads="1"/>
          </p:cNvSpPr>
          <p:nvPr/>
        </p:nvSpPr>
        <p:spPr bwMode="auto">
          <a:xfrm>
            <a:off x="568325" y="6411222"/>
            <a:ext cx="8013732" cy="307777"/>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rgbClr val="0000FF"/>
                </a:solidFill>
              </a:rPr>
              <a:t>Welche Bakterienarten müssen durch das Antibiotikum unbedingt ausreichend abgedeckt sein? </a:t>
            </a:r>
            <a:r>
              <a:rPr lang="en-US" altLang="en-US" sz="1200" b="1" dirty="0">
                <a:solidFill>
                  <a:srgbClr val="0000FF"/>
                </a:solidFill>
              </a:rPr>
              <a:t>Pseudomonas</a:t>
            </a:r>
          </a:p>
        </p:txBody>
      </p:sp>
    </p:spTree>
    <p:extLst>
      <p:ext uri="{BB962C8B-B14F-4D97-AF65-F5344CB8AC3E}">
        <p14:creationId xmlns:p14="http://schemas.microsoft.com/office/powerpoint/2010/main" val="301879591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13"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47114" name="Rectangle 12"/>
          <p:cNvSpPr>
            <a:spLocks noGrp="1" noChangeArrowheads="1"/>
          </p:cNvSpPr>
          <p:nvPr>
            <p:ph type="body" idx="1"/>
          </p:nvPr>
        </p:nvSpPr>
        <p:spPr>
          <a:xfrm>
            <a:off x="381000" y="17526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systemischen Erkrankung an </a:t>
            </a:r>
          </a:p>
          <a:p>
            <a:pPr eaLnBrk="1" hangingPunct="1"/>
            <a:r>
              <a:rPr lang="en-US" altLang="en-US" sz="1200" dirty="0">
                <a:solidFill>
                  <a:schemeClr val="bg1">
                    <a:lumMod val="75000"/>
                  </a:schemeClr>
                </a:solidFill>
              </a:rPr>
              <a:t>Das Behandlungsziel besteht darin, das Abschmelzen des K durch drei Maßnahmen zu stoppen:</a:t>
            </a:r>
          </a:p>
          <a:p>
            <a:pPr lvl="1" eaLnBrk="1" hangingPunct="1">
              <a:buFont typeface="Wingdings" panose="05000000000000000000" pitchFamily="2" charset="2"/>
              <a:buNone/>
            </a:pPr>
            <a:r>
              <a:rPr lang="en-US" altLang="en-US" sz="1200" dirty="0">
                <a:solidFill>
                  <a:schemeClr val="bg1">
                    <a:lumMod val="75000"/>
                  </a:schemeClr>
                </a:solidFill>
              </a:rPr>
              <a:t>1) Verbesserung der Benetzung</a:t>
            </a:r>
          </a:p>
          <a:p>
            <a:pPr lvl="1" eaLnBrk="1" hangingPunct="1">
              <a:buFont typeface="Wingdings" panose="05000000000000000000" pitchFamily="2" charset="2"/>
              <a:buNone/>
            </a:pPr>
            <a:r>
              <a:rPr lang="en-US" altLang="en-US" sz="1200" dirty="0">
                <a:solidFill>
                  <a:schemeClr val="bg1">
                    <a:lumMod val="75000"/>
                  </a:schemeClr>
                </a:solidFill>
              </a:rPr>
              <a:t>2) Förderung der Reepithelisierung </a:t>
            </a:r>
            <a:r>
              <a:rPr lang="en-US" altLang="en-US" sz="1200" dirty="0" err="1">
                <a:solidFill>
                  <a:schemeClr val="bg1">
                    <a:lumMod val="75000"/>
                  </a:schemeClr>
                </a:solidFill>
              </a:rPr>
              <a:t>durch</a:t>
            </a:r>
            <a:r>
              <a:rPr lang="en-US" altLang="en-US" sz="1200" dirty="0">
                <a:solidFill>
                  <a:schemeClr val="bg1">
                    <a:lumMod val="75000"/>
                  </a:schemeClr>
                </a:solidFill>
              </a:rPr>
              <a:t> </a:t>
            </a:r>
            <a:r>
              <a:rPr lang="en-US" altLang="en-US" sz="1200" dirty="0" err="1">
                <a:solidFill>
                  <a:schemeClr val="bg1">
                    <a:lumMod val="75000"/>
                  </a:schemeClr>
                </a:solidFill>
              </a:rPr>
              <a:t>Befeuchtung</a:t>
            </a:r>
            <a:r>
              <a:rPr lang="en-US" altLang="en-US" sz="1200" dirty="0">
                <a:solidFill>
                  <a:schemeClr val="bg1">
                    <a:lumMod val="75000"/>
                  </a:schemeClr>
                </a:solidFill>
              </a:rPr>
              <a:t>, BCL, Patching, Kleber</a:t>
            </a:r>
          </a:p>
          <a:p>
            <a:pPr lvl="2" eaLnBrk="1" hangingPunct="1"/>
            <a:r>
              <a:rPr lang="en-US" altLang="en-US" sz="1200" dirty="0"/>
              <a:t>Sie sollten auch in Erwägung ziehen, </a:t>
            </a:r>
            <a:r>
              <a:rPr lang="en-US" altLang="en-US" sz="1200" dirty="0">
                <a:solidFill>
                  <a:srgbClr val="0000FF"/>
                </a:solidFill>
              </a:rPr>
              <a:t>topische Steroide </a:t>
            </a:r>
            <a:r>
              <a:rPr lang="en-US" altLang="en-US" sz="1200" dirty="0"/>
              <a:t>abzusetzen, da diese die Reepithelisierung verzögern können</a:t>
            </a:r>
            <a:r>
              <a:rPr lang="en-US" altLang="en-US" sz="1200" dirty="0">
                <a:solidFill>
                  <a:schemeClr val="bg1"/>
                </a:solidFill>
              </a:rPr>
              <a:t>. Als allgemeine Regel gilt: Wenn die Hornhaut deutlich verdünnt ist, vermeiden Sie topische Steroide.</a:t>
            </a:r>
          </a:p>
          <a:p>
            <a:pPr lvl="1" eaLnBrk="1" hangingPunct="1">
              <a:buFont typeface="Wingdings" panose="05000000000000000000" pitchFamily="2" charset="2"/>
              <a:buNone/>
            </a:pPr>
            <a:r>
              <a:rPr lang="en-US" altLang="en-US" sz="1200" dirty="0">
                <a:solidFill>
                  <a:schemeClr val="bg1">
                    <a:lumMod val="75000"/>
                  </a:schemeClr>
                </a:solidFill>
              </a:rPr>
              <a:t>3) Unterdrückung der systemischen Entzündung </a:t>
            </a:r>
          </a:p>
          <a:p>
            <a:pPr eaLnBrk="1" hangingPunct="1"/>
            <a:endParaRPr lang="en-US" altLang="en-US" sz="2400" dirty="0"/>
          </a:p>
        </p:txBody>
      </p:sp>
      <p:sp>
        <p:nvSpPr>
          <p:cNvPr id="4711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F35D0EEA-8457-478A-89EF-2949C3681D5D}" type="slidenum">
              <a:rPr lang="en-US" altLang="en-US" sz="1000" smtClean="0"/>
              <a:t>92</a:t>
            </a:fld>
            <a:endParaRPr lang="en-US" altLang="en-US" sz="1000"/>
          </a:p>
        </p:txBody>
      </p:sp>
      <p:sp>
        <p:nvSpPr>
          <p:cNvPr id="2" name="Text Box 4">
            <a:extLst>
              <a:ext uri="{FF2B5EF4-FFF2-40B4-BE49-F238E27FC236}">
                <a16:creationId xmlns:a16="http://schemas.microsoft.com/office/drawing/2014/main" id="{936E3B31-B333-4481-BD79-99268A389C24}"/>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1E7F9-D028-68D7-8018-266B62445BC2}"/>
            </a:ext>
          </a:extLst>
        </p:cNvPr>
        <p:cNvGrpSpPr/>
        <p:nvPr/>
      </p:nvGrpSpPr>
      <p:grpSpPr>
        <a:xfrm>
          <a:off x="0" y="0"/>
          <a:ext cx="0" cy="0"/>
          <a:chOff x="0" y="0"/>
          <a:chExt cx="0" cy="0"/>
        </a:xfrm>
      </p:grpSpPr>
      <p:sp>
        <p:nvSpPr>
          <p:cNvPr id="47113" name="Rectangle 11">
            <a:extLst>
              <a:ext uri="{FF2B5EF4-FFF2-40B4-BE49-F238E27FC236}">
                <a16:creationId xmlns:a16="http://schemas.microsoft.com/office/drawing/2014/main" id="{1777CBFC-9F97-3973-F4DF-32F5FB8A5F5A}"/>
              </a:ext>
            </a:extLst>
          </p:cNvPr>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A</a:t>
            </a:r>
          </a:p>
        </p:txBody>
      </p:sp>
      <p:sp>
        <p:nvSpPr>
          <p:cNvPr id="47114" name="Rectangle 12">
            <a:extLst>
              <a:ext uri="{FF2B5EF4-FFF2-40B4-BE49-F238E27FC236}">
                <a16:creationId xmlns:a16="http://schemas.microsoft.com/office/drawing/2014/main" id="{176B8286-8780-DD26-EA15-560DB214701B}"/>
              </a:ext>
            </a:extLst>
          </p:cNvPr>
          <p:cNvSpPr>
            <a:spLocks noGrp="1" noChangeArrowheads="1"/>
          </p:cNvSpPr>
          <p:nvPr>
            <p:ph type="body" idx="1"/>
          </p:nvPr>
        </p:nvSpPr>
        <p:spPr>
          <a:xfrm>
            <a:off x="304799" y="1858962"/>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systemischen Erkrankung an </a:t>
            </a:r>
          </a:p>
          <a:p>
            <a:pPr eaLnBrk="1" hangingPunct="1"/>
            <a:r>
              <a:rPr lang="en-US" altLang="en-US" sz="1200" dirty="0">
                <a:solidFill>
                  <a:schemeClr val="bg1">
                    <a:lumMod val="75000"/>
                  </a:schemeClr>
                </a:solidFill>
              </a:rPr>
              <a:t>Das Behandlungsziel besteht darin, das Abschmelzen des K durch drei Maßnahmen zu stoppen:</a:t>
            </a:r>
          </a:p>
          <a:p>
            <a:pPr lvl="1" eaLnBrk="1" hangingPunct="1">
              <a:buFont typeface="Wingdings" panose="05000000000000000000" pitchFamily="2" charset="2"/>
              <a:buNone/>
            </a:pPr>
            <a:r>
              <a:rPr lang="en-US" altLang="en-US" sz="1200" dirty="0">
                <a:solidFill>
                  <a:schemeClr val="bg1">
                    <a:lumMod val="75000"/>
                  </a:schemeClr>
                </a:solidFill>
              </a:rPr>
              <a:t>1) Verbesserung der Benetzung</a:t>
            </a:r>
          </a:p>
          <a:p>
            <a:pPr lvl="1" eaLnBrk="1" hangingPunct="1">
              <a:buNone/>
            </a:pPr>
            <a:r>
              <a:rPr lang="en-US" altLang="en-US" sz="1200" dirty="0">
                <a:solidFill>
                  <a:schemeClr val="bg1">
                    <a:lumMod val="75000"/>
                  </a:schemeClr>
                </a:solidFill>
              </a:rPr>
              <a:t>2) Förderung der Reepithelisierung </a:t>
            </a:r>
            <a:r>
              <a:rPr lang="en-US" altLang="en-US" sz="1200" dirty="0" err="1">
                <a:solidFill>
                  <a:schemeClr val="bg1">
                    <a:lumMod val="75000"/>
                  </a:schemeClr>
                </a:solidFill>
              </a:rPr>
              <a:t>durch</a:t>
            </a:r>
            <a:r>
              <a:rPr lang="en-US" altLang="en-US" sz="1200" dirty="0">
                <a:solidFill>
                  <a:schemeClr val="bg1">
                    <a:lumMod val="75000"/>
                  </a:schemeClr>
                </a:solidFill>
              </a:rPr>
              <a:t> </a:t>
            </a:r>
            <a:r>
              <a:rPr lang="en-US" altLang="en-US" sz="1200" dirty="0" err="1">
                <a:solidFill>
                  <a:schemeClr val="bg1">
                    <a:lumMod val="75000"/>
                  </a:schemeClr>
                </a:solidFill>
              </a:rPr>
              <a:t>Befeuchtung</a:t>
            </a:r>
            <a:r>
              <a:rPr lang="en-US" altLang="en-US" sz="1200" dirty="0">
                <a:solidFill>
                  <a:schemeClr val="bg1">
                    <a:lumMod val="75000"/>
                  </a:schemeClr>
                </a:solidFill>
              </a:rPr>
              <a:t>, BCL, Patching, Kleber</a:t>
            </a:r>
          </a:p>
          <a:p>
            <a:pPr lvl="2" eaLnBrk="1" hangingPunct="1"/>
            <a:r>
              <a:rPr lang="en-US" altLang="en-US" sz="1200" dirty="0"/>
              <a:t>Sie sollten auch in Erwägung ziehen, </a:t>
            </a:r>
            <a:r>
              <a:rPr lang="en-US" altLang="en-US" sz="1200" dirty="0">
                <a:solidFill>
                  <a:srgbClr val="0000FF"/>
                </a:solidFill>
              </a:rPr>
              <a:t>topische Steroide </a:t>
            </a:r>
            <a:r>
              <a:rPr lang="en-US" altLang="en-US" sz="1200" dirty="0"/>
              <a:t>abzusetzen, da diese die Reepithelisierung verzögern können</a:t>
            </a:r>
            <a:r>
              <a:rPr lang="en-US" altLang="en-US" sz="1200" dirty="0">
                <a:solidFill>
                  <a:schemeClr val="bg1"/>
                </a:solidFill>
              </a:rPr>
              <a:t>. Als allgemeine Regel gilt: Wenn die Hornhaut deutlich verdünnt ist, vermeiden Sie topische Steroide.</a:t>
            </a:r>
          </a:p>
          <a:p>
            <a:pPr lvl="1" eaLnBrk="1" hangingPunct="1">
              <a:buFont typeface="Wingdings" panose="05000000000000000000" pitchFamily="2" charset="2"/>
              <a:buNone/>
            </a:pPr>
            <a:r>
              <a:rPr lang="en-US" altLang="en-US" sz="1200" dirty="0">
                <a:solidFill>
                  <a:schemeClr val="bg1">
                    <a:lumMod val="75000"/>
                  </a:schemeClr>
                </a:solidFill>
              </a:rPr>
              <a:t>3) Unterdrückung der systemischen Entzündung </a:t>
            </a:r>
          </a:p>
          <a:p>
            <a:pPr eaLnBrk="1" hangingPunct="1"/>
            <a:endParaRPr lang="en-US" altLang="en-US" sz="2400" dirty="0"/>
          </a:p>
        </p:txBody>
      </p:sp>
      <p:sp>
        <p:nvSpPr>
          <p:cNvPr id="47116" name="Slide Number Placeholder 1">
            <a:extLst>
              <a:ext uri="{FF2B5EF4-FFF2-40B4-BE49-F238E27FC236}">
                <a16:creationId xmlns:a16="http://schemas.microsoft.com/office/drawing/2014/main" id="{4CCDCFDC-6F97-F746-BC4D-C458C29FB8C7}"/>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F35D0EEA-8457-478A-89EF-2949C3681D5D}" type="slidenum">
              <a:rPr lang="en-US" altLang="en-US" sz="1000" smtClean="0"/>
              <a:t>93</a:t>
            </a:fld>
            <a:endParaRPr lang="en-US" altLang="en-US" sz="1000"/>
          </a:p>
        </p:txBody>
      </p:sp>
      <p:sp>
        <p:nvSpPr>
          <p:cNvPr id="2" name="Text Box 4">
            <a:extLst>
              <a:ext uri="{FF2B5EF4-FFF2-40B4-BE49-F238E27FC236}">
                <a16:creationId xmlns:a16="http://schemas.microsoft.com/office/drawing/2014/main" id="{B5D48B9F-558E-4629-3D1F-C026217BD39B}"/>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extLst>
      <p:ext uri="{BB962C8B-B14F-4D97-AF65-F5344CB8AC3E}">
        <p14:creationId xmlns:p14="http://schemas.microsoft.com/office/powerpoint/2010/main" val="132875308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CA9F8-EB94-3019-F59C-C8FFDC6E5DFB}"/>
            </a:ext>
          </a:extLst>
        </p:cNvPr>
        <p:cNvGrpSpPr/>
        <p:nvPr/>
      </p:nvGrpSpPr>
      <p:grpSpPr>
        <a:xfrm>
          <a:off x="0" y="0"/>
          <a:ext cx="0" cy="0"/>
          <a:chOff x="0" y="0"/>
          <a:chExt cx="0" cy="0"/>
        </a:xfrm>
      </p:grpSpPr>
      <p:sp>
        <p:nvSpPr>
          <p:cNvPr id="47113" name="Rectangle 11">
            <a:extLst>
              <a:ext uri="{FF2B5EF4-FFF2-40B4-BE49-F238E27FC236}">
                <a16:creationId xmlns:a16="http://schemas.microsoft.com/office/drawing/2014/main" id="{F2F66136-9216-A06D-09C8-DB82065B0926}"/>
              </a:ext>
            </a:extLst>
          </p:cNvPr>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47114" name="Rectangle 12">
            <a:extLst>
              <a:ext uri="{FF2B5EF4-FFF2-40B4-BE49-F238E27FC236}">
                <a16:creationId xmlns:a16="http://schemas.microsoft.com/office/drawing/2014/main" id="{13C5028B-58F0-42A8-B9FC-F9244A7F7912}"/>
              </a:ext>
            </a:extLst>
          </p:cNvPr>
          <p:cNvSpPr>
            <a:spLocks noGrp="1" noChangeArrowheads="1"/>
          </p:cNvSpPr>
          <p:nvPr>
            <p:ph type="body" idx="1"/>
          </p:nvPr>
        </p:nvSpPr>
        <p:spPr>
          <a:xfrm>
            <a:off x="304799" y="17526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systemischen Erkrankung an </a:t>
            </a:r>
          </a:p>
          <a:p>
            <a:pPr eaLnBrk="1" hangingPunct="1"/>
            <a:r>
              <a:rPr lang="en-US" altLang="en-US" sz="1200" dirty="0">
                <a:solidFill>
                  <a:schemeClr val="bg1">
                    <a:lumMod val="75000"/>
                  </a:schemeClr>
                </a:solidFill>
              </a:rPr>
              <a:t>Das Behandlungsziel besteht darin, das Abschmelzen des K durch drei Maßnahmen zu stoppen:</a:t>
            </a:r>
          </a:p>
          <a:p>
            <a:pPr lvl="1" eaLnBrk="1" hangingPunct="1">
              <a:buFont typeface="Wingdings" panose="05000000000000000000" pitchFamily="2" charset="2"/>
              <a:buNone/>
            </a:pPr>
            <a:r>
              <a:rPr lang="en-US" altLang="en-US" sz="1200" dirty="0">
                <a:solidFill>
                  <a:schemeClr val="bg1">
                    <a:lumMod val="75000"/>
                  </a:schemeClr>
                </a:solidFill>
              </a:rPr>
              <a:t>1) Verbesserung der Benetzung</a:t>
            </a:r>
          </a:p>
          <a:p>
            <a:pPr lvl="1" eaLnBrk="1" hangingPunct="1">
              <a:buNone/>
            </a:pPr>
            <a:r>
              <a:rPr lang="en-US" altLang="en-US" sz="1200" dirty="0">
                <a:solidFill>
                  <a:schemeClr val="bg1">
                    <a:lumMod val="75000"/>
                  </a:schemeClr>
                </a:solidFill>
              </a:rPr>
              <a:t>2) Förderung der Reepithelisierung </a:t>
            </a:r>
            <a:r>
              <a:rPr lang="en-US" altLang="en-US" sz="1200" dirty="0" err="1">
                <a:solidFill>
                  <a:schemeClr val="bg1">
                    <a:lumMod val="75000"/>
                  </a:schemeClr>
                </a:solidFill>
              </a:rPr>
              <a:t>durch</a:t>
            </a:r>
            <a:r>
              <a:rPr lang="en-US" altLang="en-US" sz="1200" dirty="0">
                <a:solidFill>
                  <a:schemeClr val="bg1">
                    <a:lumMod val="75000"/>
                  </a:schemeClr>
                </a:solidFill>
              </a:rPr>
              <a:t> </a:t>
            </a:r>
            <a:r>
              <a:rPr lang="en-US" altLang="en-US" sz="1200" dirty="0" err="1">
                <a:solidFill>
                  <a:schemeClr val="bg1">
                    <a:lumMod val="75000"/>
                  </a:schemeClr>
                </a:solidFill>
              </a:rPr>
              <a:t>Befeuchtung</a:t>
            </a:r>
            <a:r>
              <a:rPr lang="en-US" altLang="en-US" sz="1200" dirty="0">
                <a:solidFill>
                  <a:schemeClr val="bg1">
                    <a:lumMod val="75000"/>
                  </a:schemeClr>
                </a:solidFill>
              </a:rPr>
              <a:t>, BCL, Patching, Kleber</a:t>
            </a:r>
          </a:p>
          <a:p>
            <a:pPr lvl="2" eaLnBrk="1" hangingPunct="1"/>
            <a:r>
              <a:rPr lang="en-US" altLang="en-US" sz="1200" dirty="0"/>
              <a:t>Sie sollten auch in Erwägung ziehen, </a:t>
            </a:r>
            <a:r>
              <a:rPr lang="en-US" altLang="en-US" sz="1200" dirty="0">
                <a:solidFill>
                  <a:srgbClr val="0000FF"/>
                </a:solidFill>
              </a:rPr>
              <a:t>topische Steroide </a:t>
            </a:r>
            <a:r>
              <a:rPr lang="en-US" altLang="en-US" sz="1200" dirty="0"/>
              <a:t>abzusetzen, da diese die Reepithelisierung verzögern können. </a:t>
            </a:r>
            <a:r>
              <a:rPr lang="en-US" altLang="en-US" sz="1200" dirty="0">
                <a:solidFill>
                  <a:srgbClr val="0000FF"/>
                </a:solidFill>
              </a:rPr>
              <a:t>Als allgemeine Regel gilt: Wenn die Hornhaut deutlich verdünnt ist, vermeiden Sie topische Steroide.</a:t>
            </a:r>
          </a:p>
          <a:p>
            <a:pPr lvl="1" eaLnBrk="1" hangingPunct="1">
              <a:buFont typeface="Wingdings" panose="05000000000000000000" pitchFamily="2" charset="2"/>
              <a:buNone/>
            </a:pPr>
            <a:r>
              <a:rPr lang="en-US" altLang="en-US" sz="1200" dirty="0">
                <a:solidFill>
                  <a:schemeClr val="bg1">
                    <a:lumMod val="75000"/>
                  </a:schemeClr>
                </a:solidFill>
              </a:rPr>
              <a:t>3) Unterdrückung der systemischen Entzündung </a:t>
            </a:r>
          </a:p>
          <a:p>
            <a:pPr eaLnBrk="1" hangingPunct="1"/>
            <a:endParaRPr lang="en-US" altLang="en-US" sz="2400" dirty="0"/>
          </a:p>
        </p:txBody>
      </p:sp>
      <p:sp>
        <p:nvSpPr>
          <p:cNvPr id="47116" name="Slide Number Placeholder 1">
            <a:extLst>
              <a:ext uri="{FF2B5EF4-FFF2-40B4-BE49-F238E27FC236}">
                <a16:creationId xmlns:a16="http://schemas.microsoft.com/office/drawing/2014/main" id="{E22B127D-8F34-466E-240C-D1A9E4E466B0}"/>
              </a:ext>
            </a:extLst>
          </p:cNvPr>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F35D0EEA-8457-478A-89EF-2949C3681D5D}" type="slidenum">
              <a:rPr lang="en-US" altLang="en-US" sz="1000" smtClean="0"/>
              <a:t>94</a:t>
            </a:fld>
            <a:endParaRPr lang="en-US" altLang="en-US" sz="1000"/>
          </a:p>
        </p:txBody>
      </p:sp>
      <p:sp>
        <p:nvSpPr>
          <p:cNvPr id="2" name="Text Box 4">
            <a:extLst>
              <a:ext uri="{FF2B5EF4-FFF2-40B4-BE49-F238E27FC236}">
                <a16:creationId xmlns:a16="http://schemas.microsoft.com/office/drawing/2014/main" id="{D199C842-0BE1-37E9-E0EA-5532A9B11E2B}"/>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extLst>
      <p:ext uri="{BB962C8B-B14F-4D97-AF65-F5344CB8AC3E}">
        <p14:creationId xmlns:p14="http://schemas.microsoft.com/office/powerpoint/2010/main" val="415520974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40" name="Rectangle 12"/>
          <p:cNvSpPr>
            <a:spLocks noGrp="1" noChangeArrowheads="1"/>
          </p:cNvSpPr>
          <p:nvPr>
            <p:ph type="body" idx="1"/>
          </p:nvPr>
        </p:nvSpPr>
        <p:spPr>
          <a:xfrm>
            <a:off x="304799" y="1679869"/>
            <a:ext cx="8534400" cy="4876800"/>
          </a:xfrm>
        </p:spPr>
        <p:txBody>
          <a:bodyPr wrap="square" lIns="25400" tIns="12700" rIns="25400" bIns="12700"/>
          <a:lstStyle/>
          <a:p>
            <a:pPr eaLnBrk="1" hangingPunct="1"/>
            <a:r>
              <a:rPr lang="en-US" altLang="en-US" sz="1200" dirty="0">
                <a:solidFill>
                  <a:schemeClr val="bg1">
                    <a:lumMod val="75000"/>
                  </a:schemeClr>
                </a:solidFill>
              </a:rPr>
              <a:t>Die autoimmune PUK ist in der Regel einseitig und sektoral                         </a:t>
            </a:r>
          </a:p>
          <a:p>
            <a:pPr eaLnBrk="1" hangingPunct="1"/>
            <a:r>
              <a:rPr lang="en-US" altLang="en-US" sz="1200" dirty="0">
                <a:solidFill>
                  <a:schemeClr val="bg1">
                    <a:lumMod val="75000"/>
                  </a:schemeClr>
                </a:solidFill>
              </a:rPr>
              <a:t>Sie kündigt häufig eine Verschlimmerung einer systemischen Erkrankung an </a:t>
            </a:r>
          </a:p>
          <a:p>
            <a:pPr eaLnBrk="1" hangingPunct="1"/>
            <a:r>
              <a:rPr lang="en-US" altLang="en-US" sz="1200" dirty="0">
                <a:solidFill>
                  <a:schemeClr val="bg1">
                    <a:lumMod val="75000"/>
                  </a:schemeClr>
                </a:solidFill>
              </a:rPr>
              <a:t>Das Behandlungsziel besteht darin, das Abschmelzen der K-Schicht durch drei Maßnahmen zu stoppen:</a:t>
            </a:r>
          </a:p>
          <a:p>
            <a:pPr lvl="1" eaLnBrk="1" hangingPunct="1">
              <a:buFont typeface="Wingdings" panose="05000000000000000000" pitchFamily="2" charset="2"/>
              <a:buNone/>
            </a:pPr>
            <a:r>
              <a:rPr lang="en-US" altLang="en-US" sz="1200" dirty="0">
                <a:solidFill>
                  <a:schemeClr val="bg1">
                    <a:lumMod val="75000"/>
                  </a:schemeClr>
                </a:solidFill>
              </a:rPr>
              <a:t>1) Verbesserung der Benetzung</a:t>
            </a:r>
          </a:p>
          <a:p>
            <a:pPr lvl="1" eaLnBrk="1" hangingPunct="1">
              <a:buNone/>
            </a:pPr>
            <a:r>
              <a:rPr lang="en-US" altLang="en-US" sz="1200" dirty="0">
                <a:solidFill>
                  <a:schemeClr val="bg1">
                    <a:lumMod val="75000"/>
                  </a:schemeClr>
                </a:solidFill>
              </a:rPr>
              <a:t>2) Förderung der Reepithelisierung </a:t>
            </a:r>
            <a:r>
              <a:rPr lang="en-US" altLang="en-US" sz="1200" dirty="0" err="1">
                <a:solidFill>
                  <a:schemeClr val="bg1">
                    <a:lumMod val="75000"/>
                  </a:schemeClr>
                </a:solidFill>
              </a:rPr>
              <a:t>durch</a:t>
            </a:r>
            <a:r>
              <a:rPr lang="en-US" altLang="en-US" sz="1200" dirty="0">
                <a:solidFill>
                  <a:schemeClr val="bg1">
                    <a:lumMod val="75000"/>
                  </a:schemeClr>
                </a:solidFill>
              </a:rPr>
              <a:t> </a:t>
            </a:r>
            <a:r>
              <a:rPr lang="en-US" altLang="en-US" sz="1200" dirty="0" err="1">
                <a:solidFill>
                  <a:schemeClr val="bg1">
                    <a:lumMod val="75000"/>
                  </a:schemeClr>
                </a:solidFill>
              </a:rPr>
              <a:t>Befeuchtung</a:t>
            </a:r>
            <a:r>
              <a:rPr lang="en-US" altLang="en-US" sz="1200" dirty="0">
                <a:solidFill>
                  <a:schemeClr val="bg1">
                    <a:lumMod val="75000"/>
                  </a:schemeClr>
                </a:solidFill>
              </a:rPr>
              <a:t>, BCL, Patching, Kleber</a:t>
            </a:r>
          </a:p>
          <a:p>
            <a:pPr lvl="2" eaLnBrk="1" hangingPunct="1"/>
            <a:r>
              <a:rPr lang="en-US" altLang="en-US" sz="1200" dirty="0"/>
              <a:t>Sie sollten auch in Erwägung ziehen, </a:t>
            </a:r>
            <a:r>
              <a:rPr lang="en-US" altLang="en-US" sz="1200" dirty="0">
                <a:solidFill>
                  <a:srgbClr val="0000FF"/>
                </a:solidFill>
              </a:rPr>
              <a:t>topische Steroide </a:t>
            </a:r>
            <a:r>
              <a:rPr lang="en-US" altLang="en-US" sz="1200" dirty="0"/>
              <a:t>abzusetzen, da diese die Reepithelisierung verzögern können. </a:t>
            </a:r>
            <a:r>
              <a:rPr lang="en-US" altLang="en-US" sz="1200" dirty="0">
                <a:solidFill>
                  <a:srgbClr val="0000FF"/>
                </a:solidFill>
              </a:rPr>
              <a:t>Als allgemeine Regel gilt: Wenn die Hornhaut deutlich verdünnt ist, vermeiden Sie </a:t>
            </a:r>
            <a:r>
              <a:rPr lang="en-US" altLang="en-US" sz="1200" dirty="0"/>
              <a:t>topische Steroide</a:t>
            </a:r>
            <a:r>
              <a:rPr lang="en-US" altLang="en-US" sz="1200" dirty="0">
                <a:solidFill>
                  <a:srgbClr val="0000FF"/>
                </a:solidFill>
              </a:rPr>
              <a:t>.</a:t>
            </a:r>
          </a:p>
          <a:p>
            <a:pPr lvl="1" eaLnBrk="1" hangingPunct="1">
              <a:buFont typeface="Wingdings" panose="05000000000000000000" pitchFamily="2" charset="2"/>
              <a:buNone/>
            </a:pPr>
            <a:r>
              <a:rPr lang="en-US" altLang="en-US" sz="1200" dirty="0">
                <a:solidFill>
                  <a:schemeClr val="bg1">
                    <a:lumMod val="75000"/>
                  </a:schemeClr>
                </a:solidFill>
              </a:rPr>
              <a:t>3) Unterdrückung der systemischen Entzündung</a:t>
            </a:r>
          </a:p>
          <a:p>
            <a:pPr eaLnBrk="1" hangingPunct="1"/>
            <a:endParaRPr lang="en-US" altLang="en-US" sz="2400" dirty="0"/>
          </a:p>
        </p:txBody>
      </p:sp>
      <p:sp>
        <p:nvSpPr>
          <p:cNvPr id="48142"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5652672B-F4A8-4114-899B-B19D1154B176}" type="slidenum">
              <a:rPr lang="en-US" altLang="en-US" sz="1000" smtClean="0"/>
              <a:t>95</a:t>
            </a:fld>
            <a:endParaRPr lang="en-US" altLang="en-US" sz="1000"/>
          </a:p>
        </p:txBody>
      </p:sp>
      <p:sp>
        <p:nvSpPr>
          <p:cNvPr id="2" name="Text Box 4">
            <a:extLst>
              <a:ext uri="{FF2B5EF4-FFF2-40B4-BE49-F238E27FC236}">
                <a16:creationId xmlns:a16="http://schemas.microsoft.com/office/drawing/2014/main" id="{04C1502D-1CA9-4CE3-848C-0FFD4AA51E97}"/>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62"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dirty="0"/>
              <a:t>F</a:t>
            </a:r>
          </a:p>
        </p:txBody>
      </p:sp>
      <p:sp>
        <p:nvSpPr>
          <p:cNvPr id="49163" name="Rectangle 12"/>
          <p:cNvSpPr>
            <a:spLocks noGrp="1" noChangeArrowheads="1"/>
          </p:cNvSpPr>
          <p:nvPr>
            <p:ph type="body" idx="1"/>
          </p:nvPr>
        </p:nvSpPr>
        <p:spPr>
          <a:xfrm>
            <a:off x="304799" y="17526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systemischen Erkrankung an </a:t>
            </a:r>
          </a:p>
          <a:p>
            <a:pPr eaLnBrk="1" hangingPunct="1"/>
            <a:r>
              <a:rPr lang="en-US" altLang="en-US" sz="1200" dirty="0">
                <a:solidFill>
                  <a:schemeClr val="bg1">
                    <a:lumMod val="75000"/>
                  </a:schemeClr>
                </a:solidFill>
              </a:rPr>
              <a:t>Das Behandlungsziel besteht darin, das Abschmelzen des K durch drei Maßnahmen zu stoppen:</a:t>
            </a:r>
          </a:p>
          <a:p>
            <a:pPr lvl="1" eaLnBrk="1" hangingPunct="1">
              <a:buFont typeface="Wingdings" panose="05000000000000000000" pitchFamily="2" charset="2"/>
              <a:buNone/>
            </a:pPr>
            <a:r>
              <a:rPr lang="en-US" altLang="en-US" sz="1200" dirty="0">
                <a:solidFill>
                  <a:schemeClr val="bg1">
                    <a:lumMod val="75000"/>
                  </a:schemeClr>
                </a:solidFill>
              </a:rPr>
              <a:t>1) Verbesserung der Benetzung</a:t>
            </a:r>
          </a:p>
          <a:p>
            <a:pPr lvl="1" eaLnBrk="1" hangingPunct="1">
              <a:buNone/>
            </a:pPr>
            <a:r>
              <a:rPr lang="en-US" altLang="en-US" sz="1200" dirty="0">
                <a:solidFill>
                  <a:schemeClr val="bg1">
                    <a:lumMod val="75000"/>
                  </a:schemeClr>
                </a:solidFill>
              </a:rPr>
              <a:t>2) Förderung der Reepithelisierung </a:t>
            </a:r>
            <a:r>
              <a:rPr lang="en-US" altLang="en-US" sz="1200" dirty="0" err="1">
                <a:solidFill>
                  <a:schemeClr val="bg1">
                    <a:lumMod val="75000"/>
                  </a:schemeClr>
                </a:solidFill>
              </a:rPr>
              <a:t>durch</a:t>
            </a:r>
            <a:r>
              <a:rPr lang="en-US" altLang="en-US" sz="1200" dirty="0">
                <a:solidFill>
                  <a:schemeClr val="bg1">
                    <a:lumMod val="75000"/>
                  </a:schemeClr>
                </a:solidFill>
              </a:rPr>
              <a:t> </a:t>
            </a:r>
            <a:r>
              <a:rPr lang="en-US" altLang="en-US" sz="1200" dirty="0" err="1">
                <a:solidFill>
                  <a:schemeClr val="bg1">
                    <a:lumMod val="75000"/>
                  </a:schemeClr>
                </a:solidFill>
              </a:rPr>
              <a:t>Befeuchtung</a:t>
            </a:r>
            <a:r>
              <a:rPr lang="en-US" altLang="en-US" sz="1200" dirty="0">
                <a:solidFill>
                  <a:schemeClr val="bg1">
                    <a:lumMod val="75000"/>
                  </a:schemeClr>
                </a:solidFill>
              </a:rPr>
              <a:t>, BCL, Patching, Kleber</a:t>
            </a:r>
          </a:p>
          <a:p>
            <a:pPr lvl="2" eaLnBrk="1" hangingPunct="1"/>
            <a:r>
              <a:rPr lang="en-US" altLang="en-US" sz="1200" dirty="0">
                <a:solidFill>
                  <a:schemeClr val="bg1">
                    <a:lumMod val="75000"/>
                  </a:schemeClr>
                </a:solidFill>
              </a:rPr>
              <a:t>Sie sollten auch in Erwägung ziehen, topische Steroide abzusetzen, da diese die Reepithelisierung verzögern können. Als allgemeine Regel gilt: Wenn die Hornhaut deutlich verdünnt ist, vermeiden Sie topische Steroide.</a:t>
            </a:r>
          </a:p>
          <a:p>
            <a:pPr lvl="1" eaLnBrk="1" hangingPunct="1">
              <a:buFont typeface="Wingdings" panose="05000000000000000000" pitchFamily="2" charset="2"/>
              <a:buNone/>
            </a:pPr>
            <a:r>
              <a:rPr lang="en-US" altLang="en-US" sz="1200" dirty="0">
                <a:solidFill>
                  <a:schemeClr val="bg1">
                    <a:lumMod val="75000"/>
                  </a:schemeClr>
                </a:solidFill>
              </a:rPr>
              <a:t>3) Unterdrückung der systemischen Entzündung </a:t>
            </a:r>
          </a:p>
          <a:p>
            <a:pPr lvl="1" eaLnBrk="1" hangingPunct="1">
              <a:buFont typeface="Wingdings" panose="05000000000000000000" pitchFamily="2" charset="2"/>
              <a:buNone/>
            </a:pPr>
            <a:r>
              <a:rPr lang="en-US" altLang="en-US" sz="1200" b="1" dirty="0">
                <a:solidFill>
                  <a:srgbClr val="0000FF"/>
                </a:solidFill>
                <a:latin typeface="Segoe Script" panose="020B0504020000000003" pitchFamily="34" charset="0"/>
              </a:rPr>
              <a:t>4) </a:t>
            </a:r>
            <a:r>
              <a:rPr lang="en-US" altLang="en-US" sz="1200" b="1" dirty="0" err="1">
                <a:solidFill>
                  <a:srgbClr val="0000FF"/>
                </a:solidFill>
                <a:latin typeface="Segoe Script" panose="020B0504020000000003" pitchFamily="34" charset="0"/>
              </a:rPr>
              <a:t>Konjunktivaler </a:t>
            </a:r>
            <a:r>
              <a:rPr lang="en-US" altLang="en-US" sz="1200" b="1" dirty="0">
                <a:solidFill>
                  <a:srgbClr val="0000FF"/>
                </a:solidFill>
                <a:latin typeface="Segoe Script" panose="020B0504020000000003" pitchFamily="34" charset="0"/>
              </a:rPr>
              <a:t>Lappen über dem peripheren Defekt? </a:t>
            </a:r>
          </a:p>
          <a:p>
            <a:pPr eaLnBrk="1" hangingPunct="1"/>
            <a:endParaRPr lang="en-US" altLang="en-US" sz="2400" dirty="0">
              <a:solidFill>
                <a:srgbClr val="B2B2B2"/>
              </a:solidFill>
            </a:endParaRPr>
          </a:p>
        </p:txBody>
      </p:sp>
      <p:sp>
        <p:nvSpPr>
          <p:cNvPr id="49166"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00D44705-026C-4F6C-98B9-050D2EED5893}" type="slidenum">
              <a:rPr lang="en-US" altLang="en-US" sz="1000" smtClean="0"/>
              <a:t>96</a:t>
            </a:fld>
            <a:endParaRPr lang="en-US" altLang="en-US" sz="1000"/>
          </a:p>
        </p:txBody>
      </p:sp>
      <p:sp>
        <p:nvSpPr>
          <p:cNvPr id="2" name="Text Box 14">
            <a:extLst>
              <a:ext uri="{FF2B5EF4-FFF2-40B4-BE49-F238E27FC236}">
                <a16:creationId xmlns:a16="http://schemas.microsoft.com/office/drawing/2014/main" id="{854B320B-962E-4056-9D08-2A000E3D5AD1}"/>
              </a:ext>
            </a:extLst>
          </p:cNvPr>
          <p:cNvSpPr txBox="1">
            <a:spLocks noChangeArrowheads="1"/>
          </p:cNvSpPr>
          <p:nvPr/>
        </p:nvSpPr>
        <p:spPr bwMode="auto">
          <a:xfrm>
            <a:off x="914400" y="5287963"/>
            <a:ext cx="7359650" cy="307777"/>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t>Wie wäre es mit einem </a:t>
            </a:r>
            <a:r>
              <a:rPr lang="en-US" altLang="en-US" sz="1200" i="1" dirty="0" err="1"/>
              <a:t>Konjunktival</a:t>
            </a:r>
            <a:r>
              <a:rPr lang="en-US" altLang="en-US" sz="1200" i="1" dirty="0"/>
              <a:t>-Lappen zur Abdeckung des peripheren Defekts?</a:t>
            </a:r>
            <a:endParaRPr lang="en-US" altLang="en-US" sz="1400" dirty="0"/>
          </a:p>
        </p:txBody>
      </p:sp>
      <p:sp>
        <p:nvSpPr>
          <p:cNvPr id="3" name="Text Box 4">
            <a:extLst>
              <a:ext uri="{FF2B5EF4-FFF2-40B4-BE49-F238E27FC236}">
                <a16:creationId xmlns:a16="http://schemas.microsoft.com/office/drawing/2014/main" id="{DE0B1606-5F56-4427-A21E-1D56AD309AC5}"/>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6"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A</a:t>
            </a:r>
          </a:p>
        </p:txBody>
      </p:sp>
      <p:sp>
        <p:nvSpPr>
          <p:cNvPr id="50187" name="Rectangle 12"/>
          <p:cNvSpPr>
            <a:spLocks noGrp="1" noChangeArrowheads="1"/>
          </p:cNvSpPr>
          <p:nvPr>
            <p:ph type="body" idx="1"/>
          </p:nvPr>
        </p:nvSpPr>
        <p:spPr>
          <a:xfrm>
            <a:off x="304799" y="1858962"/>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systemischen Erkrankung an </a:t>
            </a:r>
          </a:p>
          <a:p>
            <a:pPr eaLnBrk="1" hangingPunct="1"/>
            <a:r>
              <a:rPr lang="en-US" altLang="en-US" sz="1200" dirty="0">
                <a:solidFill>
                  <a:schemeClr val="bg1">
                    <a:lumMod val="75000"/>
                  </a:schemeClr>
                </a:solidFill>
              </a:rPr>
              <a:t>Das Behandlungsziel besteht darin, das Abschmelzen des K durch drei Maßnahmen zu stoppen:</a:t>
            </a:r>
          </a:p>
          <a:p>
            <a:pPr lvl="1" eaLnBrk="1" hangingPunct="1">
              <a:buFont typeface="Wingdings" panose="05000000000000000000" pitchFamily="2" charset="2"/>
              <a:buNone/>
            </a:pPr>
            <a:r>
              <a:rPr lang="en-US" altLang="en-US" sz="1200" dirty="0">
                <a:solidFill>
                  <a:schemeClr val="bg1">
                    <a:lumMod val="75000"/>
                  </a:schemeClr>
                </a:solidFill>
              </a:rPr>
              <a:t>1) Verbesserung der Benetzung</a:t>
            </a:r>
          </a:p>
          <a:p>
            <a:pPr lvl="1" eaLnBrk="1" hangingPunct="1">
              <a:buNone/>
            </a:pPr>
            <a:r>
              <a:rPr lang="en-US" altLang="en-US" sz="1200" dirty="0">
                <a:solidFill>
                  <a:schemeClr val="bg1">
                    <a:lumMod val="75000"/>
                  </a:schemeClr>
                </a:solidFill>
              </a:rPr>
              <a:t>2) Förderung der Reepithelisierung </a:t>
            </a:r>
            <a:r>
              <a:rPr lang="en-US" altLang="en-US" sz="1200" dirty="0" err="1">
                <a:solidFill>
                  <a:schemeClr val="bg1">
                    <a:lumMod val="75000"/>
                  </a:schemeClr>
                </a:solidFill>
              </a:rPr>
              <a:t>durch</a:t>
            </a:r>
            <a:r>
              <a:rPr lang="en-US" altLang="en-US" sz="1200" dirty="0">
                <a:solidFill>
                  <a:schemeClr val="bg1">
                    <a:lumMod val="75000"/>
                  </a:schemeClr>
                </a:solidFill>
              </a:rPr>
              <a:t> </a:t>
            </a:r>
            <a:r>
              <a:rPr lang="en-US" altLang="en-US" sz="1200" dirty="0" err="1">
                <a:solidFill>
                  <a:schemeClr val="bg1">
                    <a:lumMod val="75000"/>
                  </a:schemeClr>
                </a:solidFill>
              </a:rPr>
              <a:t>Befeuchtung</a:t>
            </a:r>
            <a:r>
              <a:rPr lang="en-US" altLang="en-US" sz="1200" dirty="0">
                <a:solidFill>
                  <a:schemeClr val="bg1">
                    <a:lumMod val="75000"/>
                  </a:schemeClr>
                </a:solidFill>
              </a:rPr>
              <a:t>, BCL, Patching, Kleber</a:t>
            </a:r>
          </a:p>
          <a:p>
            <a:pPr lvl="2" eaLnBrk="1" hangingPunct="1"/>
            <a:r>
              <a:rPr lang="en-US" altLang="en-US" sz="1200" dirty="0">
                <a:solidFill>
                  <a:schemeClr val="bg1">
                    <a:lumMod val="75000"/>
                  </a:schemeClr>
                </a:solidFill>
              </a:rPr>
              <a:t>Sie sollten auch in Erwägung ziehen, topische Steroide abzusetzen, da diese die Reepithelisierung verzögern können. Als allgemeine Regel gilt: Wenn die Hornhaut deutlich verdünnt ist, vermeiden Sie topische Steroide.</a:t>
            </a:r>
          </a:p>
          <a:p>
            <a:pPr lvl="1" eaLnBrk="1" hangingPunct="1">
              <a:buFont typeface="Wingdings" panose="05000000000000000000" pitchFamily="2" charset="2"/>
              <a:buNone/>
            </a:pPr>
            <a:r>
              <a:rPr lang="en-US" altLang="en-US" sz="1200" dirty="0">
                <a:solidFill>
                  <a:schemeClr val="bg1">
                    <a:lumMod val="75000"/>
                  </a:schemeClr>
                </a:solidFill>
              </a:rPr>
              <a:t>3) Unterdrückung der systemischen Entzündung </a:t>
            </a:r>
          </a:p>
          <a:p>
            <a:pPr lvl="1" eaLnBrk="1" hangingPunct="1">
              <a:buFont typeface="Wingdings" panose="05000000000000000000" pitchFamily="2" charset="2"/>
              <a:buNone/>
            </a:pPr>
            <a:r>
              <a:rPr lang="en-US" altLang="en-US" sz="1200" b="1" dirty="0">
                <a:solidFill>
                  <a:srgbClr val="0000FF"/>
                </a:solidFill>
                <a:latin typeface="Segoe Script" panose="020B0504020000000003" pitchFamily="34" charset="0"/>
              </a:rPr>
              <a:t>4) </a:t>
            </a:r>
            <a:r>
              <a:rPr lang="en-US" altLang="en-US" sz="1200" b="1" dirty="0" err="1">
                <a:solidFill>
                  <a:srgbClr val="0000FF"/>
                </a:solidFill>
                <a:latin typeface="Segoe Script" panose="020B0504020000000003" pitchFamily="34" charset="0"/>
              </a:rPr>
              <a:t>Conj</a:t>
            </a:r>
            <a:r>
              <a:rPr lang="en-US" altLang="en-US" sz="1200" b="1" dirty="0">
                <a:solidFill>
                  <a:srgbClr val="0000FF"/>
                </a:solidFill>
                <a:latin typeface="Segoe Script" panose="020B0504020000000003" pitchFamily="34" charset="0"/>
              </a:rPr>
              <a:t>-Lappen über dem peripheren Defekt? NEIN!</a:t>
            </a:r>
          </a:p>
          <a:p>
            <a:pPr eaLnBrk="1" hangingPunct="1"/>
            <a:endParaRPr lang="en-US" altLang="en-US" sz="2400" dirty="0">
              <a:solidFill>
                <a:srgbClr val="B2B2B2"/>
              </a:solidFill>
            </a:endParaRPr>
          </a:p>
        </p:txBody>
      </p:sp>
      <p:sp>
        <p:nvSpPr>
          <p:cNvPr id="50190"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F309FA85-E2B7-4A4E-95F2-8FD4B8D73AA6}" type="slidenum">
              <a:rPr lang="en-US" altLang="en-US" sz="1000" smtClean="0"/>
              <a:t>97</a:t>
            </a:fld>
            <a:endParaRPr lang="en-US" altLang="en-US" sz="1000"/>
          </a:p>
        </p:txBody>
      </p:sp>
      <p:sp>
        <p:nvSpPr>
          <p:cNvPr id="2" name="Text Box 14">
            <a:extLst>
              <a:ext uri="{FF2B5EF4-FFF2-40B4-BE49-F238E27FC236}">
                <a16:creationId xmlns:a16="http://schemas.microsoft.com/office/drawing/2014/main" id="{3F89233B-4F96-40AA-BAFB-F4DBE4AA5774}"/>
              </a:ext>
            </a:extLst>
          </p:cNvPr>
          <p:cNvSpPr txBox="1">
            <a:spLocks noChangeArrowheads="1"/>
          </p:cNvSpPr>
          <p:nvPr/>
        </p:nvSpPr>
        <p:spPr bwMode="auto">
          <a:xfrm>
            <a:off x="914400" y="5287963"/>
            <a:ext cx="7359650" cy="738664"/>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t>Wie wäre es mit einem Bindehautlappen zur Abdeckung des peripheren Defekts?</a:t>
            </a:r>
          </a:p>
          <a:p>
            <a:pPr eaLnBrk="1" hangingPunct="1">
              <a:spcBef>
                <a:spcPct val="0"/>
              </a:spcBef>
              <a:buClrTx/>
              <a:buSzTx/>
              <a:buFontTx/>
              <a:buNone/>
            </a:pPr>
            <a:r>
              <a:rPr lang="en-US" altLang="en-US" sz="1200" dirty="0"/>
              <a:t>Konjunktivallappen sind bei autoimmuner PUK kontraindiziert, da sie die Gefäße </a:t>
            </a:r>
            <a:r>
              <a:rPr lang="en-US" altLang="en-US" sz="1200" dirty="0" err="1"/>
              <a:t>der Bindehaut </a:t>
            </a:r>
            <a:r>
              <a:rPr lang="en-US" altLang="en-US" sz="1200" dirty="0"/>
              <a:t>(und damit all jene schädlichen, über das Blut übertragenen Entzündungsmediatoren) noch näher an die Läsion bringen</a:t>
            </a:r>
          </a:p>
        </p:txBody>
      </p:sp>
      <p:sp>
        <p:nvSpPr>
          <p:cNvPr id="3" name="Text Box 4">
            <a:extLst>
              <a:ext uri="{FF2B5EF4-FFF2-40B4-BE49-F238E27FC236}">
                <a16:creationId xmlns:a16="http://schemas.microsoft.com/office/drawing/2014/main" id="{71EAAC19-D753-4417-979F-34DAFBA4FD9B}"/>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0"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F</a:t>
            </a:r>
          </a:p>
        </p:txBody>
      </p:sp>
      <p:sp>
        <p:nvSpPr>
          <p:cNvPr id="51211" name="Rectangle 12"/>
          <p:cNvSpPr>
            <a:spLocks noGrp="1" noChangeArrowheads="1"/>
          </p:cNvSpPr>
          <p:nvPr>
            <p:ph type="body" idx="1"/>
          </p:nvPr>
        </p:nvSpPr>
        <p:spPr>
          <a:xfrm>
            <a:off x="304799" y="1752600"/>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Sie kündigt häufig eine Verschlimmerung einer systemischen Erkrankung an </a:t>
            </a:r>
          </a:p>
          <a:p>
            <a:pPr eaLnBrk="1" hangingPunct="1"/>
            <a:r>
              <a:rPr lang="en-US" altLang="en-US" sz="1200" dirty="0">
                <a:solidFill>
                  <a:schemeClr val="bg1">
                    <a:lumMod val="75000"/>
                  </a:schemeClr>
                </a:solidFill>
              </a:rPr>
              <a:t>Das Behandlungsziel besteht darin, das Abschmelzen des K durch drei Maßnahmen zu stoppen:</a:t>
            </a:r>
          </a:p>
          <a:p>
            <a:pPr lvl="1" eaLnBrk="1" hangingPunct="1">
              <a:buFont typeface="Wingdings" panose="05000000000000000000" pitchFamily="2" charset="2"/>
              <a:buNone/>
            </a:pPr>
            <a:r>
              <a:rPr lang="en-US" altLang="en-US" sz="1200" dirty="0">
                <a:solidFill>
                  <a:schemeClr val="bg1">
                    <a:lumMod val="75000"/>
                  </a:schemeClr>
                </a:solidFill>
              </a:rPr>
              <a:t>1) Verbesserung der Benetzung</a:t>
            </a:r>
          </a:p>
          <a:p>
            <a:pPr lvl="1" eaLnBrk="1" hangingPunct="1">
              <a:buNone/>
            </a:pPr>
            <a:r>
              <a:rPr lang="en-US" altLang="en-US" sz="1200" dirty="0">
                <a:solidFill>
                  <a:schemeClr val="bg1">
                    <a:lumMod val="75000"/>
                  </a:schemeClr>
                </a:solidFill>
              </a:rPr>
              <a:t>2) Förderung der Reepithelisierung </a:t>
            </a:r>
            <a:r>
              <a:rPr lang="en-US" altLang="en-US" sz="1200" dirty="0" err="1">
                <a:solidFill>
                  <a:schemeClr val="bg1">
                    <a:lumMod val="75000"/>
                  </a:schemeClr>
                </a:solidFill>
              </a:rPr>
              <a:t>durch</a:t>
            </a:r>
            <a:r>
              <a:rPr lang="en-US" altLang="en-US" sz="1200" dirty="0">
                <a:solidFill>
                  <a:schemeClr val="bg1">
                    <a:lumMod val="75000"/>
                  </a:schemeClr>
                </a:solidFill>
              </a:rPr>
              <a:t> </a:t>
            </a:r>
            <a:r>
              <a:rPr lang="en-US" altLang="en-US" sz="1200" dirty="0" err="1">
                <a:solidFill>
                  <a:schemeClr val="bg1">
                    <a:lumMod val="75000"/>
                  </a:schemeClr>
                </a:solidFill>
              </a:rPr>
              <a:t>Befeuchtung</a:t>
            </a:r>
            <a:r>
              <a:rPr lang="en-US" altLang="en-US" sz="1200" dirty="0">
                <a:solidFill>
                  <a:schemeClr val="bg1">
                    <a:lumMod val="75000"/>
                  </a:schemeClr>
                </a:solidFill>
              </a:rPr>
              <a:t>, BCL, Patching, Kleber</a:t>
            </a:r>
          </a:p>
          <a:p>
            <a:pPr lvl="2" eaLnBrk="1" hangingPunct="1"/>
            <a:r>
              <a:rPr lang="en-US" altLang="en-US" sz="1200" dirty="0">
                <a:solidFill>
                  <a:schemeClr val="bg1">
                    <a:lumMod val="75000"/>
                  </a:schemeClr>
                </a:solidFill>
              </a:rPr>
              <a:t>Sie sollten auch in Erwägung ziehen, topische Steroide abzusetzen, da diese die Reepithelisierung verzögern können. Als allgemeine Regel gilt: Wenn die Hornhaut deutlich verdünnt ist, vermeiden Sie topische Steroide.</a:t>
            </a:r>
          </a:p>
          <a:p>
            <a:pPr lvl="1" eaLnBrk="1" hangingPunct="1">
              <a:buFont typeface="Wingdings" panose="05000000000000000000" pitchFamily="2" charset="2"/>
              <a:buNone/>
            </a:pPr>
            <a:r>
              <a:rPr lang="en-US" altLang="en-US" sz="1200" dirty="0">
                <a:solidFill>
                  <a:schemeClr val="bg1">
                    <a:lumMod val="75000"/>
                  </a:schemeClr>
                </a:solidFill>
              </a:rPr>
              <a:t>3) Unterdrückung der systemischen Entzündung </a:t>
            </a:r>
          </a:p>
          <a:p>
            <a:pPr lvl="1" eaLnBrk="1" hangingPunct="1">
              <a:buFont typeface="Wingdings" panose="05000000000000000000" pitchFamily="2" charset="2"/>
              <a:buNone/>
            </a:pPr>
            <a:r>
              <a:rPr lang="en-US" altLang="en-US" sz="1200" b="1" dirty="0">
                <a:solidFill>
                  <a:srgbClr val="0000FF"/>
                </a:solidFill>
                <a:latin typeface="Segoe Script" panose="020B0504020000000003" pitchFamily="34" charset="0"/>
              </a:rPr>
              <a:t>4) </a:t>
            </a:r>
            <a:r>
              <a:rPr lang="en-US" altLang="en-US" sz="1200" b="1" dirty="0" err="1">
                <a:solidFill>
                  <a:srgbClr val="0000FF"/>
                </a:solidFill>
                <a:latin typeface="Segoe Script" panose="020B0504020000000003" pitchFamily="34" charset="0"/>
              </a:rPr>
              <a:t>Conj</a:t>
            </a:r>
            <a:r>
              <a:rPr lang="en-US" altLang="en-US" sz="1200" b="1" dirty="0">
                <a:solidFill>
                  <a:srgbClr val="0000FF"/>
                </a:solidFill>
                <a:latin typeface="Segoe Script" panose="020B0504020000000003" pitchFamily="34" charset="0"/>
              </a:rPr>
              <a:t>-Flap über dem peripheren Defekt? </a:t>
            </a:r>
            <a:r>
              <a:rPr lang="en-US" altLang="en-US" sz="1200" b="1" dirty="0">
                <a:latin typeface="Segoe Script" panose="020B0504020000000003" pitchFamily="34" charset="0"/>
              </a:rPr>
              <a:t>JA!</a:t>
            </a:r>
          </a:p>
          <a:p>
            <a:pPr eaLnBrk="1" hangingPunct="1"/>
            <a:endParaRPr lang="en-US" altLang="en-US" sz="2400" dirty="0">
              <a:solidFill>
                <a:srgbClr val="B2B2B2"/>
              </a:solidFill>
            </a:endParaRPr>
          </a:p>
        </p:txBody>
      </p:sp>
      <p:sp>
        <p:nvSpPr>
          <p:cNvPr id="51214"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1B4D9FDB-586F-474A-A5EB-512BD90F07A3}" type="slidenum">
              <a:rPr lang="en-US" altLang="en-US" sz="1000" smtClean="0"/>
              <a:t>98</a:t>
            </a:fld>
            <a:endParaRPr lang="en-US" altLang="en-US" sz="1000"/>
          </a:p>
        </p:txBody>
      </p:sp>
      <p:sp>
        <p:nvSpPr>
          <p:cNvPr id="51215" name="TextBox 1"/>
          <p:cNvSpPr txBox="1">
            <a:spLocks noChangeArrowheads="1"/>
          </p:cNvSpPr>
          <p:nvPr/>
        </p:nvSpPr>
        <p:spPr bwMode="auto">
          <a:xfrm>
            <a:off x="582613" y="3971925"/>
            <a:ext cx="8131175" cy="523875"/>
          </a:xfrm>
          <a:prstGeom prst="rect">
            <a:avLst/>
          </a:prstGeom>
          <a:solidFill>
            <a:schemeClr val="accent5"/>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t>In welchem klinischen Szenario könnte ein </a:t>
            </a:r>
            <a:r>
              <a:rPr lang="en-US" altLang="en-US" sz="1200" i="1" dirty="0" err="1"/>
              <a:t>Konjunktival</a:t>
            </a:r>
            <a:r>
              <a:rPr lang="en-US" altLang="en-US" sz="1200" i="1" dirty="0"/>
              <a:t>-Flap über einem PUK-Defekt eine geeignete Behandlungsmaßnahme sein?</a:t>
            </a:r>
          </a:p>
          <a:p>
            <a:pPr eaLnBrk="1" hangingPunct="1">
              <a:spcBef>
                <a:spcPct val="0"/>
              </a:spcBef>
              <a:buClrTx/>
              <a:buSzTx/>
              <a:buFontTx/>
              <a:buNone/>
            </a:pPr>
            <a:r>
              <a:rPr lang="en-US" altLang="en-US" sz="1200" dirty="0">
                <a:solidFill>
                  <a:schemeClr val="accent5"/>
                </a:solidFill>
              </a:rPr>
              <a:t>Bei </a:t>
            </a:r>
            <a:r>
              <a:rPr lang="en-US" altLang="en-US" sz="1200" b="1" dirty="0">
                <a:solidFill>
                  <a:schemeClr val="accent5"/>
                </a:solidFill>
              </a:rPr>
              <a:t>infektiösem </a:t>
            </a:r>
            <a:r>
              <a:rPr lang="en-US" altLang="en-US" sz="1200" dirty="0">
                <a:solidFill>
                  <a:schemeClr val="accent5"/>
                </a:solidFill>
              </a:rPr>
              <a:t>PUK, insbesondere wenn es sich um einen Pilz handelt</a:t>
            </a:r>
          </a:p>
        </p:txBody>
      </p:sp>
      <p:sp>
        <p:nvSpPr>
          <p:cNvPr id="2" name="Text Box 14">
            <a:extLst>
              <a:ext uri="{FF2B5EF4-FFF2-40B4-BE49-F238E27FC236}">
                <a16:creationId xmlns:a16="http://schemas.microsoft.com/office/drawing/2014/main" id="{70E657EE-7936-45BB-83F8-C466D04FCBEB}"/>
              </a:ext>
            </a:extLst>
          </p:cNvPr>
          <p:cNvSpPr txBox="1">
            <a:spLocks noChangeArrowheads="1"/>
          </p:cNvSpPr>
          <p:nvPr/>
        </p:nvSpPr>
        <p:spPr bwMode="auto">
          <a:xfrm>
            <a:off x="914400" y="5287963"/>
            <a:ext cx="7359650" cy="738664"/>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Wie sieht es mit der Verwendung eines Bindehautlappens zur Abdeckung des peripheren Defekts aus?</a:t>
            </a:r>
          </a:p>
          <a:p>
            <a:pPr eaLnBrk="1" hangingPunct="1">
              <a:spcBef>
                <a:spcPct val="0"/>
              </a:spcBef>
              <a:buClrTx/>
              <a:buSzTx/>
              <a:buFontTx/>
              <a:buNone/>
            </a:pPr>
            <a:r>
              <a:rPr lang="en-US" altLang="en-US" sz="1200" dirty="0">
                <a:solidFill>
                  <a:schemeClr val="bg1">
                    <a:lumMod val="75000"/>
                  </a:schemeClr>
                </a:solidFill>
              </a:rPr>
              <a:t>Konjunktivallappen sind bei autoimmuner PUK kontraindiziert, da sie die Gefäßstruktur </a:t>
            </a:r>
            <a:r>
              <a:rPr lang="en-US" altLang="en-US" sz="1200" dirty="0" err="1">
                <a:solidFill>
                  <a:schemeClr val="bg1">
                    <a:lumMod val="75000"/>
                  </a:schemeClr>
                </a:solidFill>
              </a:rPr>
              <a:t>der Bindehaut </a:t>
            </a:r>
            <a:r>
              <a:rPr lang="en-US" altLang="en-US" sz="1200" dirty="0">
                <a:solidFill>
                  <a:schemeClr val="bg1">
                    <a:lumMod val="75000"/>
                  </a:schemeClr>
                </a:solidFill>
              </a:rPr>
              <a:t>(und damit all jene schädlichen, blutgebundenen Entzündungsmediatoren) noch näher an die Läsion bringen</a:t>
            </a:r>
          </a:p>
        </p:txBody>
      </p:sp>
      <p:sp>
        <p:nvSpPr>
          <p:cNvPr id="3" name="Text Box 4">
            <a:extLst>
              <a:ext uri="{FF2B5EF4-FFF2-40B4-BE49-F238E27FC236}">
                <a16:creationId xmlns:a16="http://schemas.microsoft.com/office/drawing/2014/main" id="{AC65CA01-18C3-4F44-8F6A-2659D0E4F888}"/>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34" name="Rectangle 11"/>
          <p:cNvSpPr>
            <a:spLocks noGrp="1" noChangeArrowheads="1"/>
          </p:cNvSpPr>
          <p:nvPr>
            <p:ph type="title"/>
          </p:nvPr>
        </p:nvSpPr>
        <p:spPr>
          <a:xfrm>
            <a:off x="457200" y="122238"/>
            <a:ext cx="7543800" cy="792162"/>
          </a:xfrm>
        </p:spPr>
        <p:txBody>
          <a:bodyPr wrap="square" lIns="25400" tIns="12700" rIns="25400" bIns="12700"/>
          <a:lstStyle/>
          <a:p>
            <a:pPr eaLnBrk="1" hangingPunct="1"/>
            <a:r>
              <a:rPr lang="en-US" altLang="en-US" sz="1800"/>
              <a:t>A/Q</a:t>
            </a:r>
          </a:p>
        </p:txBody>
      </p:sp>
      <p:sp>
        <p:nvSpPr>
          <p:cNvPr id="52235" name="Rectangle 12"/>
          <p:cNvSpPr>
            <a:spLocks noGrp="1" noChangeArrowheads="1"/>
          </p:cNvSpPr>
          <p:nvPr>
            <p:ph type="body" idx="1"/>
          </p:nvPr>
        </p:nvSpPr>
        <p:spPr>
          <a:xfrm>
            <a:off x="327025" y="1676166"/>
            <a:ext cx="8534400" cy="4876800"/>
          </a:xfrm>
        </p:spPr>
        <p:txBody>
          <a:bodyPr wrap="square" lIns="25400" tIns="12700" rIns="25400" bIns="12700"/>
          <a:lstStyle/>
          <a:p>
            <a:pPr eaLnBrk="1" hangingPunct="1"/>
            <a:r>
              <a:rPr lang="en-US" altLang="en-US" sz="1200" dirty="0">
                <a:solidFill>
                  <a:schemeClr val="bg1">
                    <a:lumMod val="75000"/>
                  </a:schemeClr>
                </a:solidFill>
              </a:rPr>
              <a:t>Autoimmun-PUK ist in der Regel einseitig und sektoral                         </a:t>
            </a:r>
          </a:p>
          <a:p>
            <a:pPr eaLnBrk="1" hangingPunct="1"/>
            <a:r>
              <a:rPr lang="en-US" altLang="en-US" sz="1200" dirty="0">
                <a:solidFill>
                  <a:schemeClr val="bg1">
                    <a:lumMod val="75000"/>
                  </a:schemeClr>
                </a:solidFill>
              </a:rPr>
              <a:t>Es kündigt häufig eine Verschlimmerung einer systemischen Erkrankung an </a:t>
            </a:r>
          </a:p>
          <a:p>
            <a:pPr eaLnBrk="1" hangingPunct="1"/>
            <a:r>
              <a:rPr lang="en-US" altLang="en-US" sz="1200" dirty="0">
                <a:solidFill>
                  <a:schemeClr val="bg1">
                    <a:lumMod val="75000"/>
                  </a:schemeClr>
                </a:solidFill>
              </a:rPr>
              <a:t>Das Behandlungsziel besteht darin, das Abschmelzen der K-Schicht durch drei Maßnahmen zu stoppen:</a:t>
            </a:r>
          </a:p>
          <a:p>
            <a:pPr lvl="1" eaLnBrk="1" hangingPunct="1">
              <a:buFont typeface="Wingdings" panose="05000000000000000000" pitchFamily="2" charset="2"/>
              <a:buNone/>
            </a:pPr>
            <a:r>
              <a:rPr lang="en-US" altLang="en-US" sz="1200" dirty="0">
                <a:solidFill>
                  <a:schemeClr val="bg1">
                    <a:lumMod val="75000"/>
                  </a:schemeClr>
                </a:solidFill>
              </a:rPr>
              <a:t>1) Verbesserung der Benetzung</a:t>
            </a:r>
          </a:p>
          <a:p>
            <a:pPr lvl="1" eaLnBrk="1" hangingPunct="1">
              <a:buNone/>
            </a:pPr>
            <a:r>
              <a:rPr lang="en-US" altLang="en-US" sz="1200" dirty="0">
                <a:solidFill>
                  <a:schemeClr val="bg1">
                    <a:lumMod val="75000"/>
                  </a:schemeClr>
                </a:solidFill>
              </a:rPr>
              <a:t>2) Förderung der Reepithelisierung </a:t>
            </a:r>
            <a:r>
              <a:rPr lang="en-US" altLang="en-US" sz="1200" dirty="0" err="1">
                <a:solidFill>
                  <a:schemeClr val="bg1">
                    <a:lumMod val="75000"/>
                  </a:schemeClr>
                </a:solidFill>
              </a:rPr>
              <a:t>durch</a:t>
            </a:r>
            <a:r>
              <a:rPr lang="en-US" altLang="en-US" sz="1200" dirty="0">
                <a:solidFill>
                  <a:schemeClr val="bg1">
                    <a:lumMod val="75000"/>
                  </a:schemeClr>
                </a:solidFill>
              </a:rPr>
              <a:t> </a:t>
            </a:r>
            <a:r>
              <a:rPr lang="en-US" altLang="en-US" sz="1200" dirty="0" err="1">
                <a:solidFill>
                  <a:schemeClr val="bg1">
                    <a:lumMod val="75000"/>
                  </a:schemeClr>
                </a:solidFill>
              </a:rPr>
              <a:t>Befeuchtung</a:t>
            </a:r>
            <a:r>
              <a:rPr lang="en-US" altLang="en-US" sz="1200" dirty="0">
                <a:solidFill>
                  <a:schemeClr val="bg1">
                    <a:lumMod val="75000"/>
                  </a:schemeClr>
                </a:solidFill>
              </a:rPr>
              <a:t>, BCL, Patching, Kleber</a:t>
            </a:r>
          </a:p>
          <a:p>
            <a:pPr lvl="2" eaLnBrk="1" hangingPunct="1"/>
            <a:r>
              <a:rPr lang="en-US" altLang="en-US" sz="1200" dirty="0">
                <a:solidFill>
                  <a:schemeClr val="bg1">
                    <a:lumMod val="75000"/>
                  </a:schemeClr>
                </a:solidFill>
              </a:rPr>
              <a:t>Sie sollten auch in Erwägung ziehen, topische Steroide abzusetzen, da diese die Reepithelisierung verzögern können. Als allgemeine Regel gilt: Wenn die Hornhaut deutlich verdünnt ist, vermeiden Sie topische Steroide.</a:t>
            </a:r>
          </a:p>
          <a:p>
            <a:pPr lvl="1" eaLnBrk="1" hangingPunct="1">
              <a:buFont typeface="Wingdings" panose="05000000000000000000" pitchFamily="2" charset="2"/>
              <a:buNone/>
            </a:pPr>
            <a:r>
              <a:rPr lang="en-US" altLang="en-US" sz="1200" dirty="0">
                <a:solidFill>
                  <a:schemeClr val="bg1">
                    <a:lumMod val="75000"/>
                  </a:schemeClr>
                </a:solidFill>
              </a:rPr>
              <a:t>3) Unterdrückung der systemischen Entzündung </a:t>
            </a:r>
          </a:p>
          <a:p>
            <a:pPr lvl="1" eaLnBrk="1" hangingPunct="1">
              <a:buFont typeface="Wingdings" panose="05000000000000000000" pitchFamily="2" charset="2"/>
              <a:buNone/>
            </a:pPr>
            <a:r>
              <a:rPr lang="en-US" altLang="en-US" sz="1200" b="1" dirty="0">
                <a:solidFill>
                  <a:srgbClr val="0000FF"/>
                </a:solidFill>
                <a:latin typeface="Segoe Script" panose="020B0504020000000003" pitchFamily="34" charset="0"/>
              </a:rPr>
              <a:t>4) </a:t>
            </a:r>
            <a:r>
              <a:rPr lang="en-US" altLang="en-US" sz="1200" b="1" dirty="0" err="1">
                <a:solidFill>
                  <a:srgbClr val="0000FF"/>
                </a:solidFill>
                <a:latin typeface="Segoe Script" panose="020B0504020000000003" pitchFamily="34" charset="0"/>
              </a:rPr>
              <a:t>Conj</a:t>
            </a:r>
            <a:r>
              <a:rPr lang="en-US" altLang="en-US" sz="1200" b="1" dirty="0">
                <a:solidFill>
                  <a:srgbClr val="0000FF"/>
                </a:solidFill>
                <a:latin typeface="Segoe Script" panose="020B0504020000000003" pitchFamily="34" charset="0"/>
              </a:rPr>
              <a:t>-Flap über dem peripheren Defekt? </a:t>
            </a:r>
            <a:r>
              <a:rPr lang="en-US" altLang="en-US" sz="1200" b="1" dirty="0">
                <a:latin typeface="Segoe Script" panose="020B0504020000000003" pitchFamily="34" charset="0"/>
              </a:rPr>
              <a:t>JA!</a:t>
            </a:r>
          </a:p>
          <a:p>
            <a:pPr eaLnBrk="1" hangingPunct="1"/>
            <a:endParaRPr lang="en-US" altLang="en-US" sz="2400" dirty="0">
              <a:solidFill>
                <a:srgbClr val="B2B2B2"/>
              </a:solidFill>
            </a:endParaRPr>
          </a:p>
        </p:txBody>
      </p:sp>
      <p:sp>
        <p:nvSpPr>
          <p:cNvPr id="52238" name="Slide Number Placeholder 1"/>
          <p:cNvSpPr>
            <a:spLocks noGrp="1"/>
          </p:cNvSpPr>
          <p:nvPr>
            <p:ph type="sldNum" sz="quarter" idx="12"/>
          </p:nvPr>
        </p:nvSpPr>
        <p:spPr>
          <a:noFill/>
        </p:spPr>
        <p:txBody>
          <a:bodyPr wrap="square" lIns="25400" tIns="12700" rIns="25400" bIns="12700"/>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fld id="{9D745B65-AD6B-4322-8132-DFF5C2F50566}" type="slidenum">
              <a:rPr lang="en-US" altLang="en-US" sz="1000" smtClean="0"/>
              <a:t>99</a:t>
            </a:fld>
            <a:endParaRPr lang="en-US" altLang="en-US" sz="1000"/>
          </a:p>
        </p:txBody>
      </p:sp>
      <p:sp>
        <p:nvSpPr>
          <p:cNvPr id="52239" name="TextBox 1"/>
          <p:cNvSpPr txBox="1">
            <a:spLocks noChangeArrowheads="1"/>
          </p:cNvSpPr>
          <p:nvPr/>
        </p:nvSpPr>
        <p:spPr bwMode="auto">
          <a:xfrm>
            <a:off x="582613" y="3971925"/>
            <a:ext cx="8131175" cy="523875"/>
          </a:xfrm>
          <a:prstGeom prst="rect">
            <a:avLst/>
          </a:prstGeom>
          <a:solidFill>
            <a:schemeClr val="accent5"/>
          </a:solid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t>In welchem klinischen Szenario könnte ein </a:t>
            </a:r>
            <a:r>
              <a:rPr lang="en-US" altLang="en-US" sz="1200" i="1" dirty="0" err="1"/>
              <a:t>Konjunktival</a:t>
            </a:r>
            <a:r>
              <a:rPr lang="en-US" altLang="en-US" sz="1200" i="1" dirty="0"/>
              <a:t>-Lappen über einem PUK-Defekt eine geeignete Behandlungsmaßnahme sein?</a:t>
            </a:r>
          </a:p>
          <a:p>
            <a:pPr eaLnBrk="1" hangingPunct="1">
              <a:spcBef>
                <a:spcPct val="0"/>
              </a:spcBef>
              <a:buClrTx/>
              <a:buSzTx/>
              <a:buFontTx/>
              <a:buNone/>
            </a:pPr>
            <a:r>
              <a:rPr lang="en-US" altLang="en-US" sz="1200" dirty="0"/>
              <a:t>Bei </a:t>
            </a:r>
            <a:r>
              <a:rPr lang="en-US" altLang="en-US" sz="1200" b="1" dirty="0"/>
              <a:t>infektiösem </a:t>
            </a:r>
            <a:r>
              <a:rPr lang="en-US" altLang="en-US" sz="1200" dirty="0"/>
              <a:t>PUK, insbesondere wenn es sich um einen Pilzbefall handelt</a:t>
            </a:r>
          </a:p>
        </p:txBody>
      </p:sp>
      <p:sp>
        <p:nvSpPr>
          <p:cNvPr id="3" name="Rectangle 2"/>
          <p:cNvSpPr/>
          <p:nvPr/>
        </p:nvSpPr>
        <p:spPr>
          <a:xfrm>
            <a:off x="4648200" y="4335991"/>
            <a:ext cx="1295400" cy="245533"/>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anchor="ctr"/>
          <a:lstStyle/>
          <a:p>
            <a:pPr algn="ctr" eaLnBrk="1" hangingPunct="1">
              <a:defRPr/>
            </a:pPr>
            <a:r>
              <a:rPr lang="en-US" sz="1200" dirty="0">
                <a:solidFill>
                  <a:schemeClr val="tx1"/>
                </a:solidFill>
              </a:rPr>
              <a:t>Art des Erregers</a:t>
            </a:r>
          </a:p>
        </p:txBody>
      </p:sp>
      <p:sp>
        <p:nvSpPr>
          <p:cNvPr id="2" name="Text Box 14">
            <a:extLst>
              <a:ext uri="{FF2B5EF4-FFF2-40B4-BE49-F238E27FC236}">
                <a16:creationId xmlns:a16="http://schemas.microsoft.com/office/drawing/2014/main" id="{F90ACD5F-BD83-429A-B533-347916D0E91B}"/>
              </a:ext>
            </a:extLst>
          </p:cNvPr>
          <p:cNvSpPr txBox="1">
            <a:spLocks noChangeArrowheads="1"/>
          </p:cNvSpPr>
          <p:nvPr/>
        </p:nvSpPr>
        <p:spPr bwMode="auto">
          <a:xfrm>
            <a:off x="914400" y="5287963"/>
            <a:ext cx="7359650" cy="738664"/>
          </a:xfrm>
          <a:prstGeom prst="rect">
            <a:avLst/>
          </a:prstGeom>
          <a:noFill/>
          <a:ln>
            <a:noFill/>
          </a:ln>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i="1" dirty="0">
                <a:solidFill>
                  <a:schemeClr val="bg1">
                    <a:lumMod val="75000"/>
                  </a:schemeClr>
                </a:solidFill>
              </a:rPr>
              <a:t>Wie sieht es mit der Verwendung eines Bindehautlappens zur Abdeckung des peripheren Defekts aus?</a:t>
            </a:r>
          </a:p>
          <a:p>
            <a:pPr eaLnBrk="1" hangingPunct="1">
              <a:spcBef>
                <a:spcPct val="0"/>
              </a:spcBef>
              <a:buClrTx/>
              <a:buSzTx/>
              <a:buFontTx/>
              <a:buNone/>
            </a:pPr>
            <a:r>
              <a:rPr lang="en-US" altLang="en-US" sz="1200" dirty="0">
                <a:solidFill>
                  <a:schemeClr val="bg1">
                    <a:lumMod val="75000"/>
                  </a:schemeClr>
                </a:solidFill>
              </a:rPr>
              <a:t>Konjunktivallappen sind bei autoimmuner PUK kontraindiziert, da sie die Gefäßstruktur </a:t>
            </a:r>
            <a:r>
              <a:rPr lang="en-US" altLang="en-US" sz="1200" dirty="0" err="1">
                <a:solidFill>
                  <a:schemeClr val="bg1">
                    <a:lumMod val="75000"/>
                  </a:schemeClr>
                </a:solidFill>
              </a:rPr>
              <a:t>der Bindehaut </a:t>
            </a:r>
            <a:r>
              <a:rPr lang="en-US" altLang="en-US" sz="1200" dirty="0">
                <a:solidFill>
                  <a:schemeClr val="bg1">
                    <a:lumMod val="75000"/>
                  </a:schemeClr>
                </a:solidFill>
              </a:rPr>
              <a:t>(und damit all jene schädlichen, blutgebundenen Entzündungsmediatoren) noch näher an die Läsion bringen</a:t>
            </a:r>
          </a:p>
        </p:txBody>
      </p:sp>
      <p:sp>
        <p:nvSpPr>
          <p:cNvPr id="4" name="Text Box 4">
            <a:extLst>
              <a:ext uri="{FF2B5EF4-FFF2-40B4-BE49-F238E27FC236}">
                <a16:creationId xmlns:a16="http://schemas.microsoft.com/office/drawing/2014/main" id="{DEA5323D-F76A-40EE-8741-C959C25EF863}"/>
              </a:ext>
            </a:extLst>
          </p:cNvPr>
          <p:cNvSpPr txBox="1">
            <a:spLocks noChangeArrowheads="1"/>
          </p:cNvSpPr>
          <p:nvPr/>
        </p:nvSpPr>
        <p:spPr bwMode="auto">
          <a:xfrm>
            <a:off x="3459355" y="318264"/>
            <a:ext cx="2225289" cy="40011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200" b="1" i="1" dirty="0">
                <a:solidFill>
                  <a:srgbClr val="0000FF"/>
                </a:solidFill>
              </a:rPr>
              <a:t>In Bezug auf PUK</a:t>
            </a:r>
          </a:p>
        </p:txBody>
      </p:sp>
    </p:spTree>
  </p:cSld>
  <p:clrMapOvr>
    <a:masterClrMapping/>
  </p:clrMapOvr>
</p:sld>
</file>

<file path=ppt/theme/theme1.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Network</Template>
  <TotalTime>0</TotalTime>
  <Words>40293</Words>
  <Application>Microsoft Office PowerPoint</Application>
  <PresentationFormat>Bildschirmpräsentation (4:3)</PresentationFormat>
  <Paragraphs>5291</Paragraphs>
  <Slides>288</Slides>
  <Notes>38</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288</vt:i4>
      </vt:variant>
    </vt:vector>
  </HeadingPairs>
  <TitlesOfParts>
    <vt:vector size="293" baseType="lpstr">
      <vt:lpstr>Arial</vt:lpstr>
      <vt:lpstr>Calibri</vt:lpstr>
      <vt:lpstr>Segoe Script</vt:lpstr>
      <vt:lpstr>Wingdings</vt:lpstr>
      <vt:lpstr>Network</vt:lpstr>
      <vt:lpstr>F</vt:lpstr>
      <vt:lpstr>A</vt:lpstr>
      <vt:lpstr>PowerPoint-Präsentation</vt:lpstr>
      <vt:lpstr>F</vt:lpstr>
      <vt:lpstr>A</vt:lpstr>
      <vt:lpstr>F</vt:lpstr>
      <vt:lpstr>A</vt:lpstr>
      <vt:lpstr>F</vt:lpstr>
      <vt:lpstr>A</vt:lpstr>
      <vt:lpstr>F</vt:lpstr>
      <vt:lpstr>A</vt:lpstr>
      <vt:lpstr>F</vt:lpstr>
      <vt:lpstr>A</vt:lpstr>
      <vt:lpstr>F</vt:lpstr>
      <vt:lpstr>A</vt:lpstr>
      <vt:lpstr>F</vt:lpstr>
      <vt:lpstr>A</vt:lpstr>
      <vt:lpstr>F</vt:lpstr>
      <vt:lpstr>A</vt:lpstr>
      <vt:lpstr>F</vt:lpstr>
      <vt:lpstr>A</vt:lpstr>
      <vt:lpstr>PowerPoint-Präsentation</vt:lpstr>
      <vt:lpstr>F</vt:lpstr>
      <vt:lpstr>A</vt:lpstr>
      <vt:lpstr>F</vt:lpstr>
      <vt:lpstr>A</vt:lpstr>
      <vt:lpstr>PowerPoint-Präsentation</vt:lpstr>
      <vt:lpstr>PowerPoint-Präsentation</vt:lpstr>
      <vt:lpstr>F</vt:lpstr>
      <vt:lpstr>Fragen und Antworten</vt:lpstr>
      <vt:lpstr>A</vt:lpstr>
      <vt:lpstr>F</vt:lpstr>
      <vt:lpstr>A</vt:lpstr>
      <vt:lpstr>F</vt:lpstr>
      <vt:lpstr>A</vt:lpstr>
      <vt:lpstr>F</vt:lpstr>
      <vt:lpstr>A</vt:lpstr>
      <vt:lpstr>F</vt:lpstr>
      <vt:lpstr>A</vt:lpstr>
      <vt:lpstr>F</vt:lpstr>
      <vt:lpstr>A</vt:lpstr>
      <vt:lpstr>F</vt:lpstr>
      <vt:lpstr>A</vt:lpstr>
      <vt:lpstr>PowerPoint-Präsentation</vt:lpstr>
      <vt:lpstr>PowerPoint-Präsentation</vt:lpstr>
      <vt:lpstr>F</vt:lpstr>
      <vt:lpstr>A</vt:lpstr>
      <vt:lpstr>F</vt:lpstr>
      <vt:lpstr>A</vt:lpstr>
      <vt:lpstr>F</vt:lpstr>
      <vt:lpstr>Fragen und Antworten</vt:lpstr>
      <vt:lpstr>A</vt:lpstr>
      <vt:lpstr>F</vt:lpstr>
      <vt:lpstr>A</vt:lpstr>
      <vt:lpstr>F</vt:lpstr>
      <vt:lpstr>Fragen und Antworten</vt:lpstr>
      <vt:lpstr>A</vt:lpstr>
      <vt:lpstr>F</vt:lpstr>
      <vt:lpstr>A</vt:lpstr>
      <vt:lpstr>F</vt:lpstr>
      <vt:lpstr>A</vt:lpstr>
      <vt:lpstr>F</vt:lpstr>
      <vt:lpstr>A</vt:lpstr>
      <vt:lpstr>F</vt:lpstr>
      <vt:lpstr>A</vt:lpstr>
      <vt:lpstr>F</vt:lpstr>
      <vt:lpstr>A</vt:lpstr>
      <vt:lpstr>F</vt:lpstr>
      <vt:lpstr>A</vt:lpstr>
      <vt:lpstr>F</vt:lpstr>
      <vt:lpstr>A</vt:lpstr>
      <vt:lpstr>F</vt:lpstr>
      <vt:lpstr>A</vt:lpstr>
      <vt:lpstr>F</vt:lpstr>
      <vt:lpstr>A</vt:lpstr>
      <vt:lpstr>A</vt:lpstr>
      <vt:lpstr>Fragen und Antworten</vt:lpstr>
      <vt:lpstr>Fragen und Antworten</vt:lpstr>
      <vt:lpstr>Fragen und Antworten</vt:lpstr>
      <vt:lpstr>A</vt:lpstr>
      <vt:lpstr>F</vt:lpstr>
      <vt:lpstr>F</vt:lpstr>
      <vt:lpstr>F</vt:lpstr>
      <vt:lpstr>F</vt:lpstr>
      <vt:lpstr>PowerPoint-Präsentation</vt:lpstr>
      <vt:lpstr>F</vt:lpstr>
      <vt:lpstr>F</vt:lpstr>
      <vt:lpstr>F</vt:lpstr>
      <vt:lpstr>F</vt:lpstr>
      <vt:lpstr>F</vt:lpstr>
      <vt:lpstr>F</vt:lpstr>
      <vt:lpstr>F</vt:lpstr>
      <vt:lpstr>A</vt:lpstr>
      <vt:lpstr>F</vt:lpstr>
      <vt:lpstr>PowerPoint-Präsentation</vt:lpstr>
      <vt:lpstr>F</vt:lpstr>
      <vt:lpstr>A</vt:lpstr>
      <vt:lpstr>F</vt:lpstr>
      <vt:lpstr>A/Q</vt:lpstr>
      <vt:lpstr>A</vt:lpstr>
      <vt:lpstr>F</vt:lpstr>
      <vt:lpstr>A</vt:lpstr>
      <vt:lpstr>F</vt:lpstr>
      <vt:lpstr>A</vt:lpstr>
      <vt:lpstr>PowerPoint-Präsentation</vt:lpstr>
      <vt:lpstr>F</vt:lpstr>
      <vt:lpstr>A</vt:lpstr>
      <vt:lpstr>F</vt:lpstr>
      <vt:lpstr>A</vt:lpstr>
      <vt:lpstr>F</vt:lpstr>
      <vt:lpstr>A</vt:lpstr>
      <vt:lpstr>PowerPoint-Präsentation</vt:lpstr>
      <vt:lpstr>Q</vt:lpstr>
      <vt:lpstr>A</vt:lpstr>
      <vt:lpstr>PowerPoint-Präsentation</vt:lpstr>
      <vt:lpstr>Q</vt:lpstr>
      <vt:lpstr>A/Q</vt:lpstr>
      <vt:lpstr>A/Q</vt:lpstr>
      <vt:lpstr>A</vt:lpstr>
      <vt:lpstr>F</vt:lpstr>
      <vt:lpstr>A</vt:lpstr>
      <vt:lpstr>PowerPoint-Präsentation</vt:lpstr>
      <vt:lpstr>PowerPoint-Präsentation</vt:lpstr>
      <vt:lpstr>F</vt:lpstr>
      <vt:lpstr>A</vt:lpstr>
      <vt:lpstr>Q</vt:lpstr>
      <vt:lpstr>A</vt:lpstr>
      <vt:lpstr>F</vt:lpstr>
      <vt:lpstr>Fragen und Antworten</vt:lpstr>
      <vt:lpstr>A</vt:lpstr>
      <vt:lpstr>A</vt:lpstr>
      <vt:lpstr>F</vt:lpstr>
      <vt:lpstr>A</vt:lpstr>
      <vt:lpstr>F</vt:lpstr>
      <vt:lpstr>A</vt:lpstr>
      <vt:lpstr>F</vt:lpstr>
      <vt:lpstr>Fragen und Antworten</vt:lpstr>
      <vt:lpstr>A</vt:lpstr>
      <vt:lpstr>F</vt:lpstr>
      <vt:lpstr>A</vt:lpstr>
      <vt:lpstr>F</vt:lpstr>
      <vt:lpstr>A</vt:lpstr>
      <vt:lpstr>F</vt:lpstr>
      <vt:lpstr>A</vt:lpstr>
      <vt:lpstr>F</vt:lpstr>
      <vt:lpstr>A</vt:lpstr>
      <vt:lpstr>F</vt:lpstr>
      <vt:lpstr>A</vt:lpstr>
      <vt:lpstr>F</vt:lpstr>
      <vt:lpstr>A</vt:lpstr>
      <vt:lpstr>F</vt:lpstr>
      <vt:lpstr>A</vt:lpstr>
      <vt:lpstr>F</vt:lpstr>
      <vt:lpstr>A</vt:lpstr>
      <vt:lpstr>F</vt:lpstr>
      <vt:lpstr>A</vt:lpstr>
      <vt:lpstr>F</vt:lpstr>
      <vt:lpstr>A</vt:lpstr>
      <vt:lpstr>F</vt:lpstr>
      <vt:lpstr>A</vt:lpstr>
      <vt:lpstr>F</vt:lpstr>
      <vt:lpstr>A</vt:lpstr>
      <vt:lpstr>F</vt:lpstr>
      <vt:lpstr>Fragen und Antworten</vt:lpstr>
      <vt:lpstr>A</vt:lpstr>
      <vt:lpstr>F</vt:lpstr>
      <vt:lpstr>A</vt:lpstr>
      <vt:lpstr>F</vt:lpstr>
      <vt:lpstr>A</vt:lpstr>
      <vt:lpstr>F</vt:lpstr>
      <vt:lpstr>A</vt:lpstr>
      <vt:lpstr>F</vt:lpstr>
      <vt:lpstr>Fragen und Antworten</vt:lpstr>
      <vt:lpstr>A</vt:lpstr>
      <vt:lpstr>F</vt:lpstr>
      <vt:lpstr>A</vt:lpstr>
      <vt:lpstr>F</vt:lpstr>
      <vt:lpstr>A</vt:lpstr>
      <vt:lpstr>F</vt:lpstr>
      <vt:lpstr>A</vt:lpstr>
      <vt:lpstr>F</vt:lpstr>
      <vt:lpstr>Fragen und Antworten</vt:lpstr>
      <vt:lpstr>A</vt:lpstr>
      <vt:lpstr>Fragen und Antworten</vt:lpstr>
      <vt:lpstr>A</vt:lpstr>
      <vt:lpstr>F</vt:lpstr>
      <vt:lpstr>Fragen und Antworten</vt:lpstr>
      <vt:lpstr>A</vt:lpstr>
      <vt:lpstr>F</vt:lpstr>
      <vt:lpstr>A</vt:lpstr>
      <vt:lpstr>F</vt:lpstr>
      <vt:lpstr>Fragen und Antworten</vt:lpstr>
      <vt:lpstr>A</vt:lpstr>
      <vt:lpstr>F</vt:lpstr>
      <vt:lpstr>A</vt:lpstr>
      <vt:lpstr>F</vt:lpstr>
      <vt:lpstr>A</vt:lpstr>
      <vt:lpstr>F</vt:lpstr>
      <vt:lpstr>A</vt:lpstr>
      <vt:lpstr>F</vt:lpstr>
      <vt:lpstr>A</vt:lpstr>
      <vt:lpstr>F</vt:lpstr>
      <vt:lpstr>A</vt:lpstr>
      <vt:lpstr>F</vt:lpstr>
      <vt:lpstr>A</vt:lpstr>
      <vt:lpstr>F</vt:lpstr>
      <vt:lpstr>A</vt:lpstr>
      <vt:lpstr>PowerPoint-Präsentation</vt:lpstr>
      <vt:lpstr>PowerPoint-Präsentation</vt:lpstr>
      <vt:lpstr>PowerPoint-Präsentation</vt:lpstr>
      <vt:lpstr>F</vt:lpstr>
      <vt:lpstr>A</vt:lpstr>
      <vt:lpstr>F</vt:lpstr>
      <vt:lpstr>A</vt:lpstr>
      <vt:lpstr>F</vt:lpstr>
      <vt:lpstr>A</vt:lpstr>
      <vt:lpstr>F</vt:lpstr>
      <vt:lpstr>Fragen und Antworten</vt:lpstr>
      <vt:lpstr>A</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LSU Health Sciences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dc:title>
  <dc:creator>Steven Flynn</dc:creator>
  <cp:keywords>, docId:A75F79FA41996A73AD77CB25C0A22F59</cp:keywords>
  <cp:lastModifiedBy>Assaf Abdelrahman</cp:lastModifiedBy>
  <cp:revision>220</cp:revision>
  <dcterms:created xsi:type="dcterms:W3CDTF">2008-09-16T17:41:32Z</dcterms:created>
  <dcterms:modified xsi:type="dcterms:W3CDTF">2026-07-05T20:48:15Z</dcterms:modified>
</cp:coreProperties>
</file>